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</p:sldMasterIdLst>
  <p:notesMasterIdLst>
    <p:notesMasterId r:id="rId39"/>
  </p:notesMasterIdLst>
  <p:sldIdLst>
    <p:sldId id="258" r:id="rId3"/>
    <p:sldId id="369" r:id="rId4"/>
    <p:sldId id="257" r:id="rId5"/>
    <p:sldId id="311" r:id="rId6"/>
    <p:sldId id="312" r:id="rId7"/>
    <p:sldId id="314" r:id="rId8"/>
    <p:sldId id="370" r:id="rId9"/>
    <p:sldId id="371" r:id="rId10"/>
    <p:sldId id="372" r:id="rId11"/>
    <p:sldId id="392" r:id="rId12"/>
    <p:sldId id="317" r:id="rId13"/>
    <p:sldId id="327" r:id="rId14"/>
    <p:sldId id="328" r:id="rId15"/>
    <p:sldId id="329" r:id="rId16"/>
    <p:sldId id="330" r:id="rId17"/>
    <p:sldId id="393" r:id="rId18"/>
    <p:sldId id="332" r:id="rId19"/>
    <p:sldId id="333" r:id="rId20"/>
    <p:sldId id="381" r:id="rId21"/>
    <p:sldId id="382" r:id="rId22"/>
    <p:sldId id="383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85" r:id="rId31"/>
    <p:sldId id="391" r:id="rId32"/>
    <p:sldId id="387" r:id="rId33"/>
    <p:sldId id="386" r:id="rId34"/>
    <p:sldId id="346" r:id="rId35"/>
    <p:sldId id="345" r:id="rId36"/>
    <p:sldId id="394" r:id="rId37"/>
    <p:sldId id="395" r:id="rId38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4YNXnTrg0asaKkcp93sYNA" hashData="aFOcFrmTkqTaNSvM+YFJAw1KwTs" cryptProvider="" algIdExt="0" algIdExtSource="" cryptProviderTypeExt="0" cryptProviderTypeExtSource="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931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527"/>
        <p:guide pos="431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27AB73-CA28-47FC-A3D5-1729FA7C3C2E}" type="datetimeFigureOut">
              <a:rPr lang="es-SV"/>
              <a:pPr>
                <a:defRPr/>
              </a:pPr>
              <a:t>30/06/2015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30BD1C-BF7D-43A9-91E8-C9FB40F54FB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64560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4" tIns="47316" rIns="94634" bIns="47316" anchor="b"/>
          <a:lstStyle>
            <a:lvl1pPr defTabSz="9461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defTabSz="9461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defTabSz="9461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9461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9461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fld id="{39519F06-7872-4933-9A2D-61E09EB8F3F4}" type="slidenum">
              <a:rPr lang="es-ES" altLang="es-SV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</a:t>
            </a:fld>
            <a:endParaRPr lang="es-ES" altLang="es-SV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SV" smtClean="0"/>
          </a:p>
        </p:txBody>
      </p:sp>
    </p:spTree>
    <p:extLst>
      <p:ext uri="{BB962C8B-B14F-4D97-AF65-F5344CB8AC3E}">
        <p14:creationId xmlns="" xmlns:p14="http://schemas.microsoft.com/office/powerpoint/2010/main" val="208001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43A1-5057-4365-A838-2591B580BDC7}" type="slidenum">
              <a:rPr lang="es-SV" smtClean="0"/>
              <a:pPr/>
              <a:t>31</a:t>
            </a:fld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429379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4BC8-6173-4A38-ABC1-B78DE469C34E}" type="datetime1">
              <a:rPr lang="es-SV" smtClean="0"/>
              <a:pPr>
                <a:defRPr/>
              </a:pPr>
              <a:t>30/06/2015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2396-8E0D-4EA7-A3FC-F4A205DC950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1566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>
            <a:spLocks noChangeArrowheads="1"/>
          </p:cNvSpPr>
          <p:nvPr userDrawn="1"/>
        </p:nvSpPr>
        <p:spPr bwMode="auto">
          <a:xfrm>
            <a:off x="0" y="0"/>
            <a:ext cx="1009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SV" sz="1000" i="1" dirty="0" smtClean="0">
                <a:solidFill>
                  <a:srgbClr val="065BAA"/>
                </a:solidFill>
                <a:latin typeface="Times New Roman" pitchFamily="18" charset="0"/>
                <a:cs typeface="Times New Roman" pitchFamily="18" charset="0"/>
              </a:rPr>
              <a:t>DIDOP-VMOP</a:t>
            </a:r>
          </a:p>
        </p:txBody>
      </p:sp>
      <p:sp>
        <p:nvSpPr>
          <p:cNvPr id="3" name="10 CuadroTexto"/>
          <p:cNvSpPr txBox="1">
            <a:spLocks noChangeArrowheads="1"/>
          </p:cNvSpPr>
          <p:nvPr userDrawn="1"/>
        </p:nvSpPr>
        <p:spPr bwMode="auto">
          <a:xfrm>
            <a:off x="7287403" y="0"/>
            <a:ext cx="1856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s-SV" sz="1000" i="1" dirty="0" smtClean="0">
                <a:solidFill>
                  <a:srgbClr val="065BAA"/>
                </a:solidFill>
                <a:latin typeface="Times New Roman" pitchFamily="18" charset="0"/>
                <a:cs typeface="Times New Roman" pitchFamily="18" charset="0"/>
              </a:rPr>
              <a:t>Dirección de Investigación </a:t>
            </a:r>
          </a:p>
          <a:p>
            <a:pPr algn="r" eaLnBrk="1" hangingPunct="1">
              <a:defRPr/>
            </a:pPr>
            <a:r>
              <a:rPr lang="es-SV" sz="1000" i="1" dirty="0" smtClean="0">
                <a:solidFill>
                  <a:srgbClr val="065BAA"/>
                </a:solidFill>
                <a:latin typeface="Times New Roman" pitchFamily="18" charset="0"/>
                <a:cs typeface="Times New Roman" pitchFamily="18" charset="0"/>
              </a:rPr>
              <a:t>y Desarrollo de la Obra Pública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2C2C-202E-45CD-AAC8-D33AAEA59ACF}" type="datetime1">
              <a:rPr lang="es-SV" smtClean="0"/>
              <a:pPr>
                <a:defRPr/>
              </a:pPr>
              <a:t>30/06/2015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8A7B-244D-48C0-A722-1F779869DEF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277646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74AB-9A44-45ED-901B-34C7363F5081}" type="datetime1">
              <a:rPr lang="es-SV" smtClean="0"/>
              <a:pPr>
                <a:defRPr/>
              </a:pPr>
              <a:t>30/06/2015</a:t>
            </a:fld>
            <a:endParaRPr lang="es-SV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636D-1974-4BC5-9C9D-E386513BF24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78491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21E1-6B6C-4FCB-94D1-A605258B75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65DB-6B71-4C97-937E-38166D57CF71}" type="datetime1">
              <a:rPr lang="es-SV" smtClean="0">
                <a:solidFill>
                  <a:srgbClr val="000000"/>
                </a:solidFill>
              </a:rPr>
              <a:pPr>
                <a:defRPr/>
              </a:pPr>
              <a:t>30/06/2015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 baseline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FA95F-2CCE-4D1E-91A2-E7CAEE917AE3}" type="datetime1">
              <a:rPr lang="es-ES"/>
              <a:pPr>
                <a:defRPr/>
              </a:pPr>
              <a:t>30/06/2015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 baseline="0" dirty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 baseline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A1EE3-E61C-4D92-8A8D-3126941F664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0" y="0"/>
            <a:ext cx="10096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00" i="1" dirty="0">
                <a:solidFill>
                  <a:schemeClr val="accent4"/>
                </a:solidFill>
                <a:latin typeface="+mn-lt"/>
              </a:rPr>
              <a:t>DIDOP-VMOP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7192963" y="0"/>
            <a:ext cx="19510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00" i="1" dirty="0">
                <a:solidFill>
                  <a:schemeClr val="accent4"/>
                </a:solidFill>
                <a:latin typeface="+mn-lt"/>
              </a:rPr>
              <a:t>Dirección de Investigación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00" i="1" dirty="0">
                <a:solidFill>
                  <a:schemeClr val="accent4"/>
                </a:solidFill>
                <a:latin typeface="+mn-lt"/>
              </a:rPr>
              <a:t>y Desarrollo de la Obra Pública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BCD26-F0F7-4EF4-93DA-AD855EE31BA6}" type="datetime1">
              <a:rPr lang="es-ES"/>
              <a:pPr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4E7F-B085-40E9-B2F5-951B425BD7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eño personalizado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713D6-DA63-494D-B194-BFB43A5B420D}" type="datetime1">
              <a:rPr lang="es-ES"/>
              <a:pPr/>
              <a:t>30/06/2015</a:t>
            </a:fld>
            <a:endParaRPr lang="es-ES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7A6BC-1D17-431E-A6A0-BDACBCB9A51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644A9-581F-4FE2-9A40-42FA21F40080}" type="datetime1">
              <a:rPr lang="es-ES"/>
              <a:pPr>
                <a:defRPr/>
              </a:pPr>
              <a:t>30/06/2015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 baseline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ADBF3-9BE9-4F92-BE82-E55A4115FA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dirty="0" smtClean="0"/>
              <a:t>Haga clic para modificar el estilo de título del patrón</a:t>
            </a:r>
            <a:endParaRPr lang="es-SV" altLang="es-SV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dirty="0" smtClean="0"/>
              <a:t>Haga clic para modificar el estilo de texto del patrón</a:t>
            </a:r>
          </a:p>
          <a:p>
            <a:pPr lvl="1"/>
            <a:r>
              <a:rPr lang="es-ES" altLang="es-SV" dirty="0" smtClean="0"/>
              <a:t>Segundo nivel</a:t>
            </a:r>
          </a:p>
          <a:p>
            <a:pPr lvl="2"/>
            <a:r>
              <a:rPr lang="es-ES" altLang="es-SV" dirty="0" smtClean="0"/>
              <a:t>Tercer nivel</a:t>
            </a:r>
          </a:p>
          <a:p>
            <a:pPr lvl="3"/>
            <a:r>
              <a:rPr lang="es-ES" altLang="es-SV" dirty="0" smtClean="0"/>
              <a:t>Cuarto nivel</a:t>
            </a:r>
          </a:p>
          <a:p>
            <a:pPr lvl="4"/>
            <a:r>
              <a:rPr lang="es-ES" altLang="es-SV" dirty="0" smtClean="0"/>
              <a:t>Quinto nivel</a:t>
            </a:r>
            <a:endParaRPr lang="es-SV" altLang="es-SV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9629A5-6B21-4A35-B16B-39EB0BE58412}" type="datetime1">
              <a:rPr lang="es-SV" smtClean="0"/>
              <a:pPr>
                <a:defRPr/>
              </a:pPr>
              <a:t>30/06/2015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040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B96A20D-3D30-44AA-9BFD-ABD1EE07BA36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  <p:pic>
        <p:nvPicPr>
          <p:cNvPr id="1031" name="6 Imagen" descr="ESCUDO NACIONAL EL SALVADOR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6080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8 Imagen" descr="logo hecho por m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42875"/>
            <a:ext cx="19748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baseline="-25000"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fld id="{D13CF3C2-2C30-4CE0-B4E4-87AB4EBCAC13}" type="datetime1">
              <a:rPr lang="es-ES"/>
              <a:pPr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baseline="-25000"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04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baseline="-25000"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fld id="{4F1D1D70-EFE2-42F7-BEA6-7AAE13944E39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1031" name="6 Imagen" descr="ESCUDO NACIONAL EL SALVADOR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42875"/>
            <a:ext cx="60801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9 Imagen" descr="ultimo 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214313"/>
            <a:ext cx="1885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mop.gob.sv/index.php?option=com_phocadocumentation&amp;view=sections&amp;Itemid=154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44" y="2143116"/>
            <a:ext cx="8785225" cy="8636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1900" b="1" i="1" dirty="0" smtClean="0">
                <a:solidFill>
                  <a:schemeClr val="accent6"/>
                </a:solidFill>
                <a:ea typeface="+mj-ea"/>
                <a:cs typeface="Times New Roman" pitchFamily="18" charset="0"/>
              </a:rPr>
              <a:t>MÉTODO BAILEY </a:t>
            </a:r>
            <a:r>
              <a:rPr lang="es-SV" sz="1900" b="1" i="1" dirty="0">
                <a:solidFill>
                  <a:schemeClr val="accent6"/>
                </a:solidFill>
                <a:ea typeface="+mj-ea"/>
                <a:cs typeface="Times New Roman" pitchFamily="18" charset="0"/>
              </a:rPr>
              <a:t>- UNA </a:t>
            </a:r>
            <a:r>
              <a:rPr lang="es-SV" sz="1900" b="1" i="1" dirty="0" smtClean="0">
                <a:solidFill>
                  <a:schemeClr val="accent6"/>
                </a:solidFill>
                <a:ea typeface="+mj-ea"/>
                <a:cs typeface="Times New Roman" pitchFamily="18" charset="0"/>
              </a:rPr>
              <a:t>HERRAMIENTA PARA OPTIMIZAR Y EVALUAR</a:t>
            </a:r>
            <a:r>
              <a:rPr lang="es-SV" sz="1900" b="1" i="1" cap="all" dirty="0" smtClean="0">
                <a:solidFill>
                  <a:schemeClr val="accent6"/>
                </a:solidFill>
                <a:ea typeface="+mj-ea"/>
                <a:cs typeface="Times New Roman" pitchFamily="18" charset="0"/>
              </a:rPr>
              <a:t> LA distribución granulométrica de los agregados pétreos, en </a:t>
            </a:r>
            <a:r>
              <a:rPr lang="es-SV" sz="1900" b="1" i="1" cap="all" dirty="0">
                <a:solidFill>
                  <a:schemeClr val="accent6"/>
                </a:solidFill>
                <a:ea typeface="+mj-ea"/>
                <a:cs typeface="Times New Roman" pitchFamily="18" charset="0"/>
              </a:rPr>
              <a:t>Mezclas </a:t>
            </a:r>
            <a:r>
              <a:rPr lang="es-SV" sz="1900" b="1" i="1" cap="all" dirty="0" smtClean="0">
                <a:solidFill>
                  <a:schemeClr val="accent6"/>
                </a:solidFill>
                <a:ea typeface="+mj-ea"/>
                <a:cs typeface="Times New Roman" pitchFamily="18" charset="0"/>
              </a:rPr>
              <a:t>Asfálticas de graduación Densa.</a:t>
            </a:r>
            <a:endParaRPr lang="es-ES" sz="1900" b="1" i="1" cap="all" dirty="0">
              <a:solidFill>
                <a:schemeClr val="accent6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1143006" y="3502025"/>
            <a:ext cx="7000894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Elaborado por: 	Martín José Leonel </a:t>
            </a:r>
            <a:r>
              <a:rPr lang="es-ES" altLang="es-SV" sz="1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Sermeño</a:t>
            </a:r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Monge, Ing. Civil.     </a:t>
            </a:r>
            <a:endParaRPr lang="es-SV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	Unidad Técnica, Subdirección de Suelos y Materiales</a:t>
            </a:r>
          </a:p>
          <a:p>
            <a:pPr eaLnBrk="1" hangingPunct="1"/>
            <a:endParaRPr lang="es-ES" altLang="es-SV" sz="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Julio Alfredo Rivera Alonzo, Ing. Civil.</a:t>
            </a:r>
            <a:endParaRPr lang="es-SV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	Subdirector de Suelos y Materiales</a:t>
            </a:r>
          </a:p>
          <a:p>
            <a:pPr eaLnBrk="1" hangingPunct="1"/>
            <a:endParaRPr lang="es-ES" altLang="es-SV" sz="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Daniel Antonio Hernández Flores, Ing. Civil.     </a:t>
            </a:r>
            <a:endParaRPr lang="es-SV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s-ES" altLang="es-SV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s-ES" sz="1300" b="1" dirty="0" smtClean="0">
                <a:latin typeface="Times New Roman" pitchFamily="18" charset="0"/>
                <a:cs typeface="Times New Roman" pitchFamily="18" charset="0"/>
              </a:rPr>
              <a:t>de Investigación y Desarrollo de la Obra Pública</a:t>
            </a:r>
            <a:r>
              <a:rPr lang="es-ES" sz="1300" b="1" dirty="0" smtClean="0">
                <a:cs typeface="Times New Roman" pitchFamily="18" charset="0"/>
              </a:rPr>
              <a:t>.</a:t>
            </a:r>
            <a:endParaRPr lang="es-ES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ES" altLang="es-SV" sz="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Editado por: 	Javier Fernando Rivera Palencia, </a:t>
            </a:r>
            <a:r>
              <a:rPr lang="es-ES" altLang="es-SV" sz="1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Téc</a:t>
            </a:r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en Ing. Civil. </a:t>
            </a: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Unidad Técnica, Subdirección de Investigación y Desarrollo</a:t>
            </a:r>
            <a:endParaRPr lang="es-SV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SV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Coordinador:  	Daniel Antonio Hernández Flores, Ing. Civil.     </a:t>
            </a:r>
            <a:endParaRPr lang="es-SV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altLang="es-SV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s-ES" altLang="es-SV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s-ES" sz="1300" b="1" dirty="0" smtClean="0">
                <a:latin typeface="Times New Roman" pitchFamily="18" charset="0"/>
                <a:cs typeface="Times New Roman" pitchFamily="18" charset="0"/>
              </a:rPr>
              <a:t>de Investigación y Desarrollo de la Obra Pública</a:t>
            </a:r>
            <a:r>
              <a:rPr lang="es-ES" sz="1300" b="1" dirty="0" smtClean="0">
                <a:cs typeface="Times New Roman" pitchFamily="18" charset="0"/>
              </a:rPr>
              <a:t>.</a:t>
            </a:r>
            <a:endParaRPr lang="es-ES" altLang="es-SV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34515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 smtClean="0">
                <a:solidFill>
                  <a:srgbClr val="000000"/>
                </a:solidFill>
                <a:cs typeface="Times New Roman" pitchFamily="18" charset="0"/>
              </a:rPr>
              <a:t>DIRECCIÓN </a:t>
            </a:r>
            <a:r>
              <a:rPr lang="es-ES_tradnl" sz="2000" b="1" i="1" dirty="0">
                <a:solidFill>
                  <a:srgbClr val="000000"/>
                </a:solidFill>
                <a:cs typeface="Times New Roman" pitchFamily="18" charset="0"/>
              </a:rPr>
              <a:t>DE </a:t>
            </a:r>
            <a:r>
              <a:rPr lang="es-ES_tradnl" sz="2000" b="1" i="1" dirty="0" smtClean="0">
                <a:solidFill>
                  <a:srgbClr val="000000"/>
                </a:solidFill>
                <a:cs typeface="Times New Roman" pitchFamily="18" charset="0"/>
              </a:rPr>
              <a:t>INVESTIGACIÓN </a:t>
            </a:r>
            <a:r>
              <a:rPr lang="es-ES_tradnl" sz="2000" b="1" i="1" dirty="0">
                <a:solidFill>
                  <a:srgbClr val="000000"/>
                </a:solidFill>
                <a:cs typeface="Times New Roman" pitchFamily="18" charset="0"/>
              </a:rPr>
              <a:t>Y DESARROLLO </a:t>
            </a:r>
            <a:r>
              <a:rPr lang="es-ES_tradnl" sz="2000" b="1" i="1" dirty="0" smtClean="0">
                <a:solidFill>
                  <a:srgbClr val="000000"/>
                </a:solidFill>
                <a:cs typeface="Times New Roman" pitchFamily="18" charset="0"/>
              </a:rPr>
              <a:t>DE LA OBRA PÚBLICA</a:t>
            </a:r>
            <a:endParaRPr lang="es-ES" sz="20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00034" y="6438149"/>
            <a:ext cx="38262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Salvador, 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 El Salvador, C.A., Junio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92396-8E0D-4EA7-A3FC-F4A205DC950B}" type="slidenum">
              <a:rPr lang="es-SV" smtClean="0"/>
              <a:pPr>
                <a:defRPr/>
              </a:pPr>
              <a:t>1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71472" y="928670"/>
            <a:ext cx="6000792" cy="4508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Identificación Gráfica de Posibles Deficiencias:</a:t>
            </a:r>
            <a:endParaRPr lang="es-SV" sz="2400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3" y="1340768"/>
            <a:ext cx="5616624" cy="431725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95739" y="3042335"/>
            <a:ext cx="8218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1200" dirty="0" smtClean="0">
                <a:latin typeface="Times New Roman" pitchFamily="18" charset="0"/>
                <a:cs typeface="Times New Roman" pitchFamily="18" charset="0"/>
              </a:rPr>
              <a:t>Exceso de Arena</a:t>
            </a:r>
            <a:endParaRPr lang="es-SV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Elipse"/>
          <p:cNvSpPr/>
          <p:nvPr/>
        </p:nvSpPr>
        <p:spPr>
          <a:xfrm rot="19452749">
            <a:off x="1428348" y="4121113"/>
            <a:ext cx="1984618" cy="6733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44091" y="2396004"/>
            <a:ext cx="12652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1200" dirty="0" smtClean="0">
                <a:latin typeface="Times New Roman" pitchFamily="18" charset="0"/>
                <a:cs typeface="Times New Roman" pitchFamily="18" charset="0"/>
              </a:rPr>
              <a:t>Curva Granulométrica</a:t>
            </a:r>
            <a:endParaRPr lang="es-SV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195736" y="5397926"/>
            <a:ext cx="4013559" cy="29238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SV" sz="1300" b="1" dirty="0" smtClean="0">
                <a:latin typeface="Times New Roman" pitchFamily="18" charset="0"/>
                <a:cs typeface="Times New Roman" pitchFamily="18" charset="0"/>
              </a:rPr>
              <a:t>Abertura de tamiz elevado a la potencia 0.45</a:t>
            </a:r>
            <a:endParaRPr lang="es-SV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-583387" y="3216148"/>
            <a:ext cx="3258346" cy="29238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SV" sz="1300" b="1" dirty="0" smtClean="0">
                <a:latin typeface="Times New Roman" pitchFamily="18" charset="0"/>
                <a:cs typeface="Times New Roman" pitchFamily="18" charset="0"/>
              </a:rPr>
              <a:t>Porcentaje de Material que pasa (%)</a:t>
            </a:r>
            <a:endParaRPr lang="es-SV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600275" y="2852936"/>
            <a:ext cx="2292205" cy="7386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Posible comportamiento de Mezclas Asfálticas Sensible (Tender Mix).</a:t>
            </a:r>
          </a:p>
        </p:txBody>
      </p:sp>
      <p:sp>
        <p:nvSpPr>
          <p:cNvPr id="23" name="3 Rectángulo"/>
          <p:cNvSpPr>
            <a:spLocks noChangeArrowheads="1"/>
          </p:cNvSpPr>
          <p:nvPr/>
        </p:nvSpPr>
        <p:spPr bwMode="auto">
          <a:xfrm>
            <a:off x="539552" y="5877272"/>
            <a:ext cx="76328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Fuente:</a:t>
            </a:r>
            <a:r>
              <a:rPr lang="es-ES_tradnl" altLang="es-SV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MS-2 MIX DESIGN METHODS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Asphalt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Concrete and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Hot-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Asphalt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Sixth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Edition</a:t>
            </a:r>
            <a:endParaRPr lang="es-ES" altLang="es-SV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10</a:t>
            </a:fld>
            <a:endParaRPr lang="es-SV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4075801" y="2719169"/>
            <a:ext cx="928680" cy="2115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>
            <a:stCxn id="4" idx="2"/>
            <a:endCxn id="13" idx="0"/>
          </p:cNvCxnSpPr>
          <p:nvPr/>
        </p:nvCxnSpPr>
        <p:spPr>
          <a:xfrm>
            <a:off x="2206641" y="3504000"/>
            <a:ext cx="17130" cy="6806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6 CuadroTexto"/>
          <p:cNvSpPr txBox="1">
            <a:spLocks noChangeArrowheads="1"/>
          </p:cNvSpPr>
          <p:nvPr/>
        </p:nvSpPr>
        <p:spPr bwMode="auto">
          <a:xfrm>
            <a:off x="633672" y="5692780"/>
            <a:ext cx="68906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Times New Roman" pitchFamily="18" charset="0"/>
                <a:cs typeface="Times New Roman" pitchFamily="18" charset="0"/>
              </a:rPr>
              <a:t>Gráfico </a:t>
            </a:r>
            <a:r>
              <a:rPr lang="es-MX" sz="1300" b="1" dirty="0" smtClean="0">
                <a:latin typeface="Times New Roman" pitchFamily="18" charset="0"/>
                <a:cs typeface="Times New Roman" pitchFamily="18" charset="0"/>
              </a:rPr>
              <a:t>2. Curva Granulométrica con exceso de agregados en la porción de agregados finos</a:t>
            </a:r>
            <a:endParaRPr lang="es-MX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71515" y="387334"/>
            <a:ext cx="4643427" cy="6842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Introducción </a:t>
            </a:r>
            <a:r>
              <a:rPr lang="es-MX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MX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4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24" t="46566" r="24807" b="18908"/>
          <a:stretch/>
        </p:blipFill>
        <p:spPr bwMode="auto">
          <a:xfrm>
            <a:off x="386120" y="2860431"/>
            <a:ext cx="8362344" cy="282902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74675" y="1196752"/>
            <a:ext cx="79597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SV" altLang="es-SV" sz="1600" dirty="0">
                <a:latin typeface="Times New Roman" pitchFamily="18" charset="0"/>
                <a:cs typeface="Times New Roman" pitchFamily="18" charset="0"/>
              </a:rPr>
              <a:t>En el año 2005 la Asociación de Productores de Mezclas Asfálticas en Caliente de Ontario, (OHMPA, por sus siglas en inglés) realizó una encuesta a sus miembros como parte de un estudio, en la cual se </a:t>
            </a:r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consultó, entre otros:</a:t>
            </a:r>
          </a:p>
          <a:p>
            <a:pPr algn="just"/>
            <a:endParaRPr lang="es-SV" altLang="es-SV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SV" altLang="es-SV" i="1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altLang="es-SV" i="1" dirty="0">
                <a:latin typeface="Times New Roman" pitchFamily="18" charset="0"/>
                <a:cs typeface="Times New Roman" pitchFamily="18" charset="0"/>
              </a:rPr>
              <a:t>Qué atributo de la Mezcla Asfáltica les es más difícil cumplir según los requerimientos de la Metodología de </a:t>
            </a:r>
            <a:r>
              <a:rPr lang="es-SV" altLang="es-SV" i="1" dirty="0" smtClean="0">
                <a:latin typeface="Times New Roman" pitchFamily="18" charset="0"/>
                <a:cs typeface="Times New Roman" pitchFamily="18" charset="0"/>
              </a:rPr>
              <a:t>Diseño?</a:t>
            </a:r>
            <a:r>
              <a:rPr lang="es-SV" altLang="es-SV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SV" alt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3 Rectángulo"/>
          <p:cNvSpPr>
            <a:spLocks noChangeArrowheads="1"/>
          </p:cNvSpPr>
          <p:nvPr/>
        </p:nvSpPr>
        <p:spPr bwMode="auto">
          <a:xfrm>
            <a:off x="827584" y="5796608"/>
            <a:ext cx="61465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just">
              <a:tabLst>
                <a:tab pos="266700" algn="l"/>
                <a:tab pos="1163638" algn="l"/>
              </a:tabLst>
            </a:pPr>
            <a:r>
              <a:rPr lang="es-ES_tradnl" altLang="es-SV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_tradnl" altLang="es-SV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Bailey </a:t>
            </a:r>
            <a:r>
              <a:rPr lang="es-ES_tradnl" altLang="es-SV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Achieving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SV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Volumetrics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HMA </a:t>
            </a:r>
            <a:r>
              <a:rPr lang="es-ES_tradnl" altLang="es-SV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Compactability</a:t>
            </a:r>
            <a:r>
              <a:rPr lang="es-ES_tradnl" altLang="es-SV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Aurelio, Pine &amp; </a:t>
            </a:r>
            <a:r>
              <a:rPr lang="es-ES_tradnl" altLang="es-SV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s-ES_tradnl" altLang="es-SV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s-ES" altLang="es-SV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45295" y="4275252"/>
            <a:ext cx="7503169" cy="259857"/>
          </a:xfrm>
          <a:prstGeom prst="roundRect">
            <a:avLst/>
          </a:prstGeom>
          <a:solidFill>
            <a:schemeClr val="bg2">
              <a:lumMod val="50000"/>
              <a:alpha val="41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 dirty="0"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11</a:t>
            </a:fld>
            <a:endParaRPr lang="es-SV"/>
          </a:p>
        </p:txBody>
      </p:sp>
      <p:sp>
        <p:nvSpPr>
          <p:cNvPr id="9" name="10 Botón de acción: Volver">
            <a:hlinkClick r:id="rId3" action="ppaction://hlinksldjump" highlightClick="1"/>
          </p:cNvPr>
          <p:cNvSpPr>
            <a:spLocks noChangeAspect="1"/>
          </p:cNvSpPr>
          <p:nvPr/>
        </p:nvSpPr>
        <p:spPr bwMode="auto">
          <a:xfrm>
            <a:off x="8715404" y="5786454"/>
            <a:ext cx="269875" cy="269875"/>
          </a:xfrm>
          <a:prstGeom prst="actionButtonRetur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1515" y="387334"/>
            <a:ext cx="4643427" cy="6842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Introducción </a:t>
            </a:r>
            <a:r>
              <a:rPr lang="es-MX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MX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502" y="387334"/>
            <a:ext cx="3214680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71472" y="1404940"/>
            <a:ext cx="8123237" cy="388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El Método Bailey provee un conjunto de </a:t>
            </a:r>
            <a:r>
              <a:rPr lang="es-SV" altLang="es-SV" sz="2200" dirty="0" smtClean="0">
                <a:latin typeface="Times New Roman" pitchFamily="18" charset="0"/>
                <a:cs typeface="Times New Roman" pitchFamily="18" charset="0"/>
              </a:rPr>
              <a:t>criterios 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para el Diseño y la Optimización del empaquetamiento de </a:t>
            </a:r>
            <a:r>
              <a:rPr lang="es-SV" altLang="es-SV" sz="2200" dirty="0" smtClean="0">
                <a:latin typeface="Times New Roman" pitchFamily="18" charset="0"/>
                <a:cs typeface="Times New Roman" pitchFamily="18" charset="0"/>
              </a:rPr>
              <a:t>los agregados 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pétreos y Vacíos de Aire en la MAC, para</a:t>
            </a:r>
            <a:r>
              <a:rPr lang="es-SV" altLang="es-SV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altLang="es-SV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contrarrestar las deformaciones permanentes</a:t>
            </a:r>
            <a:r>
              <a:rPr lang="es-SV" altLang="es-SV" sz="2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SV" altLang="es-SV" sz="2200" dirty="0" err="1">
                <a:latin typeface="Times New Roman" pitchFamily="18" charset="0"/>
                <a:cs typeface="Times New Roman" pitchFamily="18" charset="0"/>
              </a:rPr>
              <a:t>Ahuellamiento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s-SV" altLang="es-SV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El Método Bailey, a partir de ciertas propiedades de los agregados y criterios de Diseño, </a:t>
            </a:r>
            <a:r>
              <a:rPr lang="es-SV" altLang="es-SV" sz="2200" dirty="0" smtClean="0">
                <a:latin typeface="Times New Roman" pitchFamily="18" charset="0"/>
                <a:cs typeface="Times New Roman" pitchFamily="18" charset="0"/>
              </a:rPr>
              <a:t>permite obtener 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una combinación de Agregados Pétreos </a:t>
            </a:r>
            <a:r>
              <a:rPr lang="es-SV" altLang="es-SV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como un punto de partida</a:t>
            </a:r>
            <a:r>
              <a:rPr lang="es-SV" altLang="es-SV" sz="2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para el Diseño de Mezclas. Esta combinación </a:t>
            </a:r>
            <a:r>
              <a:rPr lang="es-SV" altLang="es-SV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puede modificarse de manera controlada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, en función de las propiedades volumétricas requeridas, manteniendo una adecuada </a:t>
            </a:r>
            <a:r>
              <a:rPr lang="es-SV" altLang="es-SV" sz="2200" dirty="0" err="1">
                <a:latin typeface="Times New Roman" pitchFamily="18" charset="0"/>
                <a:cs typeface="Times New Roman" pitchFamily="18" charset="0"/>
              </a:rPr>
              <a:t>trabajabilidad</a:t>
            </a:r>
            <a:r>
              <a:rPr lang="es-SV" altLang="es-SV" sz="2200" dirty="0">
                <a:latin typeface="Times New Roman" pitchFamily="18" charset="0"/>
                <a:cs typeface="Times New Roman" pitchFamily="18" charset="0"/>
              </a:rPr>
              <a:t> y durabilidad de la Mezcla.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12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3587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Antecedentes.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71472" y="1487488"/>
            <a:ext cx="8215312" cy="39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El Método fue desarrollado a principios de 1980 por </a:t>
            </a:r>
            <a:r>
              <a:rPr lang="es-SV" altLang="es-SV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Robert Bailey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, quien se desempeñó como Ingeniero de Materiales del Departamento de Transporte de Illinois, y surgió de la necesidad de mejorar el desempeño y durabilidad de las carreteras del Estado de Illinois; la metodología fue validada a través </a:t>
            </a:r>
            <a:r>
              <a:rPr lang="es-SV" altLang="es-SV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pruebas de </a:t>
            </a:r>
            <a:r>
              <a:rPr lang="es-SV" altLang="es-SV" sz="2000" dirty="0" smtClean="0">
                <a:latin typeface="Times New Roman" pitchFamily="18" charset="0"/>
                <a:cs typeface="Times New Roman" pitchFamily="18" charset="0"/>
              </a:rPr>
              <a:t>campo y análisis 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de laboratorio </a:t>
            </a:r>
            <a:r>
              <a:rPr lang="es-SV" altLang="es-SV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varios diseños de Mezclas Asfálticas desarrollados; sin embargo, el ingeniero Bailey no publicó sus resultados. </a:t>
            </a:r>
          </a:p>
          <a:p>
            <a:pPr algn="just"/>
            <a:endParaRPr lang="es-SV" altLang="es-SV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Posteriormente, el Doctor </a:t>
            </a:r>
            <a:r>
              <a:rPr lang="es-SV" altLang="es-SV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es-SV" altLang="es-SV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Vavrik</a:t>
            </a:r>
            <a:r>
              <a:rPr lang="es-SV" altLang="es-SV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y el Ingeniero </a:t>
            </a:r>
            <a:r>
              <a:rPr lang="es-SV" altLang="es-SV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Bill Pine</a:t>
            </a:r>
            <a:r>
              <a:rPr lang="es-SV" altLang="es-SV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refinaron el procedimiento original desarrollado por </a:t>
            </a:r>
            <a:r>
              <a:rPr lang="es-SV" altLang="es-SV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Bailey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, presentando un enfoque sistemático para combinar agregados, el cual es aplicable para las mezcla asfálticas de graduación densa, diseñadas con cualquier Metodología </a:t>
            </a:r>
            <a:r>
              <a:rPr lang="es-SV" altLang="es-SV" sz="2000" dirty="0" smtClean="0">
                <a:latin typeface="Times New Roman" pitchFamily="18" charset="0"/>
                <a:cs typeface="Times New Roman" pitchFamily="18" charset="0"/>
              </a:rPr>
              <a:t>(por ejemplo: SUPERPAVE</a:t>
            </a:r>
            <a:r>
              <a:rPr lang="es-SV" altLang="es-SV" sz="2000" dirty="0">
                <a:latin typeface="Times New Roman" pitchFamily="18" charset="0"/>
                <a:cs typeface="Times New Roman" pitchFamily="18" charset="0"/>
              </a:rPr>
              <a:t>, Marshall, </a:t>
            </a:r>
            <a:r>
              <a:rPr lang="es-SV" altLang="es-SV" sz="2000" dirty="0" err="1">
                <a:latin typeface="Times New Roman" pitchFamily="18" charset="0"/>
                <a:cs typeface="Times New Roman" pitchFamily="18" charset="0"/>
              </a:rPr>
              <a:t>Hveem</a:t>
            </a:r>
            <a:r>
              <a:rPr lang="es-SV" altLang="es-SV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SV" altLang="es-S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13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SV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Principios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Básicos.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6503" y="1412776"/>
            <a:ext cx="8135937" cy="1062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Definición </a:t>
            </a:r>
            <a:r>
              <a:rPr lang="es-SV" sz="2100" dirty="0" smtClean="0">
                <a:latin typeface="Times New Roman" pitchFamily="18" charset="0"/>
                <a:cs typeface="Times New Roman" pitchFamily="18" charset="0"/>
              </a:rPr>
              <a:t>“Novedosa” </a:t>
            </a: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de Agregado Grueso y Agregado Fino.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Grado de Empaquetamiento de los Agregados.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034" y="2839827"/>
            <a:ext cx="8135937" cy="2232247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460375" lvl="2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Tipo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y Cantidad de energía de compactación</a:t>
            </a:r>
          </a:p>
          <a:p>
            <a:pPr marL="460375" lvl="2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marL="460375" lvl="2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Resistencia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de las Partículas</a:t>
            </a:r>
          </a:p>
          <a:p>
            <a:pPr marL="460375" lvl="2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60375" lvl="2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Distribución Granulométrica de las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Partículas</a:t>
            </a:r>
          </a:p>
          <a:p>
            <a:pPr marL="174625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60375" lvl="2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y Textura superficial de las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Partículas</a:t>
            </a:r>
          </a:p>
          <a:p>
            <a:pPr marL="1746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SV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Bisel">
            <a:hlinkClick r:id="rId2" action="ppaction://hlinksldjump"/>
          </p:cNvPr>
          <p:cNvSpPr/>
          <p:nvPr/>
        </p:nvSpPr>
        <p:spPr bwMode="auto">
          <a:xfrm>
            <a:off x="6188666" y="4747810"/>
            <a:ext cx="214313" cy="214312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8 Bisel">
            <a:hlinkClick r:id="rId3" action="ppaction://hlinksldjump"/>
          </p:cNvPr>
          <p:cNvSpPr/>
          <p:nvPr/>
        </p:nvSpPr>
        <p:spPr bwMode="auto">
          <a:xfrm>
            <a:off x="6188666" y="4207978"/>
            <a:ext cx="214313" cy="194830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58" y="2571744"/>
            <a:ext cx="8352928" cy="3024336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174625"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200" b="1" dirty="0" smtClean="0">
                <a:latin typeface="Times New Roman" pitchFamily="18" charset="0"/>
                <a:cs typeface="Times New Roman" pitchFamily="18" charset="0"/>
              </a:rPr>
              <a:t>Agregado </a:t>
            </a:r>
            <a:r>
              <a:rPr lang="es-SV" sz="2200" b="1" dirty="0">
                <a:latin typeface="Times New Roman" pitchFamily="18" charset="0"/>
                <a:cs typeface="Times New Roman" pitchFamily="18" charset="0"/>
              </a:rPr>
              <a:t>Grueso: </a:t>
            </a:r>
            <a:r>
              <a:rPr lang="es-SV" sz="2200" dirty="0">
                <a:latin typeface="Times New Roman" pitchFamily="18" charset="0"/>
                <a:cs typeface="Times New Roman" pitchFamily="18" charset="0"/>
              </a:rPr>
              <a:t>Partículas Grandes de </a:t>
            </a:r>
            <a:r>
              <a:rPr lang="es-SV" sz="2200" dirty="0" smtClean="0">
                <a:latin typeface="Times New Roman" pitchFamily="18" charset="0"/>
                <a:cs typeface="Times New Roman" pitchFamily="18" charset="0"/>
              </a:rPr>
              <a:t>Agregado, </a:t>
            </a:r>
            <a:r>
              <a:rPr lang="es-SV" sz="2200" dirty="0">
                <a:latin typeface="Times New Roman" pitchFamily="18" charset="0"/>
                <a:cs typeface="Times New Roman" pitchFamily="18" charset="0"/>
              </a:rPr>
              <a:t>que al colocarse en una unidad de volumen crean vacíos; </a:t>
            </a:r>
            <a:r>
              <a:rPr lang="es-SV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que es retenido por el Tamiz de Control Principal </a:t>
            </a:r>
            <a:r>
              <a:rPr lang="es-SV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(TCP).</a:t>
            </a:r>
            <a:endParaRPr lang="es-SV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2200" dirty="0">
              <a:latin typeface="Times New Roman" pitchFamily="18" charset="0"/>
              <a:cs typeface="Times New Roman" pitchFamily="18" charset="0"/>
            </a:endParaRPr>
          </a:p>
          <a:p>
            <a:pPr marL="174625"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200" b="1" dirty="0">
                <a:latin typeface="Times New Roman" pitchFamily="18" charset="0"/>
                <a:cs typeface="Times New Roman" pitchFamily="18" charset="0"/>
              </a:rPr>
              <a:t>Agregado Fino:</a:t>
            </a:r>
            <a:r>
              <a:rPr lang="es-SV" sz="2200" dirty="0">
                <a:latin typeface="Times New Roman" pitchFamily="18" charset="0"/>
                <a:cs typeface="Times New Roman" pitchFamily="18" charset="0"/>
              </a:rPr>
              <a:t> Partículas Pequeñas de </a:t>
            </a:r>
            <a:r>
              <a:rPr lang="es-SV" sz="2200" dirty="0" smtClean="0">
                <a:latin typeface="Times New Roman" pitchFamily="18" charset="0"/>
                <a:cs typeface="Times New Roman" pitchFamily="18" charset="0"/>
              </a:rPr>
              <a:t>Agregado, </a:t>
            </a:r>
            <a:r>
              <a:rPr lang="es-SV" sz="2200" dirty="0">
                <a:latin typeface="Times New Roman" pitchFamily="18" charset="0"/>
                <a:cs typeface="Times New Roman" pitchFamily="18" charset="0"/>
              </a:rPr>
              <a:t>que en una combinación de Agregados, pueden llenar los vacíos creados por el Agregado Grueso; </a:t>
            </a:r>
            <a:r>
              <a:rPr lang="es-SV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que pasa el Tamiz de Control Principal </a:t>
            </a:r>
            <a:r>
              <a:rPr lang="es-SV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(TCP).</a:t>
            </a:r>
            <a:endParaRPr lang="es-SV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SV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isel">
            <a:hlinkClick r:id="rId4" action="ppaction://hlinksldjump"/>
          </p:cNvPr>
          <p:cNvSpPr/>
          <p:nvPr/>
        </p:nvSpPr>
        <p:spPr bwMode="auto">
          <a:xfrm>
            <a:off x="7929463" y="5236040"/>
            <a:ext cx="214313" cy="214312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14</a:t>
            </a:fld>
            <a:endParaRPr lang="es-SV"/>
          </a:p>
        </p:txBody>
      </p:sp>
      <p:sp>
        <p:nvSpPr>
          <p:cNvPr id="12" name="11 Bisel"/>
          <p:cNvSpPr/>
          <p:nvPr/>
        </p:nvSpPr>
        <p:spPr bwMode="auto">
          <a:xfrm>
            <a:off x="7786710" y="1643050"/>
            <a:ext cx="214313" cy="216000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3" name="12 Bisel"/>
          <p:cNvSpPr/>
          <p:nvPr/>
        </p:nvSpPr>
        <p:spPr bwMode="auto">
          <a:xfrm>
            <a:off x="6008030" y="2123246"/>
            <a:ext cx="214313" cy="216000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BEFA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BEFA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BEFA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  <p:bldP spid="5" grpId="0" animBg="1"/>
      <p:bldP spid="5" grpId="1" animBg="1"/>
      <p:bldP spid="7" grpId="0" animBg="1"/>
      <p:bldP spid="7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6016" y="1461730"/>
            <a:ext cx="8064416" cy="4608920"/>
            <a:chOff x="377796" y="1412776"/>
            <a:chExt cx="8298660" cy="5277956"/>
          </a:xfrm>
          <a:noFill/>
        </p:grpSpPr>
        <p:sp>
          <p:nvSpPr>
            <p:cNvPr id="5" name="4 Rectángulo redondeado"/>
            <p:cNvSpPr/>
            <p:nvPr/>
          </p:nvSpPr>
          <p:spPr bwMode="auto">
            <a:xfrm>
              <a:off x="377796" y="1412776"/>
              <a:ext cx="8298660" cy="5112568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SV" i="1" baseline="-25000" dirty="0"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rcRect/>
            <a:stretch>
              <a:fillRect/>
            </a:stretch>
          </p:blipFill>
          <p:spPr bwMode="auto">
            <a:xfrm>
              <a:off x="706448" y="1929711"/>
              <a:ext cx="7766863" cy="3960440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7" name="6 CuadroTexto"/>
            <p:cNvSpPr txBox="1"/>
            <p:nvPr/>
          </p:nvSpPr>
          <p:spPr>
            <a:xfrm>
              <a:off x="1049442" y="5809598"/>
              <a:ext cx="7416824" cy="88113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Gráfico 3</a:t>
              </a:r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Clasificación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 de Agregados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Grueso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 y Fino de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acuerdo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con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la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Metodología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Bailey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Fuente</a:t>
              </a:r>
              <a:r>
                <a:rPr lang="pt-BR" sz="12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Circular E-C044,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Bailey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for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Gradation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Selection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in Hot-Mix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Asphalt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Mixture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Design,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Transportation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Research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Board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October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2002.</a:t>
              </a:r>
              <a:endParaRPr lang="es-SV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15</a:t>
            </a:fld>
            <a:endParaRPr lang="es-SV"/>
          </a:p>
        </p:txBody>
      </p:sp>
      <p:sp>
        <p:nvSpPr>
          <p:cNvPr id="9" name="8 Rectángulo"/>
          <p:cNvSpPr/>
          <p:nvPr/>
        </p:nvSpPr>
        <p:spPr>
          <a:xfrm>
            <a:off x="4145281" y="2165517"/>
            <a:ext cx="654618" cy="327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latin typeface="Times New Roman" pitchFamily="18" charset="0"/>
              </a:rPr>
              <a:t>TCP</a:t>
            </a:r>
            <a:endParaRPr lang="es-SV" b="1" dirty="0">
              <a:latin typeface="Times New Roman" pitchFamily="18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29289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SV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Principios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Básicos.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3" name="3 Conector recto"/>
          <p:cNvCxnSpPr>
            <a:cxnSpLocks noChangeShapeType="1"/>
          </p:cNvCxnSpPr>
          <p:nvPr/>
        </p:nvCxnSpPr>
        <p:spPr bwMode="auto">
          <a:xfrm flipH="1" flipV="1">
            <a:off x="1482725" y="1565275"/>
            <a:ext cx="9302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4" name="4 Conector recto"/>
          <p:cNvCxnSpPr>
            <a:cxnSpLocks noChangeShapeType="1"/>
          </p:cNvCxnSpPr>
          <p:nvPr/>
        </p:nvCxnSpPr>
        <p:spPr bwMode="auto">
          <a:xfrm flipH="1" flipV="1">
            <a:off x="1403648" y="2660650"/>
            <a:ext cx="9302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5 Conector recto"/>
          <p:cNvCxnSpPr>
            <a:cxnSpLocks noChangeShapeType="1"/>
          </p:cNvCxnSpPr>
          <p:nvPr/>
        </p:nvCxnSpPr>
        <p:spPr bwMode="auto">
          <a:xfrm flipH="1" flipV="1">
            <a:off x="1409477" y="3613150"/>
            <a:ext cx="9302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6 Conector recto"/>
          <p:cNvCxnSpPr>
            <a:cxnSpLocks noChangeShapeType="1"/>
          </p:cNvCxnSpPr>
          <p:nvPr/>
        </p:nvCxnSpPr>
        <p:spPr bwMode="auto">
          <a:xfrm flipH="1" flipV="1">
            <a:off x="1409477" y="4729163"/>
            <a:ext cx="9302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7 Conector recto"/>
          <p:cNvCxnSpPr>
            <a:cxnSpLocks noChangeShapeType="1"/>
          </p:cNvCxnSpPr>
          <p:nvPr/>
        </p:nvCxnSpPr>
        <p:spPr bwMode="auto">
          <a:xfrm flipH="1" flipV="1">
            <a:off x="1409477" y="5626100"/>
            <a:ext cx="9302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8 Rectángulo"/>
          <p:cNvSpPr/>
          <p:nvPr/>
        </p:nvSpPr>
        <p:spPr bwMode="auto">
          <a:xfrm>
            <a:off x="467544" y="1310745"/>
            <a:ext cx="1008004" cy="478208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/>
          <a:lstStyle/>
          <a:p>
            <a:pPr algn="ctr">
              <a:defRPr/>
            </a:pPr>
            <a:r>
              <a:rPr lang="es-SV" sz="4000" b="1" i="1" baseline="-250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Agregado Pétreo</a:t>
            </a: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46" y="2178050"/>
            <a:ext cx="1517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46" y="3114675"/>
            <a:ext cx="1517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83" y="5160963"/>
            <a:ext cx="15176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46" y="4262438"/>
            <a:ext cx="15176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83" y="1098550"/>
            <a:ext cx="1517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14 CuadroTexto"/>
          <p:cNvSpPr txBox="1">
            <a:spLocks noChangeArrowheads="1"/>
          </p:cNvSpPr>
          <p:nvPr/>
        </p:nvSpPr>
        <p:spPr bwMode="auto">
          <a:xfrm>
            <a:off x="3385582" y="1209923"/>
            <a:ext cx="2085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Tamaño Máximo Nominal (</a:t>
            </a:r>
            <a:r>
              <a:rPr lang="es-SV" altLang="es-SV" sz="1600" dirty="0" err="1" smtClean="0">
                <a:latin typeface="Times New Roman" pitchFamily="18" charset="0"/>
                <a:cs typeface="Times New Roman" pitchFamily="18" charset="0"/>
              </a:rPr>
              <a:t>TMaxN</a:t>
            </a:r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SV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15 CuadroTexto"/>
          <p:cNvSpPr txBox="1">
            <a:spLocks noChangeArrowheads="1"/>
          </p:cNvSpPr>
          <p:nvPr/>
        </p:nvSpPr>
        <p:spPr bwMode="auto">
          <a:xfrm>
            <a:off x="3419872" y="2348880"/>
            <a:ext cx="1694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Tamiz Medio (TM)</a:t>
            </a:r>
            <a:endParaRPr lang="es-SV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16 CuadroTexto"/>
          <p:cNvSpPr txBox="1">
            <a:spLocks noChangeArrowheads="1"/>
          </p:cNvSpPr>
          <p:nvPr/>
        </p:nvSpPr>
        <p:spPr bwMode="auto">
          <a:xfrm>
            <a:off x="3374152" y="3275295"/>
            <a:ext cx="2083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Tamiz de Control Primario (TCP)</a:t>
            </a:r>
            <a:endParaRPr lang="es-SV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7228458" y="2638425"/>
            <a:ext cx="2024062" cy="3454400"/>
            <a:chOff x="6516235" y="2638037"/>
            <a:chExt cx="2024515" cy="3454788"/>
          </a:xfrm>
        </p:grpSpPr>
        <p:sp>
          <p:nvSpPr>
            <p:cNvPr id="20511" name="19 Cerrar llave"/>
            <p:cNvSpPr>
              <a:spLocks/>
            </p:cNvSpPr>
            <p:nvPr/>
          </p:nvSpPr>
          <p:spPr bwMode="auto">
            <a:xfrm>
              <a:off x="6516235" y="3580534"/>
              <a:ext cx="465459" cy="1148151"/>
            </a:xfrm>
            <a:prstGeom prst="rightBrace">
              <a:avLst>
                <a:gd name="adj1" fmla="val 8337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SV" i="1" baseline="-25000" dirty="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512" name="20 Cerrar llave"/>
            <p:cNvSpPr>
              <a:spLocks/>
            </p:cNvSpPr>
            <p:nvPr/>
          </p:nvSpPr>
          <p:spPr bwMode="auto">
            <a:xfrm>
              <a:off x="6516235" y="4728685"/>
              <a:ext cx="465459" cy="1364140"/>
            </a:xfrm>
            <a:prstGeom prst="rightBrace">
              <a:avLst>
                <a:gd name="adj1" fmla="val 8331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SV" i="1" baseline="-25000" dirty="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513" name="21 Cerrar llave"/>
            <p:cNvSpPr>
              <a:spLocks/>
            </p:cNvSpPr>
            <p:nvPr/>
          </p:nvSpPr>
          <p:spPr bwMode="auto">
            <a:xfrm>
              <a:off x="6517430" y="2638037"/>
              <a:ext cx="465459" cy="942497"/>
            </a:xfrm>
            <a:prstGeom prst="rightBrace">
              <a:avLst>
                <a:gd name="adj1" fmla="val 8334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SV" i="1" baseline="-25000" dirty="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514" name="22 CuadroTexto"/>
            <p:cNvSpPr txBox="1">
              <a:spLocks noChangeArrowheads="1"/>
            </p:cNvSpPr>
            <p:nvPr/>
          </p:nvSpPr>
          <p:spPr bwMode="auto">
            <a:xfrm>
              <a:off x="6930825" y="2924648"/>
              <a:ext cx="1609925" cy="3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SV" altLang="es-SV" sz="1600" dirty="0">
                  <a:latin typeface="Times New Roman" pitchFamily="18" charset="0"/>
                  <a:cs typeface="Times New Roman" pitchFamily="18" charset="0"/>
                </a:rPr>
                <a:t>Interceptores</a:t>
              </a:r>
            </a:p>
          </p:txBody>
        </p:sp>
        <p:sp>
          <p:nvSpPr>
            <p:cNvPr id="20515" name="23 CuadroTexto"/>
            <p:cNvSpPr txBox="1">
              <a:spLocks noChangeArrowheads="1"/>
            </p:cNvSpPr>
            <p:nvPr/>
          </p:nvSpPr>
          <p:spPr bwMode="auto">
            <a:xfrm>
              <a:off x="6804236" y="3893912"/>
              <a:ext cx="1609925" cy="58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sz="1600" dirty="0">
                  <a:latin typeface="Times New Roman" pitchFamily="18" charset="0"/>
                  <a:cs typeface="Times New Roman" pitchFamily="18" charset="0"/>
                </a:rPr>
                <a:t>Agregado </a:t>
              </a:r>
            </a:p>
            <a:p>
              <a:pPr algn="ctr" eaLnBrk="1" hangingPunct="1"/>
              <a:r>
                <a:rPr lang="es-SV" altLang="es-SV" sz="1600" dirty="0">
                  <a:latin typeface="Times New Roman" pitchFamily="18" charset="0"/>
                  <a:cs typeface="Times New Roman" pitchFamily="18" charset="0"/>
                </a:rPr>
                <a:t>Fino - Grueso</a:t>
              </a:r>
            </a:p>
          </p:txBody>
        </p:sp>
        <p:sp>
          <p:nvSpPr>
            <p:cNvPr id="20516" name="24 CuadroTexto"/>
            <p:cNvSpPr txBox="1">
              <a:spLocks noChangeArrowheads="1"/>
            </p:cNvSpPr>
            <p:nvPr/>
          </p:nvSpPr>
          <p:spPr bwMode="auto">
            <a:xfrm>
              <a:off x="6778317" y="5087640"/>
              <a:ext cx="1609925" cy="58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sz="1600" dirty="0">
                  <a:latin typeface="Times New Roman" pitchFamily="18" charset="0"/>
                  <a:cs typeface="Times New Roman" pitchFamily="18" charset="0"/>
                </a:rPr>
                <a:t>Agregado </a:t>
              </a:r>
            </a:p>
            <a:p>
              <a:pPr algn="ctr" eaLnBrk="1" hangingPunct="1"/>
              <a:r>
                <a:rPr lang="es-SV" altLang="es-SV" sz="1600" dirty="0">
                  <a:latin typeface="Times New Roman" pitchFamily="18" charset="0"/>
                  <a:cs typeface="Times New Roman" pitchFamily="18" charset="0"/>
                </a:rPr>
                <a:t>Fino - Fino</a:t>
              </a:r>
            </a:p>
          </p:txBody>
        </p:sp>
      </p:grp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5542532" y="1565275"/>
            <a:ext cx="1756830" cy="4527550"/>
            <a:chOff x="4830640" y="1564632"/>
            <a:chExt cx="1757595" cy="4528192"/>
          </a:xfrm>
        </p:grpSpPr>
        <p:sp>
          <p:nvSpPr>
            <p:cNvPr id="20507" name="25 Cerrar llave"/>
            <p:cNvSpPr>
              <a:spLocks/>
            </p:cNvSpPr>
            <p:nvPr/>
          </p:nvSpPr>
          <p:spPr bwMode="auto">
            <a:xfrm>
              <a:off x="4830640" y="1564632"/>
              <a:ext cx="465459" cy="2015902"/>
            </a:xfrm>
            <a:prstGeom prst="rightBrace">
              <a:avLst>
                <a:gd name="adj1" fmla="val 8341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SV" i="1" baseline="-25000" dirty="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508" name="26 Cerrar llave"/>
            <p:cNvSpPr>
              <a:spLocks/>
            </p:cNvSpPr>
            <p:nvPr/>
          </p:nvSpPr>
          <p:spPr bwMode="auto">
            <a:xfrm>
              <a:off x="4831842" y="3583281"/>
              <a:ext cx="465459" cy="2509543"/>
            </a:xfrm>
            <a:prstGeom prst="rightBrace">
              <a:avLst>
                <a:gd name="adj1" fmla="val 8337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SV" i="1" baseline="-25000" dirty="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509" name="27 CuadroTexto"/>
            <p:cNvSpPr txBox="1">
              <a:spLocks noChangeArrowheads="1"/>
            </p:cNvSpPr>
            <p:nvPr/>
          </p:nvSpPr>
          <p:spPr bwMode="auto">
            <a:xfrm>
              <a:off x="4978310" y="2249468"/>
              <a:ext cx="1609925" cy="64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dirty="0">
                  <a:latin typeface="Times New Roman" pitchFamily="18" charset="0"/>
                  <a:cs typeface="Times New Roman" pitchFamily="18" charset="0"/>
                </a:rPr>
                <a:t>Agregado Grueso</a:t>
              </a:r>
            </a:p>
          </p:txBody>
        </p:sp>
        <p:sp>
          <p:nvSpPr>
            <p:cNvPr id="20510" name="28 CuadroTexto"/>
            <p:cNvSpPr txBox="1">
              <a:spLocks noChangeArrowheads="1"/>
            </p:cNvSpPr>
            <p:nvPr/>
          </p:nvSpPr>
          <p:spPr bwMode="auto">
            <a:xfrm>
              <a:off x="5146129" y="4478594"/>
              <a:ext cx="1239323" cy="6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dirty="0" smtClean="0">
                  <a:latin typeface="Times New Roman" pitchFamily="18" charset="0"/>
                  <a:cs typeface="Times New Roman" pitchFamily="18" charset="0"/>
                </a:rPr>
                <a:t>Agregado</a:t>
              </a:r>
            </a:p>
            <a:p>
              <a:pPr algn="ctr" eaLnBrk="1" hangingPunct="1"/>
              <a:r>
                <a:rPr lang="es-SV" altLang="es-SV" dirty="0" smtClean="0">
                  <a:latin typeface="Times New Roman" pitchFamily="18" charset="0"/>
                  <a:cs typeface="Times New Roman" pitchFamily="18" charset="0"/>
                </a:rPr>
                <a:t>Fino</a:t>
              </a:r>
              <a:endParaRPr lang="es-SV" altLang="es-SV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136029" y="2479220"/>
            <a:ext cx="2535238" cy="3351213"/>
            <a:chOff x="50018" y="2438944"/>
            <a:chExt cx="2535239" cy="3350517"/>
          </a:xfrm>
        </p:grpSpPr>
        <p:graphicFrame>
          <p:nvGraphicFramePr>
            <p:cNvPr id="20503" name="29 Objeto"/>
            <p:cNvGraphicFramePr>
              <a:graphicFrameLocks noChangeAspect="1"/>
            </p:cNvGraphicFramePr>
            <p:nvPr/>
          </p:nvGraphicFramePr>
          <p:xfrm>
            <a:off x="966007" y="2438944"/>
            <a:ext cx="1446212" cy="442913"/>
          </p:xfrm>
          <a:graphic>
            <a:graphicData uri="http://schemas.openxmlformats.org/presentationml/2006/ole">
              <p:oleObj spid="_x0000_s35042" name="Ecuación" r:id="rId5" imgW="990170" imgH="304668" progId="Equation.3">
                <p:embed/>
              </p:oleObj>
            </a:graphicData>
          </a:graphic>
        </p:graphicFrame>
        <p:graphicFrame>
          <p:nvGraphicFramePr>
            <p:cNvPr id="20504" name="30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70862796"/>
                </p:ext>
              </p:extLst>
            </p:nvPr>
          </p:nvGraphicFramePr>
          <p:xfrm>
            <a:off x="50018" y="3440449"/>
            <a:ext cx="2530476" cy="312672"/>
          </p:xfrm>
          <a:graphic>
            <a:graphicData uri="http://schemas.openxmlformats.org/presentationml/2006/ole">
              <p:oleObj spid="_x0000_s35043" name="Ecuación" r:id="rId6" imgW="1536700" imgH="190500" progId="Equation.3">
                <p:embed/>
              </p:oleObj>
            </a:graphicData>
          </a:graphic>
        </p:graphicFrame>
        <p:graphicFrame>
          <p:nvGraphicFramePr>
            <p:cNvPr id="20505" name="3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95203223"/>
                </p:ext>
              </p:extLst>
            </p:nvPr>
          </p:nvGraphicFramePr>
          <p:xfrm>
            <a:off x="394506" y="4538771"/>
            <a:ext cx="2152651" cy="311085"/>
          </p:xfrm>
          <a:graphic>
            <a:graphicData uri="http://schemas.openxmlformats.org/presentationml/2006/ole">
              <p:oleObj spid="_x0000_s35044" name="Ecuación" r:id="rId7" imgW="1308100" imgH="190500" progId="Equation.3">
                <p:embed/>
              </p:oleObj>
            </a:graphicData>
          </a:graphic>
        </p:graphicFrame>
        <p:graphicFrame>
          <p:nvGraphicFramePr>
            <p:cNvPr id="20506" name="3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4684519"/>
                </p:ext>
              </p:extLst>
            </p:nvPr>
          </p:nvGraphicFramePr>
          <p:xfrm>
            <a:off x="326243" y="5464091"/>
            <a:ext cx="2259014" cy="325370"/>
          </p:xfrm>
          <a:graphic>
            <a:graphicData uri="http://schemas.openxmlformats.org/presentationml/2006/ole">
              <p:oleObj spid="_x0000_s35045" name="Ecuación" r:id="rId8" imgW="1320227" imgH="190417" progId="Equation.3">
                <p:embed/>
              </p:oleObj>
            </a:graphicData>
          </a:graphic>
        </p:graphicFrame>
      </p:grp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936625" y="6165850"/>
            <a:ext cx="64214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¿Cómo se determinó el factor de 0.22?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16</a:t>
            </a:fld>
            <a:endParaRPr lang="es-SV"/>
          </a:p>
        </p:txBody>
      </p:sp>
      <p:sp>
        <p:nvSpPr>
          <p:cNvPr id="38" name="16 CuadroTexto"/>
          <p:cNvSpPr txBox="1">
            <a:spLocks noChangeArrowheads="1"/>
          </p:cNvSpPr>
          <p:nvPr/>
        </p:nvSpPr>
        <p:spPr bwMode="auto">
          <a:xfrm>
            <a:off x="3424615" y="5302949"/>
            <a:ext cx="2083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Tamiz de Control Terciario (TCT)</a:t>
            </a:r>
            <a:endParaRPr lang="es-SV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16 CuadroTexto"/>
          <p:cNvSpPr txBox="1">
            <a:spLocks noChangeArrowheads="1"/>
          </p:cNvSpPr>
          <p:nvPr/>
        </p:nvSpPr>
        <p:spPr bwMode="auto">
          <a:xfrm>
            <a:off x="3408442" y="4428401"/>
            <a:ext cx="2083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Tamiz de Control Secundario (TCS)</a:t>
            </a:r>
            <a:endParaRPr lang="es-SV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1 Título"/>
          <p:cNvSpPr txBox="1">
            <a:spLocks/>
          </p:cNvSpPr>
          <p:nvPr/>
        </p:nvSpPr>
        <p:spPr>
          <a:xfrm>
            <a:off x="571536" y="387334"/>
            <a:ext cx="5072034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b="1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770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_MG_7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_MG_7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257">
            <a:off x="228600" y="-685800"/>
            <a:ext cx="2876550" cy="475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" name="Picture 4" descr="_MG_73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257">
            <a:off x="1327150" y="1204913"/>
            <a:ext cx="500063" cy="82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Picture 5" descr="_MG_7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557522">
            <a:off x="4800600" y="-533400"/>
            <a:ext cx="2817813" cy="3802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6" descr="_MG_73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57522">
            <a:off x="5829300" y="915988"/>
            <a:ext cx="531813" cy="71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7" descr="_MG_73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14423">
            <a:off x="3313113" y="3175000"/>
            <a:ext cx="239712" cy="34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8" descr="_MG_73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3835400"/>
            <a:ext cx="3884613" cy="302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9" descr="_MG_73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14423">
            <a:off x="2895600" y="2514600"/>
            <a:ext cx="1195388" cy="170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" name="Picture 10" descr="_MG_73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5105400"/>
            <a:ext cx="685800" cy="53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2" name="Freeform 12" hidden="1"/>
          <p:cNvSpPr>
            <a:spLocks/>
          </p:cNvSpPr>
          <p:nvPr/>
        </p:nvSpPr>
        <p:spPr bwMode="auto">
          <a:xfrm>
            <a:off x="4800600" y="2968625"/>
            <a:ext cx="2335213" cy="1374775"/>
          </a:xfrm>
          <a:custGeom>
            <a:avLst/>
            <a:gdLst>
              <a:gd name="T0" fmla="*/ 0 w 1471"/>
              <a:gd name="T1" fmla="*/ 2147483647 h 866"/>
              <a:gd name="T2" fmla="*/ 2147483647 w 1471"/>
              <a:gd name="T3" fmla="*/ 2147483647 h 866"/>
              <a:gd name="T4" fmla="*/ 2147483647 w 1471"/>
              <a:gd name="T5" fmla="*/ 2147483647 h 866"/>
              <a:gd name="T6" fmla="*/ 2147483647 w 1471"/>
              <a:gd name="T7" fmla="*/ 0 h 866"/>
              <a:gd name="T8" fmla="*/ 0 60000 65536"/>
              <a:gd name="T9" fmla="*/ 0 60000 65536"/>
              <a:gd name="T10" fmla="*/ 0 60000 65536"/>
              <a:gd name="T11" fmla="*/ 0 60000 65536"/>
              <a:gd name="T12" fmla="*/ 0 w 1471"/>
              <a:gd name="T13" fmla="*/ 0 h 866"/>
              <a:gd name="T14" fmla="*/ 1471 w 1471"/>
              <a:gd name="T15" fmla="*/ 866 h 8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1" h="866">
                <a:moveTo>
                  <a:pt x="0" y="866"/>
                </a:moveTo>
                <a:cubicBezTo>
                  <a:pt x="72" y="783"/>
                  <a:pt x="256" y="423"/>
                  <a:pt x="432" y="368"/>
                </a:cubicBezTo>
                <a:cubicBezTo>
                  <a:pt x="608" y="313"/>
                  <a:pt x="882" y="599"/>
                  <a:pt x="1055" y="538"/>
                </a:cubicBezTo>
                <a:cubicBezTo>
                  <a:pt x="1228" y="477"/>
                  <a:pt x="1384" y="112"/>
                  <a:pt x="1471" y="0"/>
                </a:cubicBezTo>
              </a:path>
            </a:pathLst>
          </a:custGeom>
          <a:noFill/>
          <a:ln w="635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SV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52320" y="4357694"/>
            <a:ext cx="18059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es-SV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s-SV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TMaxN</a:t>
            </a:r>
            <a:endParaRPr lang="en-US" altLang="es-SV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5" hidden="1"/>
          <p:cNvSpPr>
            <a:spLocks noChangeShapeType="1"/>
          </p:cNvSpPr>
          <p:nvPr/>
        </p:nvSpPr>
        <p:spPr bwMode="auto">
          <a:xfrm>
            <a:off x="3702050" y="2819400"/>
            <a:ext cx="1066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6" hidden="1"/>
          <p:cNvSpPr>
            <a:spLocks/>
          </p:cNvSpPr>
          <p:nvPr/>
        </p:nvSpPr>
        <p:spPr bwMode="auto">
          <a:xfrm>
            <a:off x="2019300" y="2835275"/>
            <a:ext cx="2232025" cy="2282825"/>
          </a:xfrm>
          <a:custGeom>
            <a:avLst/>
            <a:gdLst>
              <a:gd name="T0" fmla="*/ 2147483647 w 1337"/>
              <a:gd name="T1" fmla="*/ 0 h 1179"/>
              <a:gd name="T2" fmla="*/ 2147483647 w 1337"/>
              <a:gd name="T3" fmla="*/ 2147483647 h 1179"/>
              <a:gd name="T4" fmla="*/ 2147483647 w 1337"/>
              <a:gd name="T5" fmla="*/ 2147483647 h 1179"/>
              <a:gd name="T6" fmla="*/ 0 w 1337"/>
              <a:gd name="T7" fmla="*/ 2147483647 h 1179"/>
              <a:gd name="T8" fmla="*/ 0 60000 65536"/>
              <a:gd name="T9" fmla="*/ 0 60000 65536"/>
              <a:gd name="T10" fmla="*/ 0 60000 65536"/>
              <a:gd name="T11" fmla="*/ 0 60000 65536"/>
              <a:gd name="T12" fmla="*/ 0 w 1337"/>
              <a:gd name="T13" fmla="*/ 0 h 1179"/>
              <a:gd name="T14" fmla="*/ 1337 w 1337"/>
              <a:gd name="T15" fmla="*/ 1179 h 1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7" h="1179">
                <a:moveTo>
                  <a:pt x="1337" y="0"/>
                </a:moveTo>
                <a:cubicBezTo>
                  <a:pt x="1310" y="93"/>
                  <a:pt x="1332" y="484"/>
                  <a:pt x="1174" y="556"/>
                </a:cubicBezTo>
                <a:cubicBezTo>
                  <a:pt x="1016" y="628"/>
                  <a:pt x="583" y="329"/>
                  <a:pt x="387" y="433"/>
                </a:cubicBezTo>
                <a:cubicBezTo>
                  <a:pt x="191" y="537"/>
                  <a:pt x="81" y="1024"/>
                  <a:pt x="0" y="117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17</a:t>
            </a:fld>
            <a:endParaRPr lang="es-SV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6143644"/>
            <a:ext cx="637220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b="1" dirty="0" err="1" smtClean="0">
                <a:cs typeface="Times New Roman" pitchFamily="18" charset="0"/>
              </a:rPr>
              <a:t>Fuente</a:t>
            </a:r>
            <a:r>
              <a:rPr lang="en-US" sz="1400" dirty="0" smtClean="0">
                <a:cs typeface="Times New Roman" pitchFamily="18" charset="0"/>
              </a:rPr>
              <a:t>: </a:t>
            </a:r>
            <a:r>
              <a:rPr lang="en-US" sz="1400" dirty="0" err="1" smtClean="0">
                <a:cs typeface="Times New Roman" pitchFamily="18" charset="0"/>
              </a:rPr>
              <a:t>Presentación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titulada</a:t>
            </a:r>
            <a:r>
              <a:rPr lang="en-US" sz="1400" dirty="0" smtClean="0">
                <a:cs typeface="Times New Roman" pitchFamily="18" charset="0"/>
              </a:rPr>
              <a:t>: “The </a:t>
            </a:r>
            <a:r>
              <a:rPr lang="en-US" sz="1400" dirty="0">
                <a:cs typeface="Times New Roman" pitchFamily="18" charset="0"/>
              </a:rPr>
              <a:t>Basics </a:t>
            </a:r>
            <a:r>
              <a:rPr lang="en-US" sz="1400" dirty="0" smtClean="0">
                <a:cs typeface="Times New Roman" pitchFamily="18" charset="0"/>
              </a:rPr>
              <a:t>Of The </a:t>
            </a:r>
            <a:r>
              <a:rPr lang="en-US" sz="1400" dirty="0">
                <a:cs typeface="Times New Roman" pitchFamily="18" charset="0"/>
              </a:rPr>
              <a:t>Bailey </a:t>
            </a:r>
            <a:r>
              <a:rPr lang="en-US" sz="1400" dirty="0" smtClean="0">
                <a:cs typeface="Times New Roman" pitchFamily="18" charset="0"/>
              </a:rPr>
              <a:t>Method”; William J. Pine, </a:t>
            </a:r>
            <a:r>
              <a:rPr lang="en-US" sz="1400" dirty="0" err="1" smtClean="0">
                <a:cs typeface="Times New Roman" pitchFamily="18" charset="0"/>
              </a:rPr>
              <a:t>Emulsicoat</a:t>
            </a:r>
            <a:r>
              <a:rPr lang="en-US" sz="1400" dirty="0" smtClean="0">
                <a:cs typeface="Times New Roman" pitchFamily="18" charset="0"/>
              </a:rPr>
              <a:t>, Inc. / Heritage Research Group; Indianapolis</a:t>
            </a:r>
          </a:p>
        </p:txBody>
      </p:sp>
      <p:grpSp>
        <p:nvGrpSpPr>
          <p:cNvPr id="26" name="cota 1"/>
          <p:cNvGrpSpPr/>
          <p:nvPr/>
        </p:nvGrpSpPr>
        <p:grpSpPr>
          <a:xfrm>
            <a:off x="4857752" y="3240404"/>
            <a:ext cx="2375438" cy="2488762"/>
            <a:chOff x="4857752" y="3240404"/>
            <a:chExt cx="2375438" cy="2488762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00892" y="3245166"/>
              <a:ext cx="0" cy="248400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SV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20 Conector recto"/>
            <p:cNvCxnSpPr/>
            <p:nvPr/>
          </p:nvCxnSpPr>
          <p:spPr>
            <a:xfrm rot="16200000" flipH="1">
              <a:off x="6081190" y="2088404"/>
              <a:ext cx="0" cy="2304000"/>
            </a:xfrm>
            <a:prstGeom prst="line">
              <a:avLst/>
            </a:prstGeom>
            <a:ln w="1905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16200000" flipH="1">
              <a:off x="6009752" y="4563016"/>
              <a:ext cx="0" cy="2304000"/>
            </a:xfrm>
            <a:prstGeom prst="line">
              <a:avLst/>
            </a:prstGeom>
            <a:ln w="1905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-157163" y="4884019"/>
            <a:ext cx="280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s-SV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Tamaño</a:t>
            </a:r>
            <a:r>
              <a:rPr lang="en-US" altLang="es-SV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es-SV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Vacío</a:t>
            </a:r>
            <a:endParaRPr lang="en-US" altLang="es-SV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s-SV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Promedio</a:t>
            </a:r>
            <a:r>
              <a:rPr lang="en-US" altLang="es-S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SV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s-SV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SV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SV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0.22D</a:t>
            </a:r>
            <a:endParaRPr lang="en-US" altLang="es-SV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cota 2"/>
          <p:cNvGrpSpPr/>
          <p:nvPr/>
        </p:nvGrpSpPr>
        <p:grpSpPr>
          <a:xfrm rot="21198859">
            <a:off x="1050834" y="2694881"/>
            <a:ext cx="3355036" cy="2084501"/>
            <a:chOff x="1043801" y="2601904"/>
            <a:chExt cx="3355036" cy="2084501"/>
          </a:xfrm>
        </p:grpSpPr>
        <p:cxnSp>
          <p:nvCxnSpPr>
            <p:cNvPr id="34" name="33 Conector recto"/>
            <p:cNvCxnSpPr>
              <a:cxnSpLocks noChangeAspect="1"/>
            </p:cNvCxnSpPr>
            <p:nvPr/>
          </p:nvCxnSpPr>
          <p:spPr>
            <a:xfrm flipV="1">
              <a:off x="1043801" y="2601904"/>
              <a:ext cx="2937600" cy="115200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>
              <a:cxnSpLocks noChangeAspect="1"/>
            </p:cNvCxnSpPr>
            <p:nvPr/>
          </p:nvCxnSpPr>
          <p:spPr>
            <a:xfrm flipV="1">
              <a:off x="1369437" y="3498405"/>
              <a:ext cx="3029400" cy="118800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cxnSpLocks noChangeAspect="1"/>
            </p:cNvCxnSpPr>
            <p:nvPr/>
          </p:nvCxnSpPr>
          <p:spPr>
            <a:xfrm rot="5400000" flipV="1">
              <a:off x="882277" y="3993503"/>
              <a:ext cx="918000" cy="3600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8473 -0.0682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342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9271 0.1090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544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06232 0.0895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44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2066 -0.1240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620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9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ndencia"/>
          <p:cNvSpPr>
            <a:spLocks noChangeArrowheads="1"/>
          </p:cNvSpPr>
          <p:nvPr/>
        </p:nvSpPr>
        <p:spPr bwMode="auto">
          <a:xfrm>
            <a:off x="573088" y="1265238"/>
            <a:ext cx="8213725" cy="4972050"/>
          </a:xfrm>
          <a:prstGeom prst="roundRect">
            <a:avLst>
              <a:gd name="adj" fmla="val 881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endParaRPr lang="es-ES_tradnl" altLang="es-SV" sz="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519256"/>
            <a:ext cx="6906204" cy="46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7 CuadroTexto"/>
          <p:cNvSpPr txBox="1">
            <a:spLocks noChangeArrowheads="1"/>
          </p:cNvSpPr>
          <p:nvPr/>
        </p:nvSpPr>
        <p:spPr bwMode="auto">
          <a:xfrm>
            <a:off x="107504" y="6167045"/>
            <a:ext cx="769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es-SV" sz="1200" b="1" dirty="0" smtClean="0">
                <a:latin typeface="Times New Roman" pitchFamily="18" charset="0"/>
                <a:cs typeface="Times New Roman" pitchFamily="18" charset="0"/>
              </a:rPr>
              <a:t>Gráfico 4: Esquema de </a:t>
            </a:r>
            <a:r>
              <a:rPr lang="pt-BR" altLang="es-SV" sz="1200" b="1" dirty="0" err="1" smtClean="0">
                <a:latin typeface="Times New Roman" pitchFamily="18" charset="0"/>
                <a:cs typeface="Times New Roman" pitchFamily="18" charset="0"/>
              </a:rPr>
              <a:t>Análisis</a:t>
            </a:r>
            <a:r>
              <a:rPr lang="pt-BR" altLang="es-SV" sz="1200" b="1" dirty="0" smtClean="0">
                <a:latin typeface="Times New Roman" pitchFamily="18" charset="0"/>
                <a:cs typeface="Times New Roman" pitchFamily="18" charset="0"/>
              </a:rPr>
              <a:t> tridimensional de Partículas de Agregado</a:t>
            </a:r>
          </a:p>
          <a:p>
            <a:pPr eaLnBrk="1" hangingPunct="1"/>
            <a:r>
              <a:rPr lang="pt-BR" altLang="es-SV" sz="1200" b="1" dirty="0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pt-BR" altLang="es-SV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es-SV" sz="1200" dirty="0" err="1">
                <a:latin typeface="Times New Roman" pitchFamily="18" charset="0"/>
                <a:cs typeface="Times New Roman" pitchFamily="18" charset="0"/>
              </a:rPr>
              <a:t>Tesis</a:t>
            </a:r>
            <a:r>
              <a:rPr lang="pt-BR" altLang="es-SV" sz="1200" dirty="0">
                <a:latin typeface="Times New Roman" pitchFamily="18" charset="0"/>
                <a:cs typeface="Times New Roman" pitchFamily="18" charset="0"/>
              </a:rPr>
              <a:t> para optar al grado de </a:t>
            </a:r>
            <a:r>
              <a:rPr lang="pt-BR" altLang="es-SV" sz="1200" dirty="0" err="1"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pt-BR" altLang="es-SV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altLang="es-SV" sz="1200" dirty="0" err="1">
                <a:latin typeface="Times New Roman" pitchFamily="18" charset="0"/>
                <a:cs typeface="Times New Roman" pitchFamily="18" charset="0"/>
              </a:rPr>
              <a:t>Filosofía</a:t>
            </a:r>
            <a:r>
              <a:rPr lang="pt-BR" altLang="es-SV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es-SV" sz="1200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pt-BR" altLang="es-SV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es-SV" sz="1200" dirty="0" err="1">
                <a:latin typeface="Times New Roman" pitchFamily="18" charset="0"/>
                <a:cs typeface="Times New Roman" pitchFamily="18" charset="0"/>
              </a:rPr>
              <a:t>Ingeniería</a:t>
            </a:r>
            <a:r>
              <a:rPr lang="pt-BR" altLang="es-SV" sz="1200" dirty="0">
                <a:latin typeface="Times New Roman" pitchFamily="18" charset="0"/>
                <a:cs typeface="Times New Roman" pitchFamily="18" charset="0"/>
              </a:rPr>
              <a:t> Civil, titulada: ASPHALT MIXTURE DESIGN CONCEPTS TO DEVELOP AGGREGATE INTERLOCK, William Robert </a:t>
            </a:r>
            <a:r>
              <a:rPr lang="pt-BR" altLang="es-SV" sz="1200" dirty="0" err="1">
                <a:latin typeface="Times New Roman" pitchFamily="18" charset="0"/>
                <a:cs typeface="Times New Roman" pitchFamily="18" charset="0"/>
              </a:rPr>
              <a:t>Vavrik</a:t>
            </a:r>
            <a:r>
              <a:rPr lang="pt-BR" altLang="es-SV" sz="1200" dirty="0">
                <a:latin typeface="Times New Roman" pitchFamily="18" charset="0"/>
                <a:cs typeface="Times New Roman" pitchFamily="18" charset="0"/>
              </a:rPr>
              <a:t>, Urbana Illinois 2000.</a:t>
            </a:r>
            <a:endParaRPr lang="es-SV" altLang="es-SV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18</a:t>
            </a:fld>
            <a:endParaRPr lang="es-SV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29289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SV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Principios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Básicos.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0 Botón de acción: Volver">
            <a:hlinkClick r:id="rId3" action="ppaction://hlinksldjump" highlightClick="1"/>
          </p:cNvPr>
          <p:cNvSpPr>
            <a:spLocks noChangeAspect="1"/>
          </p:cNvSpPr>
          <p:nvPr/>
        </p:nvSpPr>
        <p:spPr bwMode="auto">
          <a:xfrm>
            <a:off x="8715404" y="5786454"/>
            <a:ext cx="269875" cy="269875"/>
          </a:xfrm>
          <a:prstGeom prst="actionButtonRetur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4513" y="2071678"/>
            <a:ext cx="2197123" cy="3032998"/>
          </a:xfrm>
          <a:prstGeom prst="roundRect">
            <a:avLst>
              <a:gd name="adj" fmla="val 12798"/>
            </a:avLst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Tamaño de Vacío</a:t>
            </a:r>
          </a:p>
          <a:p>
            <a:pPr algn="ctr"/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Promedio</a:t>
            </a:r>
          </a:p>
          <a:p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marL="533400"/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0.15d +</a:t>
            </a:r>
          </a:p>
          <a:p>
            <a:pPr marL="533400"/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0.20d</a:t>
            </a:r>
          </a:p>
          <a:p>
            <a:pPr marL="533400"/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0.24d</a:t>
            </a:r>
          </a:p>
          <a:p>
            <a:pPr marL="533400"/>
            <a:r>
              <a:rPr lang="es-SV" u="sng" dirty="0" smtClean="0">
                <a:latin typeface="Times New Roman" pitchFamily="18" charset="0"/>
                <a:cs typeface="Times New Roman" pitchFamily="18" charset="0"/>
              </a:rPr>
              <a:t>0.29 d=</a:t>
            </a:r>
          </a:p>
          <a:p>
            <a:pPr marL="533400"/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0.88 d</a:t>
            </a:r>
          </a:p>
          <a:p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SV" sz="2000" b="1" dirty="0" smtClean="0">
                <a:latin typeface="Times New Roman" pitchFamily="18" charset="0"/>
                <a:cs typeface="Times New Roman" pitchFamily="18" charset="0"/>
              </a:rPr>
              <a:t>0.88d ÷ 4 = 0.22d</a:t>
            </a:r>
            <a:endParaRPr lang="es-SV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14362" y="2214554"/>
            <a:ext cx="3886200" cy="345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70C0"/>
              </a:buClr>
            </a:pP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Es la distribución de las partículas por tamaño, expresado como porcentaje del peso total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de los agregados.</a:t>
            </a:r>
            <a:endParaRPr lang="es-MX" altLang="es-SV" sz="16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n"/>
            </a:pPr>
            <a:endParaRPr lang="es-MX" altLang="es-SV" sz="16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Se considera que es una propiedad crítica en la Mezcla Asfáltica en Caliente, ya que incide directamente en las propiedades volumétricas de la mezcla tales como: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Vacíos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Aire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(Va), Vacíos en el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Agregado Mineral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(VMA), las cuales rigen el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desempeño funcional y estructural de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mezcla </a:t>
            </a:r>
            <a:r>
              <a:rPr lang="es-SV" altLang="es-SV" sz="1600" dirty="0" smtClean="0">
                <a:latin typeface="Times New Roman" pitchFamily="18" charset="0"/>
                <a:cs typeface="Times New Roman" pitchFamily="18" charset="0"/>
              </a:rPr>
              <a:t>puesta </a:t>
            </a:r>
            <a:r>
              <a:rPr lang="es-SV" altLang="es-SV" sz="1600" dirty="0">
                <a:latin typeface="Times New Roman" pitchFamily="18" charset="0"/>
                <a:cs typeface="Times New Roman" pitchFamily="18" charset="0"/>
              </a:rPr>
              <a:t>en servicio.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71472" y="1643050"/>
            <a:ext cx="37306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s-ES" b="1" kern="0" dirty="0">
                <a:latin typeface="Times New Roman" pitchFamily="18" charset="0"/>
                <a:cs typeface="Times New Roman" pitchFamily="18" charset="0"/>
              </a:rPr>
              <a:t>Distribución Granulométrica.</a:t>
            </a:r>
            <a:endParaRPr lang="es-SV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01" y="3789040"/>
            <a:ext cx="3332382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4932040" y="6102015"/>
            <a:ext cx="3783363" cy="600164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S_tradnl" altLang="es-SV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Ahuellamiento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capa de Mezcla Asfáltica, generado por deficiencias en las Propiedades Volumétricas. Fuente: sitio 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s-ES_tradnl" altLang="es-SV" sz="1100" b="1" dirty="0" smtClean="0">
                <a:latin typeface="Times New Roman" pitchFamily="18" charset="0"/>
                <a:cs typeface="Times New Roman" pitchFamily="18" charset="0"/>
              </a:rPr>
              <a:t>www.espectador.com/</a:t>
            </a:r>
            <a:endParaRPr lang="es-ES" altLang="es-SV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4806153" y="3212976"/>
            <a:ext cx="40143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Fotografía 2. Colocación de Mezcla Asfáltica en Caliente, en proyecto ejecutado  por el VMOP. Fotografía tomada por personal de la DIDOP.</a:t>
            </a:r>
            <a:endParaRPr lang="es-ES" altLang="es-SV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FOTO 1"/>
          <p:cNvSpPr>
            <a:spLocks noChangeAspect="1" noChangeArrowheads="1"/>
          </p:cNvSpPr>
          <p:nvPr/>
        </p:nvSpPr>
        <p:spPr bwMode="auto">
          <a:xfrm>
            <a:off x="63500" y="-136525"/>
            <a:ext cx="7124700" cy="534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19</a:t>
            </a:fld>
            <a:endParaRPr lang="es-SV" dirty="0"/>
          </a:p>
        </p:txBody>
      </p:sp>
      <p:pic>
        <p:nvPicPr>
          <p:cNvPr id="36866" name="Picture 2" descr="C:\Users\jose.monge\AppData\Local\Microsoft\Windows\Temporary Internet Files\Content.Outlook\08DPJC3F\IMG_19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4" t="17500" r="14501" b="8667"/>
          <a:stretch/>
        </p:blipFill>
        <p:spPr bwMode="auto">
          <a:xfrm>
            <a:off x="5148064" y="980728"/>
            <a:ext cx="3117861" cy="2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Botón de acción: Volver">
            <a:hlinkClick r:id="rId4" action="ppaction://hlinksldjump" highlightClick="1"/>
          </p:cNvPr>
          <p:cNvSpPr>
            <a:spLocks noChangeAspect="1"/>
          </p:cNvSpPr>
          <p:nvPr/>
        </p:nvSpPr>
        <p:spPr bwMode="auto">
          <a:xfrm>
            <a:off x="8715404" y="5786454"/>
            <a:ext cx="269875" cy="269875"/>
          </a:xfrm>
          <a:prstGeom prst="actionButtonRetur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29289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SV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Principios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Básicos.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/>
        </p:nvSpPr>
        <p:spPr bwMode="auto">
          <a:xfrm>
            <a:off x="457200" y="5492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SV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OBSERVACIÓN</a:t>
            </a:r>
            <a:endParaRPr lang="es-SV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/>
        </p:nvSpPr>
        <p:spPr bwMode="auto">
          <a:xfrm>
            <a:off x="539750" y="1916113"/>
            <a:ext cx="80645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s-SV" sz="19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 Contenido de esta presentación refleja las opiniones de los autores, quienes son los responsables de los hechos y de la exactitud de la información presentada; la presentación ha sido elaborada con la finalidad de que pueda ser utilizada por personal técnico que posea las competencias necesarias, para evaluar el alcance y limitaciones inherentes a la misma.</a:t>
            </a:r>
          </a:p>
          <a:p>
            <a:pPr marL="0" indent="0" algn="just">
              <a:buClr>
                <a:srgbClr val="FF9900"/>
              </a:buClr>
              <a:buFont typeface="Wingdings" pitchFamily="2" charset="2"/>
              <a:buNone/>
              <a:defRPr/>
            </a:pPr>
            <a:endParaRPr lang="es-SV" sz="1900" i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s-SV" sz="19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presentación no refleja necesariamente las opiniones y/o políticas oficiales del Ministerio de Obras Públicas, Transporte y de Vivienda y Desarrollo Urbano de El Salvador (MOPTVDU), y no constituye una norma, especificación o regulación.</a:t>
            </a:r>
            <a:endParaRPr lang="es-SV" sz="1900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574646" y="2125669"/>
            <a:ext cx="4425981" cy="487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70C0"/>
              </a:buClr>
            </a:pP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altLang="es-SV" sz="1600" b="1" dirty="0">
                <a:latin typeface="Times New Roman" pitchFamily="18" charset="0"/>
                <a:cs typeface="Times New Roman" pitchFamily="18" charset="0"/>
              </a:rPr>
              <a:t>forma y la textura </a:t>
            </a:r>
            <a:r>
              <a:rPr lang="es-MX" altLang="es-SV" sz="1600" b="1" dirty="0" smtClean="0">
                <a:latin typeface="Times New Roman" pitchFamily="18" charset="0"/>
                <a:cs typeface="Times New Roman" pitchFamily="18" charset="0"/>
              </a:rPr>
              <a:t>de los agregados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está dada por el proceso de producción (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agregados naturales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y/o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triturados).</a:t>
            </a:r>
            <a:endParaRPr lang="es-MX" altLang="es-SV" sz="16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n"/>
            </a:pPr>
            <a:endParaRPr lang="es-MX" altLang="es-SV" sz="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es-MX" altLang="es-SV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Agregados Angulares</a:t>
            </a:r>
            <a:r>
              <a:rPr lang="es-MX" altLang="es-SV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son los deseables a ser utilizados en la producción de MAC, dado que proveen una mejor trabazón entre ellos, por lo que contribuyen a resistir deformaciones permanentes, y esfuerzos por fatiga.</a:t>
            </a:r>
          </a:p>
          <a:p>
            <a:pPr marL="266700" indent="-2667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s-MX" altLang="es-SV" sz="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es-MX" altLang="es-SV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Agregados Redondeados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 no proveen una adecuada trabazón entre ellos.</a:t>
            </a:r>
          </a:p>
          <a:p>
            <a:pPr marL="266700" indent="-2667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s-MX" altLang="es-SV" sz="8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es-MX" altLang="es-SV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Agregados Planos y/o Alargados</a:t>
            </a:r>
            <a:r>
              <a:rPr lang="es-MX" altLang="es-SV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poseen trabazón entre ellos; sin embargo, estas partículas durante las etapas de colocación y compactación presentan menor </a:t>
            </a:r>
            <a:r>
              <a:rPr lang="es-MX" altLang="es-SV" sz="1600" dirty="0" err="1">
                <a:latin typeface="Times New Roman" pitchFamily="18" charset="0"/>
                <a:cs typeface="Times New Roman" pitchFamily="18" charset="0"/>
              </a:rPr>
              <a:t>trabajabilidad</a:t>
            </a:r>
            <a:r>
              <a:rPr lang="es-MX" altLang="es-SV" sz="1600" dirty="0">
                <a:latin typeface="Times New Roman" pitchFamily="18" charset="0"/>
                <a:cs typeface="Times New Roman" pitchFamily="18" charset="0"/>
              </a:rPr>
              <a:t> y tienden a quebrarse, reduciendo la durabilidad de la Mezcla </a:t>
            </a:r>
            <a:r>
              <a:rPr lang="es-MX" altLang="es-SV" sz="1600" dirty="0" smtClean="0">
                <a:latin typeface="Times New Roman" pitchFamily="18" charset="0"/>
                <a:cs typeface="Times New Roman" pitchFamily="18" charset="0"/>
              </a:rPr>
              <a:t>puesta en servicio.</a:t>
            </a:r>
            <a:endParaRPr lang="es-SV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71472" y="1666867"/>
            <a:ext cx="394811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s-ES" b="1" kern="0" dirty="0">
                <a:latin typeface="Times New Roman" pitchFamily="18" charset="0"/>
                <a:cs typeface="Times New Roman" pitchFamily="18" charset="0"/>
              </a:rPr>
              <a:t>Forma y Textura de las partículas.</a:t>
            </a:r>
            <a:endParaRPr lang="es-SV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85835" y="1357298"/>
            <a:ext cx="3504245" cy="22031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24582" name="Picture 2" descr="https://encrypted-tbn3.gstatic.com/images?q=tbn:ANd9GcTv7dpok-9KhSXH9RMsfKFtOVhOJ5AYW9jSgW-rMezmzNo2RT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94" y="3967872"/>
            <a:ext cx="3527425" cy="21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 Rectángulo"/>
          <p:cNvSpPr>
            <a:spLocks noChangeArrowheads="1"/>
          </p:cNvSpPr>
          <p:nvPr/>
        </p:nvSpPr>
        <p:spPr bwMode="auto">
          <a:xfrm>
            <a:off x="5212494" y="6143644"/>
            <a:ext cx="3527424" cy="4308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Agregados Pétreos 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Redondeados. 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Fuente: sitio web </a:t>
            </a:r>
            <a:r>
              <a:rPr lang="es-ES_tradnl" altLang="es-SV" sz="1100" b="1" dirty="0">
                <a:latin typeface="Times New Roman" pitchFamily="18" charset="0"/>
                <a:cs typeface="Times New Roman" pitchFamily="18" charset="0"/>
              </a:rPr>
              <a:t>www.canteradecombia.com</a:t>
            </a:r>
            <a:endParaRPr lang="es-ES" altLang="es-SV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5108552" y="3521925"/>
            <a:ext cx="36948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Agregados Pétreos Angulares. Fuente: sitio </a:t>
            </a:r>
            <a:r>
              <a:rPr lang="es-ES_tradnl" altLang="es-SV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s-ES_tradnl" altLang="es-SV" sz="1100" b="1" dirty="0">
                <a:latin typeface="Times New Roman" pitchFamily="18" charset="0"/>
                <a:cs typeface="Times New Roman" pitchFamily="18" charset="0"/>
              </a:rPr>
              <a:t>www.canteradecombia.com</a:t>
            </a:r>
            <a:endParaRPr lang="es-ES" altLang="es-SV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20</a:t>
            </a:fld>
            <a:endParaRPr lang="es-SV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30718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SV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Principios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Básicos.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421"/>
          <a:stretch/>
        </p:blipFill>
        <p:spPr bwMode="auto">
          <a:xfrm>
            <a:off x="539552" y="1311475"/>
            <a:ext cx="8064500" cy="280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9300559"/>
              </p:ext>
            </p:extLst>
          </p:nvPr>
        </p:nvGraphicFramePr>
        <p:xfrm>
          <a:off x="2395538" y="4969437"/>
          <a:ext cx="4768850" cy="633413"/>
        </p:xfrm>
        <a:graphic>
          <a:graphicData uri="http://schemas.openxmlformats.org/presentationml/2006/ole">
            <p:oleObj spid="_x0000_s25692" name="Ecuación" r:id="rId4" imgW="1624895" imgH="215806" progId="Equation.3">
              <p:embed/>
            </p:oleObj>
          </a:graphicData>
        </a:graphic>
      </p:graphicFrame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179388" y="4373738"/>
            <a:ext cx="7691437" cy="1889128"/>
            <a:chOff x="179512" y="3788583"/>
            <a:chExt cx="7691681" cy="1887898"/>
          </a:xfrm>
        </p:grpSpPr>
        <p:sp>
          <p:nvSpPr>
            <p:cNvPr id="25606" name="10 CuadroTexto"/>
            <p:cNvSpPr txBox="1">
              <a:spLocks noChangeArrowheads="1"/>
            </p:cNvSpPr>
            <p:nvPr/>
          </p:nvSpPr>
          <p:spPr bwMode="auto">
            <a:xfrm>
              <a:off x="179512" y="4590379"/>
              <a:ext cx="18001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Resistencia al Corte</a:t>
              </a:r>
            </a:p>
          </p:txBody>
        </p:sp>
        <p:cxnSp>
          <p:nvCxnSpPr>
            <p:cNvPr id="13" name="12 Conector recto de flecha"/>
            <p:cNvCxnSpPr>
              <a:endCxn id="25606" idx="3"/>
            </p:cNvCxnSpPr>
            <p:nvPr/>
          </p:nvCxnSpPr>
          <p:spPr>
            <a:xfrm flipH="1">
              <a:off x="1979794" y="4745061"/>
              <a:ext cx="3603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V="1">
              <a:off x="3299048" y="4240565"/>
              <a:ext cx="0" cy="287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3299048" y="4898948"/>
              <a:ext cx="0" cy="2871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10" name="22 CuadroTexto"/>
            <p:cNvSpPr txBox="1">
              <a:spLocks noChangeArrowheads="1"/>
            </p:cNvSpPr>
            <p:nvPr/>
          </p:nvSpPr>
          <p:spPr bwMode="auto">
            <a:xfrm>
              <a:off x="2411761" y="4004026"/>
              <a:ext cx="1800199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Cohesión del Suelo</a:t>
              </a:r>
            </a:p>
          </p:txBody>
        </p:sp>
        <p:sp>
          <p:nvSpPr>
            <p:cNvPr id="25611" name="23 CuadroTexto"/>
            <p:cNvSpPr txBox="1">
              <a:spLocks noChangeArrowheads="1"/>
            </p:cNvSpPr>
            <p:nvPr/>
          </p:nvSpPr>
          <p:spPr bwMode="auto">
            <a:xfrm>
              <a:off x="2446050" y="5134520"/>
              <a:ext cx="1728233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Cohesión del Cemento Asfáltico</a:t>
              </a:r>
            </a:p>
          </p:txBody>
        </p:sp>
        <p:sp>
          <p:nvSpPr>
            <p:cNvPr id="25612" name="24 CuadroTexto"/>
            <p:cNvSpPr txBox="1">
              <a:spLocks noChangeArrowheads="1"/>
            </p:cNvSpPr>
            <p:nvPr/>
          </p:nvSpPr>
          <p:spPr bwMode="auto">
            <a:xfrm>
              <a:off x="4427985" y="4004026"/>
              <a:ext cx="1800199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Esfuerzo Normal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 flipV="1">
              <a:off x="5148545" y="4240565"/>
              <a:ext cx="0" cy="287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>
              <a:off x="5148545" y="4898948"/>
              <a:ext cx="0" cy="2871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15" name="27 CuadroTexto"/>
            <p:cNvSpPr txBox="1">
              <a:spLocks noChangeArrowheads="1"/>
            </p:cNvSpPr>
            <p:nvPr/>
          </p:nvSpPr>
          <p:spPr bwMode="auto">
            <a:xfrm>
              <a:off x="4346262" y="5134520"/>
              <a:ext cx="1620178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Esfuerzo por Carga de Tráfico</a:t>
              </a:r>
            </a:p>
          </p:txBody>
        </p:sp>
        <p:cxnSp>
          <p:nvCxnSpPr>
            <p:cNvPr id="29" name="28 Conector recto de flecha"/>
            <p:cNvCxnSpPr/>
            <p:nvPr/>
          </p:nvCxnSpPr>
          <p:spPr>
            <a:xfrm flipV="1">
              <a:off x="6948827" y="4234219"/>
              <a:ext cx="0" cy="287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6948827" y="4960820"/>
              <a:ext cx="0" cy="287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18" name="30 CuadroTexto"/>
            <p:cNvSpPr txBox="1">
              <a:spLocks noChangeArrowheads="1"/>
            </p:cNvSpPr>
            <p:nvPr/>
          </p:nvSpPr>
          <p:spPr bwMode="auto">
            <a:xfrm>
              <a:off x="6048164" y="3788583"/>
              <a:ext cx="1800199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Ángulo de Fricción Interna</a:t>
              </a:r>
            </a:p>
          </p:txBody>
        </p:sp>
        <p:sp>
          <p:nvSpPr>
            <p:cNvPr id="25619" name="31 CuadroTexto"/>
            <p:cNvSpPr txBox="1">
              <a:spLocks noChangeArrowheads="1"/>
            </p:cNvSpPr>
            <p:nvPr/>
          </p:nvSpPr>
          <p:spPr bwMode="auto">
            <a:xfrm>
              <a:off x="6070994" y="5153602"/>
              <a:ext cx="1800199" cy="52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altLang="es-SV" sz="1400" dirty="0">
                  <a:latin typeface="Times New Roman" pitchFamily="18" charset="0"/>
                  <a:cs typeface="Times New Roman" pitchFamily="18" charset="0"/>
                </a:rPr>
                <a:t>Ángulo </a:t>
              </a:r>
              <a:r>
                <a:rPr lang="es-SV" altLang="es-SV" sz="1400" dirty="0" smtClean="0">
                  <a:latin typeface="Times New Roman" pitchFamily="18" charset="0"/>
                  <a:cs typeface="Times New Roman" pitchFamily="18" charset="0"/>
                </a:rPr>
                <a:t>de Fricción Interna</a:t>
              </a:r>
              <a:endParaRPr lang="es-SV" altLang="es-SV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21</a:t>
            </a:fld>
            <a:endParaRPr lang="es-SV"/>
          </a:p>
        </p:txBody>
      </p:sp>
      <p:sp>
        <p:nvSpPr>
          <p:cNvPr id="21" name="22 CuadroTexto"/>
          <p:cNvSpPr txBox="1">
            <a:spLocks noChangeArrowheads="1"/>
          </p:cNvSpPr>
          <p:nvPr/>
        </p:nvSpPr>
        <p:spPr bwMode="auto">
          <a:xfrm>
            <a:off x="683527" y="4522730"/>
            <a:ext cx="720121" cy="307978"/>
          </a:xfrm>
          <a:prstGeom prst="homePlat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s-SV" altLang="es-SV" sz="1400" dirty="0" smtClean="0">
                <a:latin typeface="Times New Roman" pitchFamily="18" charset="0"/>
                <a:cs typeface="Times New Roman" pitchFamily="18" charset="0"/>
              </a:rPr>
              <a:t>Suelo</a:t>
            </a:r>
            <a:endParaRPr lang="es-SV" altLang="es-SV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323529" y="5786454"/>
            <a:ext cx="1656084" cy="307777"/>
          </a:xfrm>
          <a:prstGeom prst="homePlat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s-SV"/>
            </a:defPPr>
            <a:lvl1pPr eaLnBrk="1" hangingPunct="1">
              <a:defRPr sz="14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SV" altLang="es-SV" dirty="0">
                <a:latin typeface="Times New Roman" pitchFamily="18" charset="0"/>
                <a:cs typeface="Times New Roman" pitchFamily="18" charset="0"/>
              </a:rPr>
              <a:t>Mezcla Asfáltica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407149" y="2474451"/>
            <a:ext cx="82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i="1" dirty="0" smtClean="0">
                <a:latin typeface="Times New Roman" pitchFamily="18" charset="0"/>
                <a:cs typeface="Times New Roman" pitchFamily="18" charset="0"/>
              </a:rPr>
              <a:t>ɸ</a:t>
            </a:r>
            <a:endParaRPr lang="es-SV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987824" y="1682363"/>
            <a:ext cx="82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i="1" dirty="0" smtClean="0">
                <a:latin typeface="Times New Roman" pitchFamily="18" charset="0"/>
                <a:cs typeface="Times New Roman" pitchFamily="18" charset="0"/>
              </a:rPr>
              <a:t>ɸ</a:t>
            </a:r>
            <a:endParaRPr lang="es-SV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16893" y="4063564"/>
            <a:ext cx="352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500" b="1" dirty="0" smtClean="0">
                <a:latin typeface="Times New Roman" pitchFamily="18" charset="0"/>
                <a:cs typeface="Times New Roman" pitchFamily="18" charset="0"/>
              </a:rPr>
              <a:t>Agregado Angular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444209" y="4098697"/>
            <a:ext cx="352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500" b="1" dirty="0" smtClean="0">
                <a:latin typeface="Times New Roman" pitchFamily="18" charset="0"/>
                <a:cs typeface="Times New Roman" pitchFamily="18" charset="0"/>
              </a:rPr>
              <a:t>Agregado Redondeado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643438" y="1214422"/>
            <a:ext cx="401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latin typeface="Times New Roman" pitchFamily="18" charset="0"/>
                <a:cs typeface="Times New Roman" pitchFamily="18" charset="0"/>
              </a:rPr>
              <a:t>Analogía Resistencia al Corte de Suelos y de Mezclas Asfálticas.</a:t>
            </a: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30718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SV" sz="24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Principios </a:t>
            </a:r>
            <a:r>
              <a:rPr lang="es-SV" sz="2400" b="1" i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Básicos.</a:t>
            </a:r>
            <a:endParaRPr lang="es-SV" sz="2400" b="1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09602" y="928670"/>
            <a:ext cx="4033836" cy="4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Combinación de Agregados.</a:t>
            </a:r>
            <a:endParaRPr lang="es-SV" sz="2400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3279" y="1563688"/>
            <a:ext cx="8135937" cy="17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Todas las combinaciones de Agregados generan una cantidad de volumen de Vacíos de Aire, lo cual está en función del grado de empaquetamiento de las </a:t>
            </a:r>
            <a:r>
              <a:rPr lang="es-SV" sz="2100" dirty="0" smtClean="0">
                <a:latin typeface="Times New Roman" pitchFamily="18" charset="0"/>
                <a:cs typeface="Times New Roman" pitchFamily="18" charset="0"/>
              </a:rPr>
              <a:t>partículas. En </a:t>
            </a: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el Método Bailey </a:t>
            </a:r>
            <a:r>
              <a:rPr lang="es-SV" sz="2100" dirty="0" smtClean="0">
                <a:latin typeface="Times New Roman" pitchFamily="18" charset="0"/>
                <a:cs typeface="Times New Roman" pitchFamily="18" charset="0"/>
              </a:rPr>
              <a:t>se determina </a:t>
            </a: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la cantidad y tamaño de los vacíos creados por el Agregado Grueso, y luego </a:t>
            </a:r>
            <a:r>
              <a:rPr lang="es-SV" sz="2100" dirty="0" smtClean="0">
                <a:latin typeface="Times New Roman" pitchFamily="18" charset="0"/>
                <a:cs typeface="Times New Roman" pitchFamily="18" charset="0"/>
              </a:rPr>
              <a:t>se llenan </a:t>
            </a: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con la cantidad apropiada de Agregado Fino</a:t>
            </a:r>
            <a:r>
              <a:rPr lang="es-SV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3280" y="3500487"/>
            <a:ext cx="8183562" cy="23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100" dirty="0">
                <a:latin typeface="Times New Roman" pitchFamily="18" charset="0"/>
                <a:cs typeface="Times New Roman" pitchFamily="18" charset="0"/>
              </a:rPr>
              <a:t>Para evaluar la combinación volumétrica de agregados debe contarse con la siguiente información: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2100" dirty="0">
              <a:latin typeface="Times New Roman" pitchFamily="18" charset="0"/>
              <a:cs typeface="Times New Roman" pitchFamily="18" charset="0"/>
            </a:endParaRPr>
          </a:p>
          <a:p>
            <a:pPr marL="541338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Peso Volumétrico Varillado del Agregado Grueso.</a:t>
            </a:r>
          </a:p>
          <a:p>
            <a:pPr marL="541338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Peso Volumétrico Suelto del Agregado Grueso.</a:t>
            </a:r>
          </a:p>
          <a:p>
            <a:pPr marL="541338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Peso Volumétrico Varillado del Agregado Fino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7074" y="4653136"/>
            <a:ext cx="216024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ASTM C-29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Standard Test Method for Bulk Density ("Unit Weight") and Voids in Aggregate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noProof="1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6 Cerrar llave"/>
          <p:cNvSpPr/>
          <p:nvPr/>
        </p:nvSpPr>
        <p:spPr>
          <a:xfrm>
            <a:off x="5940152" y="4509120"/>
            <a:ext cx="360040" cy="1296144"/>
          </a:xfrm>
          <a:prstGeom prst="rightBrace">
            <a:avLst>
              <a:gd name="adj1" fmla="val 37085"/>
              <a:gd name="adj2" fmla="val 50000"/>
            </a:avLst>
          </a:prstGeom>
          <a:ln w="2540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 dirty="0"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22</a:t>
            </a:fld>
            <a:endParaRPr lang="es-SV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09602" y="928670"/>
            <a:ext cx="7319984" cy="40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Selección del Peso Volumétrico del Agregado Grueso.</a:t>
            </a:r>
            <a:endParaRPr lang="es-SV" sz="2400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03278" y="4546648"/>
            <a:ext cx="7897812" cy="206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SV" altLang="es-SV" b="1" i="1" dirty="0">
                <a:latin typeface="Times New Roman" pitchFamily="18" charset="0"/>
                <a:cs typeface="Times New Roman" pitchFamily="18" charset="0"/>
              </a:rPr>
              <a:t>Peso Volumétrico Suelto:</a:t>
            </a:r>
            <a:r>
              <a:rPr lang="es-SV" altLang="es-SV" dirty="0">
                <a:latin typeface="Times New Roman" pitchFamily="18" charset="0"/>
                <a:cs typeface="Times New Roman" pitchFamily="18" charset="0"/>
              </a:rPr>
              <a:t> es el límite inferior del empaquetamiento del Agregado Grueso, teóricamente es la línea divisoria entre mezclas de graduación gruesa y de graduación fina.</a:t>
            </a:r>
          </a:p>
          <a:p>
            <a:pPr algn="just"/>
            <a:endParaRPr lang="es-SV" altLang="es-SV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SV" altLang="es-SV" b="1" i="1" dirty="0">
                <a:latin typeface="Times New Roman" pitchFamily="18" charset="0"/>
                <a:cs typeface="Times New Roman" pitchFamily="18" charset="0"/>
              </a:rPr>
              <a:t>Peso Volumétrico Varillado:</a:t>
            </a:r>
            <a:r>
              <a:rPr lang="es-SV" altLang="es-SV" dirty="0">
                <a:latin typeface="Times New Roman" pitchFamily="18" charset="0"/>
                <a:cs typeface="Times New Roman" pitchFamily="18" charset="0"/>
              </a:rPr>
              <a:t> es el límite superior del empaquetamiento del Agregado Grueso, típicamente este valor equivale al 110% del Peso Volumétrico Suelto</a:t>
            </a:r>
            <a:r>
              <a:rPr lang="es-SV" altLang="es-SV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altLang="es-SV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3" name="3 Grupo"/>
          <p:cNvGrpSpPr>
            <a:grpSpLocks/>
          </p:cNvGrpSpPr>
          <p:nvPr/>
        </p:nvGrpSpPr>
        <p:grpSpPr bwMode="auto">
          <a:xfrm>
            <a:off x="611560" y="1241502"/>
            <a:ext cx="7826449" cy="2725936"/>
            <a:chOff x="350838" y="1357313"/>
            <a:chExt cx="8231187" cy="2935287"/>
          </a:xfrm>
        </p:grpSpPr>
        <p:pic>
          <p:nvPicPr>
            <p:cNvPr id="27654" name="Imagen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8" y="1357313"/>
              <a:ext cx="8231187" cy="293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2 CuadroTexto"/>
            <p:cNvSpPr txBox="1">
              <a:spLocks noChangeArrowheads="1"/>
            </p:cNvSpPr>
            <p:nvPr/>
          </p:nvSpPr>
          <p:spPr bwMode="auto">
            <a:xfrm>
              <a:off x="1475656" y="1426766"/>
              <a:ext cx="2160240" cy="3314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SV" sz="1400" b="1" dirty="0">
                  <a:latin typeface="Calibri" pitchFamily="34" charset="0"/>
                  <a:cs typeface="Times New Roman" pitchFamily="18" charset="0"/>
                </a:rPr>
                <a:t>Peso Volumétrico Suelto</a:t>
              </a:r>
            </a:p>
          </p:txBody>
        </p:sp>
        <p:sp>
          <p:nvSpPr>
            <p:cNvPr id="27656" name="7 CuadroTexto"/>
            <p:cNvSpPr txBox="1">
              <a:spLocks noChangeArrowheads="1"/>
            </p:cNvSpPr>
            <p:nvPr/>
          </p:nvSpPr>
          <p:spPr bwMode="auto">
            <a:xfrm>
              <a:off x="5830426" y="1442179"/>
              <a:ext cx="2413982" cy="3314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SV" sz="1400" b="1" dirty="0">
                  <a:latin typeface="Calibri" pitchFamily="34" charset="0"/>
                  <a:cs typeface="Times New Roman" pitchFamily="18" charset="0"/>
                </a:rPr>
                <a:t>Peso Volumétrico Varillado</a:t>
              </a:r>
            </a:p>
          </p:txBody>
        </p:sp>
        <p:sp>
          <p:nvSpPr>
            <p:cNvPr id="27657" name="8 CuadroTexto"/>
            <p:cNvSpPr txBox="1">
              <a:spLocks noChangeArrowheads="1"/>
            </p:cNvSpPr>
            <p:nvPr/>
          </p:nvSpPr>
          <p:spPr bwMode="auto">
            <a:xfrm>
              <a:off x="3770791" y="1876608"/>
              <a:ext cx="1666100" cy="5634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SV" sz="1400" b="1" dirty="0">
                  <a:latin typeface="Calibri" pitchFamily="34" charset="0"/>
                  <a:cs typeface="Times New Roman" pitchFamily="18" charset="0"/>
                </a:rPr>
                <a:t>Peso Volumétrico Seleccionado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498158" y="3874111"/>
            <a:ext cx="820896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Gráfico 5: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Selección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 del Peso Volumétrico del Agregado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Grueso</a:t>
            </a:r>
            <a:endParaRPr lang="pt-B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pt-BR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Circular E-C044,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Bailey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Gradation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in Hot-Mix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Asphalt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Design,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Transportation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2002.</a:t>
            </a:r>
            <a:endParaRPr lang="es-SV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23</a:t>
            </a:fld>
            <a:endParaRPr lang="es-SV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8208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 Relaciones para la Evaluación de las Granulometrías.</a:t>
            </a:r>
            <a:endParaRPr lang="es-SV" sz="2400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1472" y="1560513"/>
            <a:ext cx="81359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1. Relación del Agregado Grueso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(AG):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 Es usada para optimizar el empaquetamiento de la porción gruesa, en función de la cantidad de interceptores presentes.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8677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5206420"/>
              </p:ext>
            </p:extLst>
          </p:nvPr>
        </p:nvGraphicFramePr>
        <p:xfrm>
          <a:off x="1144588" y="2690813"/>
          <a:ext cx="4368800" cy="727075"/>
        </p:xfrm>
        <a:graphic>
          <a:graphicData uri="http://schemas.openxmlformats.org/presentationml/2006/ole">
            <p:oleObj spid="_x0000_s28751" name="Ecuación" r:id="rId3" imgW="2514600" imgH="419100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472" y="3573016"/>
            <a:ext cx="8183562" cy="121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 cambiar la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cantidad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interceptores, se puede ajustar los vacíos en la MAC. Una selección apropiada de interceptores producen una estructura de agregados grueso balanceada, lo que </a:t>
            </a:r>
            <a:r>
              <a:rPr lang="es-SV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hará más fácil el proceso de compactación de la mezcla asfáltica en campo.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noProof="1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40350" y="2636912"/>
            <a:ext cx="2808114" cy="7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Donde;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 smtClean="0">
                <a:latin typeface="Times New Roman" pitchFamily="18" charset="0"/>
                <a:cs typeface="Times New Roman" pitchFamily="18" charset="0"/>
              </a:rPr>
              <a:t>TM:</a:t>
            </a: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 Tamiz Medio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 smtClean="0">
                <a:latin typeface="Times New Roman" pitchFamily="18" charset="0"/>
                <a:cs typeface="Times New Roman" pitchFamily="18" charset="0"/>
              </a:rPr>
              <a:t>TCP:</a:t>
            </a: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 Tamiz de Control Primario</a:t>
            </a:r>
            <a:endParaRPr lang="es-SV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899592" y="4833280"/>
            <a:ext cx="7459957" cy="1116000"/>
            <a:chOff x="747731" y="3933825"/>
            <a:chExt cx="8687213" cy="1851025"/>
          </a:xfrm>
          <a:solidFill>
            <a:srgbClr val="0070C0"/>
          </a:solidFill>
        </p:grpSpPr>
        <p:sp>
          <p:nvSpPr>
            <p:cNvPr id="10" name="9 Rectángulo redondeado"/>
            <p:cNvSpPr/>
            <p:nvPr/>
          </p:nvSpPr>
          <p:spPr bwMode="auto">
            <a:xfrm>
              <a:off x="902131" y="3933825"/>
              <a:ext cx="8532813" cy="1851025"/>
            </a:xfrm>
            <a:prstGeom prst="roundRect">
              <a:avLst>
                <a:gd name="adj" fmla="val 7622"/>
              </a:avLst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44000" rIns="108000"/>
            <a:lstStyle/>
            <a:p>
              <a:pPr algn="just" fontAlgn="auto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s-MX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2 Marcador de contenido"/>
            <p:cNvSpPr txBox="1">
              <a:spLocks/>
            </p:cNvSpPr>
            <p:nvPr/>
          </p:nvSpPr>
          <p:spPr>
            <a:xfrm>
              <a:off x="747731" y="4075559"/>
              <a:ext cx="8459788" cy="1366838"/>
            </a:xfrm>
            <a:prstGeom prst="rect">
              <a:avLst/>
            </a:prstGeom>
            <a:noFill/>
          </p:spPr>
          <p:txBody>
            <a:bodyPr/>
            <a:lstStyle/>
            <a:p>
              <a:pPr marL="342900" indent="-342900" algn="just"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defRPr/>
              </a:pPr>
              <a:r>
                <a:rPr lang="es-ES" sz="1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s-SV" sz="2000" dirty="0">
                  <a:latin typeface="Times New Roman" pitchFamily="18" charset="0"/>
                  <a:cs typeface="Times New Roman" pitchFamily="18" charset="0"/>
                </a:rPr>
                <a:t>Para mezclas de graduación densa la relación </a:t>
              </a:r>
              <a:r>
                <a:rPr lang="es-SV" sz="2000" dirty="0" smtClean="0">
                  <a:latin typeface="Times New Roman" pitchFamily="18" charset="0"/>
                  <a:cs typeface="Times New Roman" pitchFamily="18" charset="0"/>
                </a:rPr>
                <a:t>AG </a:t>
              </a:r>
              <a:r>
                <a:rPr lang="es-SV" sz="2000" dirty="0">
                  <a:latin typeface="Times New Roman" pitchFamily="18" charset="0"/>
                  <a:cs typeface="Times New Roman" pitchFamily="18" charset="0"/>
                </a:rPr>
                <a:t>deberá estar dentro del rango entre </a:t>
              </a:r>
              <a:r>
                <a:rPr lang="es-SV" sz="2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0.40 - 0.80</a:t>
              </a:r>
              <a:r>
                <a:rPr lang="es-SV" sz="2000" dirty="0">
                  <a:latin typeface="Times New Roman" pitchFamily="18" charset="0"/>
                  <a:cs typeface="Times New Roman" pitchFamily="18" charset="0"/>
                </a:rPr>
                <a:t>, para asegurar que la porción gruesa de la estructura pétrea este “balanceada”.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just"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defRPr/>
              </a:pPr>
              <a:r>
                <a:rPr lang="es-SV" sz="2000" b="1" i="1" kern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s-SV" sz="2000" b="1" i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4550">
            <a:off x="341733" y="4909033"/>
            <a:ext cx="518598" cy="69032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24</a:t>
            </a:fld>
            <a:endParaRPr lang="es-SV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7462860" cy="37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 Relaciones para la Evaluación de las Granulometrías.</a:t>
            </a:r>
            <a:endParaRPr lang="es-SV" sz="2400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1472" y="1560513"/>
            <a:ext cx="81359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Relación </a:t>
            </a:r>
            <a:r>
              <a:rPr lang="es-SV" b="1" dirty="0">
                <a:latin typeface="Times New Roman" pitchFamily="18" charset="0"/>
                <a:cs typeface="Times New Roman" pitchFamily="18" charset="0"/>
              </a:rPr>
              <a:t>de la Porción Gruesa del Agregado Fino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(AF</a:t>
            </a:r>
            <a:r>
              <a:rPr lang="es-SV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 Es usada para evaluar el empaquetamiento de la porción Gruesa del Agregado Fino.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9701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5801206"/>
              </p:ext>
            </p:extLst>
          </p:nvPr>
        </p:nvGraphicFramePr>
        <p:xfrm>
          <a:off x="2098675" y="2495550"/>
          <a:ext cx="3048000" cy="857250"/>
        </p:xfrm>
        <a:graphic>
          <a:graphicData uri="http://schemas.openxmlformats.org/presentationml/2006/ole">
            <p:oleObj spid="_x0000_s29778" name="Ecuación" r:id="rId3" imgW="1485900" imgH="419100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280" y="3644900"/>
            <a:ext cx="8183562" cy="1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Se recomienda que los valores de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s-SV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sean menores de 0.50; valores menores de 0.40 es un indicativo de una graduación discontinua en el agregado fino, y valores por encima de 0.50 significa que la graduación de la porción fina de la combinación de agregados está </a:t>
            </a:r>
            <a:r>
              <a:rPr lang="es-SV" dirty="0" err="1">
                <a:latin typeface="Times New Roman" pitchFamily="18" charset="0"/>
                <a:cs typeface="Times New Roman" pitchFamily="18" charset="0"/>
              </a:rPr>
              <a:t>desbalanceada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36096" y="2492896"/>
            <a:ext cx="2952328" cy="7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Donde;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 smtClean="0">
                <a:latin typeface="Times New Roman" pitchFamily="18" charset="0"/>
                <a:cs typeface="Times New Roman" pitchFamily="18" charset="0"/>
              </a:rPr>
              <a:t>TCP:</a:t>
            </a: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 Tamiz de Control Primario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 smtClean="0">
                <a:latin typeface="Times New Roman" pitchFamily="18" charset="0"/>
                <a:cs typeface="Times New Roman" pitchFamily="18" charset="0"/>
              </a:rPr>
              <a:t>TCS:</a:t>
            </a: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 Tamiz de Control Secundario</a:t>
            </a:r>
            <a:endParaRPr lang="es-SV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961943" y="5091236"/>
            <a:ext cx="7327369" cy="909532"/>
            <a:chOff x="902131" y="3933825"/>
            <a:chExt cx="8532813" cy="1851025"/>
          </a:xfrm>
          <a:solidFill>
            <a:srgbClr val="0070C0"/>
          </a:solidFill>
        </p:grpSpPr>
        <p:sp>
          <p:nvSpPr>
            <p:cNvPr id="9" name="8 Rectángulo redondeado"/>
            <p:cNvSpPr/>
            <p:nvPr/>
          </p:nvSpPr>
          <p:spPr bwMode="auto">
            <a:xfrm>
              <a:off x="902131" y="3933825"/>
              <a:ext cx="8532813" cy="1851025"/>
            </a:xfrm>
            <a:prstGeom prst="roundRect">
              <a:avLst>
                <a:gd name="adj" fmla="val 7622"/>
              </a:avLst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44000" rIns="108000"/>
            <a:lstStyle/>
            <a:p>
              <a:pPr algn="just" fontAlgn="auto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s-MX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2 Marcador de contenido"/>
            <p:cNvSpPr txBox="1">
              <a:spLocks/>
            </p:cNvSpPr>
            <p:nvPr/>
          </p:nvSpPr>
          <p:spPr>
            <a:xfrm>
              <a:off x="1257511" y="4030494"/>
              <a:ext cx="7950008" cy="1366839"/>
            </a:xfrm>
            <a:prstGeom prst="rect">
              <a:avLst/>
            </a:prstGeom>
            <a:noFill/>
          </p:spPr>
          <p:txBody>
            <a:bodyPr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Mezclas </a:t>
              </a:r>
              <a:r>
                <a:rPr lang="es-SV" dirty="0">
                  <a:latin typeface="Times New Roman" pitchFamily="18" charset="0"/>
                  <a:cs typeface="Times New Roman" pitchFamily="18" charset="0"/>
                </a:rPr>
                <a:t>Asfálticas que presenten en su esqueleto pétreo valores de </a:t>
              </a:r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AF</a:t>
              </a:r>
              <a:r>
                <a:rPr lang="es-SV" baseline="-25000" dirty="0" smtClean="0">
                  <a:latin typeface="Times New Roman" pitchFamily="18" charset="0"/>
                  <a:cs typeface="Times New Roman" pitchFamily="18" charset="0"/>
                </a:rPr>
                <a:t>G  </a:t>
              </a:r>
              <a:r>
                <a:rPr lang="es-SV" dirty="0">
                  <a:latin typeface="Times New Roman" pitchFamily="18" charset="0"/>
                  <a:cs typeface="Times New Roman" pitchFamily="18" charset="0"/>
                </a:rPr>
                <a:t>cercanos a </a:t>
              </a:r>
              <a:r>
                <a:rPr lang="es-SV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0.55, podrían considerarse como Mezclas Sensibles.</a:t>
              </a: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4550">
            <a:off x="346575" y="5168637"/>
            <a:ext cx="345075" cy="50905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25</a:t>
            </a:fld>
            <a:endParaRPr lang="es-SV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571472" y="928670"/>
            <a:ext cx="7319984" cy="37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 Relaciones para la Evaluación de las Granulometrías.</a:t>
            </a:r>
            <a:endParaRPr lang="es-SV" sz="2400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1472" y="1560513"/>
            <a:ext cx="81359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Relación </a:t>
            </a:r>
            <a:r>
              <a:rPr lang="es-SV" b="1" dirty="0">
                <a:latin typeface="Times New Roman" pitchFamily="18" charset="0"/>
                <a:cs typeface="Times New Roman" pitchFamily="18" charset="0"/>
              </a:rPr>
              <a:t>de la Porción Fina del Agregado Fino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(AF</a:t>
            </a:r>
            <a:r>
              <a:rPr lang="es-SV" b="1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 Esta relación muestra como la porción Fina del Agregado Fino se empaqueta junto a la porción Gruesa del Agregado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Fino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3072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3520647"/>
              </p:ext>
            </p:extLst>
          </p:nvPr>
        </p:nvGraphicFramePr>
        <p:xfrm>
          <a:off x="1593850" y="2787650"/>
          <a:ext cx="3073400" cy="857250"/>
        </p:xfrm>
        <a:graphic>
          <a:graphicData uri="http://schemas.openxmlformats.org/presentationml/2006/ole">
            <p:oleObj spid="_x0000_s30797" name="Ecuación" r:id="rId3" imgW="1498600" imgH="419100" progId="Equation.3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20072" y="2804947"/>
            <a:ext cx="2952328" cy="7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Donde;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 smtClean="0">
                <a:latin typeface="Times New Roman" pitchFamily="18" charset="0"/>
                <a:cs typeface="Times New Roman" pitchFamily="18" charset="0"/>
              </a:rPr>
              <a:t>TCS:</a:t>
            </a: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 Tamiz de Control Secundario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 smtClean="0">
                <a:latin typeface="Times New Roman" pitchFamily="18" charset="0"/>
                <a:cs typeface="Times New Roman" pitchFamily="18" charset="0"/>
              </a:rPr>
              <a:t>TCT:</a:t>
            </a: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 Tamiz de Control Terciario</a:t>
            </a:r>
            <a:endParaRPr lang="es-SV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457200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921443" y="4081167"/>
            <a:ext cx="7327369" cy="1650074"/>
            <a:chOff x="902131" y="3933825"/>
            <a:chExt cx="8532813" cy="1851025"/>
          </a:xfrm>
          <a:solidFill>
            <a:srgbClr val="0070C0"/>
          </a:solidFill>
        </p:grpSpPr>
        <p:sp>
          <p:nvSpPr>
            <p:cNvPr id="9" name="8 Rectángulo redondeado"/>
            <p:cNvSpPr/>
            <p:nvPr/>
          </p:nvSpPr>
          <p:spPr bwMode="auto">
            <a:xfrm>
              <a:off x="902131" y="3933825"/>
              <a:ext cx="8532813" cy="1851025"/>
            </a:xfrm>
            <a:prstGeom prst="roundRect">
              <a:avLst>
                <a:gd name="adj" fmla="val 7622"/>
              </a:avLst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44000" rIns="108000"/>
            <a:lstStyle/>
            <a:p>
              <a:pPr algn="just" fontAlgn="auto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s-MX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2 Marcador de contenido"/>
            <p:cNvSpPr txBox="1">
              <a:spLocks/>
            </p:cNvSpPr>
            <p:nvPr/>
          </p:nvSpPr>
          <p:spPr>
            <a:xfrm>
              <a:off x="1257511" y="4090786"/>
              <a:ext cx="7950008" cy="1366839"/>
            </a:xfrm>
            <a:prstGeom prst="rect">
              <a:avLst/>
            </a:prstGeom>
            <a:noFill/>
          </p:spPr>
          <p:txBody>
            <a:bodyPr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dirty="0">
                  <a:latin typeface="Times New Roman" pitchFamily="18" charset="0"/>
                  <a:cs typeface="Times New Roman" pitchFamily="18" charset="0"/>
                </a:rPr>
                <a:t>Esta relación se usa para evaluar las características de compactación de la porción más fina de la mezcla. Al igual que la relación de </a:t>
              </a:r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AF</a:t>
              </a:r>
              <a:r>
                <a:rPr lang="es-SV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SV" dirty="0">
                  <a:latin typeface="Times New Roman" pitchFamily="18" charset="0"/>
                  <a:cs typeface="Times New Roman" pitchFamily="18" charset="0"/>
                </a:rPr>
                <a:t>el valor de la relación de </a:t>
              </a:r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AF</a:t>
              </a:r>
              <a:r>
                <a:rPr lang="es-SV" baseline="-250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SV" dirty="0">
                  <a:latin typeface="Times New Roman" pitchFamily="18" charset="0"/>
                  <a:cs typeface="Times New Roman" pitchFamily="18" charset="0"/>
                </a:rPr>
                <a:t>debe ser inferior a </a:t>
              </a:r>
              <a:r>
                <a:rPr lang="es-SV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0.50</a:t>
              </a:r>
              <a:r>
                <a:rPr lang="es-SV" dirty="0">
                  <a:latin typeface="Times New Roman" pitchFamily="18" charset="0"/>
                  <a:cs typeface="Times New Roman" pitchFamily="18" charset="0"/>
                </a:rPr>
                <a:t> para mezclas de graduación densa, debido a que </a:t>
              </a:r>
              <a:r>
                <a:rPr lang="es-SV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los vacíos en la mezcla aumentarán con una disminución de esta relación.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4550">
            <a:off x="259814" y="4261294"/>
            <a:ext cx="518598" cy="69032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26</a:t>
            </a:fld>
            <a:endParaRPr lang="es-SV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63566" y="908050"/>
            <a:ext cx="8208962" cy="6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indent="-357188" algn="just" defTabSz="9017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tabLst>
                <a:tab pos="622300" algn="l"/>
              </a:tabLst>
              <a:defRPr/>
            </a:pP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f. Resumen de Relaciones para </a:t>
            </a:r>
            <a:r>
              <a:rPr lang="es-ES" sz="24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Granulometrías </a:t>
            </a:r>
            <a:r>
              <a:rPr lang="es-ES" sz="2400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Diferentes Tamaños Máximos Nominal.</a:t>
            </a:r>
            <a:endParaRPr lang="es-SV" sz="2400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748332" y="1711325"/>
            <a:ext cx="7739708" cy="4924425"/>
            <a:chOff x="748332" y="1622437"/>
            <a:chExt cx="7739708" cy="4924425"/>
          </a:xfrm>
        </p:grpSpPr>
        <p:graphicFrame>
          <p:nvGraphicFramePr>
            <p:cNvPr id="31749" name="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53726307"/>
                </p:ext>
              </p:extLst>
            </p:nvPr>
          </p:nvGraphicFramePr>
          <p:xfrm>
            <a:off x="784225" y="1622437"/>
            <a:ext cx="7640638" cy="4924425"/>
          </p:xfrm>
          <a:graphic>
            <a:graphicData uri="http://schemas.openxmlformats.org/presentationml/2006/ole">
              <p:oleObj spid="_x0000_s31833" name="Documento" r:id="rId3" imgW="5764482" imgH="3707448" progId="Word.Document.12">
                <p:embed/>
              </p:oleObj>
            </a:graphicData>
          </a:graphic>
        </p:graphicFrame>
        <p:sp>
          <p:nvSpPr>
            <p:cNvPr id="4" name="3 Rectángulo"/>
            <p:cNvSpPr/>
            <p:nvPr/>
          </p:nvSpPr>
          <p:spPr>
            <a:xfrm>
              <a:off x="748332" y="5807100"/>
              <a:ext cx="77397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100" b="1" dirty="0" smtClean="0">
                  <a:latin typeface="Times New Roman" pitchFamily="18" charset="0"/>
                  <a:cs typeface="Times New Roman" pitchFamily="18" charset="0"/>
                </a:rPr>
                <a:t>Tabla 1: Resumen de Relaciones para </a:t>
              </a:r>
              <a:r>
                <a:rPr lang="es-ES_tradnl" sz="1100" b="1" dirty="0" err="1" smtClean="0">
                  <a:latin typeface="Times New Roman" pitchFamily="18" charset="0"/>
                  <a:cs typeface="Times New Roman" pitchFamily="18" charset="0"/>
                </a:rPr>
                <a:t>Granulométrias</a:t>
              </a:r>
              <a:r>
                <a:rPr lang="es-ES_tradnl" sz="1100" b="1" dirty="0" smtClean="0">
                  <a:latin typeface="Times New Roman" pitchFamily="18" charset="0"/>
                  <a:cs typeface="Times New Roman" pitchFamily="18" charset="0"/>
                </a:rPr>
                <a:t> de Diferentes Tamaños Máximos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100" b="1" dirty="0" smtClean="0">
                  <a:latin typeface="Times New Roman" pitchFamily="18" charset="0"/>
                  <a:cs typeface="Times New Roman" pitchFamily="18" charset="0"/>
                </a:rPr>
                <a:t>Fuente</a:t>
              </a:r>
              <a:r>
                <a:rPr lang="es-ES_tradnl" sz="11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s-ES_tradnl" sz="1100" dirty="0">
                  <a:latin typeface="Times New Roman" pitchFamily="18" charset="0"/>
                  <a:cs typeface="Times New Roman" pitchFamily="18" charset="0"/>
                </a:rPr>
                <a:t>Información Tomada de Tesis Titulada “ASPHALT MIXTURE DESIGN CONCEPTS TO DEVELOP AGGREGATE INTERLOCK”, William </a:t>
              </a:r>
              <a:r>
                <a:rPr lang="es-ES_tradnl" sz="1100" dirty="0" err="1">
                  <a:latin typeface="Times New Roman" pitchFamily="18" charset="0"/>
                  <a:cs typeface="Times New Roman" pitchFamily="18" charset="0"/>
                </a:rPr>
                <a:t>Vavrik</a:t>
              </a:r>
              <a:r>
                <a:rPr lang="es-ES_tradnl" sz="1100" dirty="0">
                  <a:latin typeface="Times New Roman" pitchFamily="18" charset="0"/>
                  <a:cs typeface="Times New Roman" pitchFamily="18" charset="0"/>
                </a:rPr>
                <a:t> 1997.</a:t>
              </a:r>
              <a:endParaRPr lang="en-US" sz="11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27</a:t>
            </a:fld>
            <a:endParaRPr lang="es-SV"/>
          </a:p>
        </p:txBody>
      </p:sp>
      <p:sp>
        <p:nvSpPr>
          <p:cNvPr id="13" name="12 Rectángulo"/>
          <p:cNvSpPr/>
          <p:nvPr/>
        </p:nvSpPr>
        <p:spPr>
          <a:xfrm>
            <a:off x="747777" y="5524844"/>
            <a:ext cx="77397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b="1" dirty="0" smtClean="0">
                <a:latin typeface="Times New Roman" pitchFamily="18" charset="0"/>
                <a:cs typeface="Times New Roman" pitchFamily="18" charset="0"/>
              </a:rPr>
              <a:t>**: </a:t>
            </a:r>
            <a:r>
              <a:rPr lang="es-ES_tradnl" sz="1100" dirty="0" smtClean="0">
                <a:latin typeface="Times New Roman" pitchFamily="18" charset="0"/>
                <a:cs typeface="Times New Roman" pitchFamily="18" charset="0"/>
              </a:rPr>
              <a:t>Interpolar el porcentaje de material que pasa la abertura 6.25mm.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611560" y="1700808"/>
            <a:ext cx="7869237" cy="3816000"/>
            <a:chOff x="611560" y="1714488"/>
            <a:chExt cx="7869237" cy="3816000"/>
          </a:xfrm>
        </p:grpSpPr>
        <p:sp>
          <p:nvSpPr>
            <p:cNvPr id="5" name="4 Rectángulo redondeado"/>
            <p:cNvSpPr/>
            <p:nvPr/>
          </p:nvSpPr>
          <p:spPr bwMode="auto">
            <a:xfrm>
              <a:off x="611560" y="1714488"/>
              <a:ext cx="7869237" cy="3816000"/>
            </a:xfrm>
            <a:prstGeom prst="roundRect">
              <a:avLst>
                <a:gd name="adj" fmla="val 483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 dirty="0">
                <a:latin typeface="Times New Roman" pitchFamily="18" charset="0"/>
              </a:endParaRPr>
            </a:p>
          </p:txBody>
        </p:sp>
        <p:sp>
          <p:nvSpPr>
            <p:cNvPr id="8" name="Rectangle 5"/>
            <p:cNvSpPr txBox="1">
              <a:spLocks noChangeArrowheads="1"/>
            </p:cNvSpPr>
            <p:nvPr/>
          </p:nvSpPr>
          <p:spPr bwMode="auto">
            <a:xfrm>
              <a:off x="1316410" y="1894056"/>
              <a:ext cx="6481762" cy="48036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31825" indent="-357188" algn="just" defTabSz="901700"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None/>
                <a:tabLst>
                  <a:tab pos="622300" algn="l"/>
                </a:tabLst>
                <a:defRPr/>
              </a:pPr>
              <a:r>
                <a:rPr lang="es-ES" b="1" i="1" kern="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Rangos Recomendados de Relaciones de Agregados.</a:t>
              </a:r>
              <a:endParaRPr lang="es-SV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813070" y="4662971"/>
              <a:ext cx="7207471" cy="6463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Tabla 2: Rangos Recomendados de Relaciones de Agregados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Fuente</a:t>
              </a:r>
              <a:r>
                <a:rPr lang="pt-BR" sz="12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Circular E-C044,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Bailey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for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Gradation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Selection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in Hot-Mix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Asphalt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Mixture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Design,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Transportation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Research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Board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t-BR" sz="1200" dirty="0" err="1">
                  <a:latin typeface="Times New Roman" pitchFamily="18" charset="0"/>
                  <a:cs typeface="Times New Roman" pitchFamily="18" charset="0"/>
                </a:rPr>
                <a:t>October</a:t>
              </a:r>
              <a:r>
                <a:rPr lang="pt-BR" sz="1200" dirty="0">
                  <a:latin typeface="Times New Roman" pitchFamily="18" charset="0"/>
                  <a:cs typeface="Times New Roman" pitchFamily="18" charset="0"/>
                </a:rPr>
                <a:t> 2002.</a:t>
              </a:r>
              <a:endParaRPr lang="es-SV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81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58" y="2280011"/>
              <a:ext cx="7243142" cy="235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571472" y="387334"/>
            <a:ext cx="5072098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Método Bailey </a:t>
            </a:r>
            <a:r>
              <a:rPr lang="es-SV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472" y="644975"/>
            <a:ext cx="8470900" cy="83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3) </a:t>
            </a:r>
            <a:r>
              <a:rPr lang="es-SV" sz="2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Ejemplo de aplicación del Método Bailey </a:t>
            </a:r>
          </a:p>
          <a:p>
            <a:pPr algn="just" eaLnBrk="0" hangingPunct="0">
              <a:defRPr/>
            </a:pPr>
            <a:r>
              <a:rPr lang="es-SV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(Evaluación de </a:t>
            </a:r>
            <a:r>
              <a:rPr lang="es-SV" sz="20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 Distribución Granulométrica de un </a:t>
            </a:r>
            <a:r>
              <a:rPr lang="es-SV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Diseño Mezcla Asfáltica </a:t>
            </a:r>
            <a:r>
              <a:rPr lang="es-SV" sz="20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desarrollado por la DIDOP).</a:t>
            </a:r>
            <a:endParaRPr lang="es-SV" sz="20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51244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 alt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 alt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 alt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 altLang="es-SV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26516" y="1439888"/>
            <a:ext cx="3481388" cy="5026025"/>
            <a:chOff x="226516" y="1439888"/>
            <a:chExt cx="3481388" cy="5026025"/>
          </a:xfrm>
        </p:grpSpPr>
        <p:grpSp>
          <p:nvGrpSpPr>
            <p:cNvPr id="32784" name="9 Grupo"/>
            <p:cNvGrpSpPr>
              <a:grpSpLocks/>
            </p:cNvGrpSpPr>
            <p:nvPr/>
          </p:nvGrpSpPr>
          <p:grpSpPr bwMode="auto">
            <a:xfrm>
              <a:off x="226516" y="1439888"/>
              <a:ext cx="3481388" cy="5026025"/>
              <a:chOff x="1475656" y="1500175"/>
              <a:chExt cx="3481909" cy="5025169"/>
            </a:xfrm>
          </p:grpSpPr>
          <p:sp>
            <p:nvSpPr>
              <p:cNvPr id="32788" name="9 Rectángulo redondeado"/>
              <p:cNvSpPr>
                <a:spLocks noChangeArrowheads="1"/>
              </p:cNvSpPr>
              <p:nvPr/>
            </p:nvSpPr>
            <p:spPr bwMode="auto">
              <a:xfrm>
                <a:off x="1475656" y="1500175"/>
                <a:ext cx="3481909" cy="5025169"/>
              </a:xfrm>
              <a:prstGeom prst="roundRect">
                <a:avLst>
                  <a:gd name="adj" fmla="val 7620"/>
                </a:avLst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108000" tIns="144000" rIns="108000"/>
              <a:lstStyle/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2000" b="1" i="1" dirty="0" smtClean="0">
                    <a:latin typeface="Times New Roman" pitchFamily="18" charset="0"/>
                    <a:cs typeface="Times New Roman" pitchFamily="18" charset="0"/>
                  </a:rPr>
                  <a:t>Relaciones Método Bailey: </a:t>
                </a:r>
                <a:endParaRPr lang="es-MX" altLang="es-SV" sz="20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1600" i="1" dirty="0">
                    <a:latin typeface="Times New Roman" pitchFamily="18" charset="0"/>
                    <a:cs typeface="Times New Roman" pitchFamily="18" charset="0"/>
                  </a:rPr>
                  <a:t>Relación </a:t>
                </a:r>
                <a:r>
                  <a:rPr lang="es-MX" altLang="es-SV" sz="1600" i="1" dirty="0" smtClean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es-MX" altLang="es-SV" sz="1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es-MX" altLang="es-SV" sz="1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s-MX" altLang="es-SV" sz="1700" b="1" dirty="0">
                    <a:latin typeface="Times New Roman" pitchFamily="18" charset="0"/>
                    <a:cs typeface="Times New Roman" pitchFamily="18" charset="0"/>
                  </a:rPr>
                  <a:t>0.67 </a:t>
                </a: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5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1600" dirty="0">
                    <a:latin typeface="Times New Roman" pitchFamily="18" charset="0"/>
                    <a:cs typeface="Times New Roman" pitchFamily="18" charset="0"/>
                  </a:rPr>
                  <a:t>Rango Recomendado 0.60 – 0.75</a:t>
                </a: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1600" i="1" dirty="0">
                    <a:latin typeface="Times New Roman" pitchFamily="18" charset="0"/>
                    <a:cs typeface="Times New Roman" pitchFamily="18" charset="0"/>
                  </a:rPr>
                  <a:t>Relación </a:t>
                </a:r>
                <a:r>
                  <a:rPr lang="es-MX" altLang="es-SV" sz="1600" i="1" dirty="0" smtClean="0">
                    <a:latin typeface="Times New Roman" pitchFamily="18" charset="0"/>
                    <a:cs typeface="Times New Roman" pitchFamily="18" charset="0"/>
                  </a:rPr>
                  <a:t>AF</a:t>
                </a:r>
                <a:r>
                  <a:rPr lang="es-MX" altLang="es-SV" sz="1600" i="1" baseline="-25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s-MX" altLang="es-SV" sz="1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es-MX" altLang="es-SV" sz="1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s-MX" altLang="es-SV" sz="1700" b="1" dirty="0">
                    <a:latin typeface="Times New Roman" pitchFamily="18" charset="0"/>
                    <a:cs typeface="Times New Roman" pitchFamily="18" charset="0"/>
                  </a:rPr>
                  <a:t>0.45</a:t>
                </a: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1600" dirty="0">
                    <a:latin typeface="Times New Roman" pitchFamily="18" charset="0"/>
                    <a:cs typeface="Times New Roman" pitchFamily="18" charset="0"/>
                  </a:rPr>
                  <a:t>Rango Recomendado 0.35 – 0.50</a:t>
                </a: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1600" i="1" dirty="0">
                    <a:latin typeface="Times New Roman" pitchFamily="18" charset="0"/>
                    <a:cs typeface="Times New Roman" pitchFamily="18" charset="0"/>
                  </a:rPr>
                  <a:t>Relación </a:t>
                </a:r>
                <a:r>
                  <a:rPr lang="es-MX" altLang="es-SV" sz="1600" i="1" dirty="0" smtClean="0">
                    <a:latin typeface="Times New Roman" pitchFamily="18" charset="0"/>
                    <a:cs typeface="Times New Roman" pitchFamily="18" charset="0"/>
                  </a:rPr>
                  <a:t>AF</a:t>
                </a:r>
                <a:r>
                  <a:rPr lang="es-MX" altLang="es-SV" sz="1600" i="1" baseline="-250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s-MX" altLang="es-SV" sz="16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s-MX" altLang="es-SV" sz="1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s-MX" altLang="es-SV" sz="1700" b="1" dirty="0">
                    <a:latin typeface="Times New Roman" pitchFamily="18" charset="0"/>
                    <a:cs typeface="Times New Roman" pitchFamily="18" charset="0"/>
                  </a:rPr>
                  <a:t>0.40</a:t>
                </a: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MX" altLang="es-SV" sz="1600" dirty="0">
                    <a:latin typeface="Times New Roman" pitchFamily="18" charset="0"/>
                    <a:cs typeface="Times New Roman" pitchFamily="18" charset="0"/>
                  </a:rPr>
                  <a:t>Rango Recomendado 0.35 – 0.50</a:t>
                </a: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MX" altLang="es-SV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89" name="6 Rectángulo"/>
              <p:cNvSpPr>
                <a:spLocks noChangeArrowheads="1"/>
              </p:cNvSpPr>
              <p:nvPr/>
            </p:nvSpPr>
            <p:spPr bwMode="auto">
              <a:xfrm>
                <a:off x="1535158" y="3140968"/>
                <a:ext cx="3062883" cy="288032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 altLang="es-SV" i="1" baseline="-25000" dirty="0"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790" name="7 Rectángulo"/>
              <p:cNvSpPr>
                <a:spLocks noChangeArrowheads="1"/>
              </p:cNvSpPr>
              <p:nvPr/>
            </p:nvSpPr>
            <p:spPr bwMode="auto">
              <a:xfrm>
                <a:off x="1573253" y="4501562"/>
                <a:ext cx="3062883" cy="288032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 altLang="es-SV" i="1" baseline="-25000" dirty="0"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791" name="8 Rectángulo"/>
              <p:cNvSpPr>
                <a:spLocks noChangeArrowheads="1"/>
              </p:cNvSpPr>
              <p:nvPr/>
            </p:nvSpPr>
            <p:spPr bwMode="auto">
              <a:xfrm>
                <a:off x="1577363" y="5833355"/>
                <a:ext cx="3062883" cy="288032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 altLang="es-SV" i="1" baseline="-25000" dirty="0"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2785" name="17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72200234"/>
                </p:ext>
              </p:extLst>
            </p:nvPr>
          </p:nvGraphicFramePr>
          <p:xfrm>
            <a:off x="1594103" y="2329127"/>
            <a:ext cx="973273" cy="460479"/>
          </p:xfrm>
          <a:graphic>
            <a:graphicData uri="http://schemas.openxmlformats.org/presentationml/2006/ole">
              <p:oleObj spid="_x0000_s33310" name="Ecuación" r:id="rId4" imgW="698500" imgH="330200" progId="Equation.3">
                <p:embed/>
              </p:oleObj>
            </a:graphicData>
          </a:graphic>
        </p:graphicFrame>
        <p:graphicFrame>
          <p:nvGraphicFramePr>
            <p:cNvPr id="32786" name="19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53836791"/>
                </p:ext>
              </p:extLst>
            </p:nvPr>
          </p:nvGraphicFramePr>
          <p:xfrm>
            <a:off x="2085874" y="3672516"/>
            <a:ext cx="398077" cy="516191"/>
          </p:xfrm>
          <a:graphic>
            <a:graphicData uri="http://schemas.openxmlformats.org/presentationml/2006/ole">
              <p:oleObj spid="_x0000_s33311" name="Ecuación" r:id="rId5" imgW="253890" imgH="330057" progId="Equation.3">
                <p:embed/>
              </p:oleObj>
            </a:graphicData>
          </a:graphic>
        </p:graphicFrame>
        <p:graphicFrame>
          <p:nvGraphicFramePr>
            <p:cNvPr id="32787" name="2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08618981"/>
                </p:ext>
              </p:extLst>
            </p:nvPr>
          </p:nvGraphicFramePr>
          <p:xfrm>
            <a:off x="2065147" y="4991745"/>
            <a:ext cx="438234" cy="547968"/>
          </p:xfrm>
          <a:graphic>
            <a:graphicData uri="http://schemas.openxmlformats.org/presentationml/2006/ole">
              <p:oleObj spid="_x0000_s33312" name="Ecuación" r:id="rId6" imgW="266584" imgH="330057" progId="">
                <p:embed/>
              </p:oleObj>
            </a:graphicData>
          </a:graphic>
        </p:graphicFrame>
      </p:grp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5508625" y="1435636"/>
            <a:ext cx="3455988" cy="5026025"/>
            <a:chOff x="5508625" y="1484313"/>
            <a:chExt cx="3455988" cy="5026025"/>
          </a:xfrm>
        </p:grpSpPr>
        <p:sp>
          <p:nvSpPr>
            <p:cNvPr id="32779" name="3 Rectángulo redondeado"/>
            <p:cNvSpPr>
              <a:spLocks noChangeArrowheads="1"/>
            </p:cNvSpPr>
            <p:nvPr/>
          </p:nvSpPr>
          <p:spPr bwMode="auto">
            <a:xfrm>
              <a:off x="5508625" y="1484313"/>
              <a:ext cx="3455988" cy="5026025"/>
            </a:xfrm>
            <a:prstGeom prst="roundRect">
              <a:avLst>
                <a:gd name="adj" fmla="val 76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108000" tIns="144000" rIns="108000"/>
            <a:lstStyle/>
            <a:p>
              <a:pPr algn="ctr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2000" b="1" i="1" dirty="0">
                  <a:latin typeface="Times New Roman" pitchFamily="18" charset="0"/>
                  <a:cs typeface="Times New Roman" pitchFamily="18" charset="0"/>
                </a:rPr>
                <a:t>Tamices de Control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s-MX" altLang="es-SV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dirty="0">
                  <a:latin typeface="Times New Roman" pitchFamily="18" charset="0"/>
                  <a:cs typeface="Times New Roman" pitchFamily="18" charset="0"/>
                </a:rPr>
                <a:t>Tamaño Max Nominal: 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b="1" dirty="0">
                  <a:latin typeface="Times New Roman" pitchFamily="18" charset="0"/>
                  <a:cs typeface="Times New Roman" pitchFamily="18" charset="0"/>
                </a:rPr>
                <a:t>		¾” = 99.2%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dirty="0">
                  <a:latin typeface="Times New Roman" pitchFamily="18" charset="0"/>
                  <a:cs typeface="Times New Roman" pitchFamily="18" charset="0"/>
                </a:rPr>
                <a:t>Tamiz de Control Primario: 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b="1" dirty="0">
                  <a:latin typeface="Times New Roman" pitchFamily="18" charset="0"/>
                  <a:cs typeface="Times New Roman" pitchFamily="18" charset="0"/>
                </a:rPr>
                <a:t>		#4 = 61.4%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dirty="0">
                  <a:latin typeface="Times New Roman" pitchFamily="18" charset="0"/>
                  <a:cs typeface="Times New Roman" pitchFamily="18" charset="0"/>
                </a:rPr>
                <a:t>Tamiz Medio: 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b="1" dirty="0">
                  <a:latin typeface="Times New Roman" pitchFamily="18" charset="0"/>
                  <a:cs typeface="Times New Roman" pitchFamily="18" charset="0"/>
                </a:rPr>
                <a:t>		3/8” = 76.8%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dirty="0">
                  <a:latin typeface="Times New Roman" pitchFamily="18" charset="0"/>
                  <a:cs typeface="Times New Roman" pitchFamily="18" charset="0"/>
                </a:rPr>
                <a:t>Tamiz de Control Secundario: 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b="1" dirty="0">
                  <a:latin typeface="Times New Roman" pitchFamily="18" charset="0"/>
                  <a:cs typeface="Times New Roman" pitchFamily="18" charset="0"/>
                </a:rPr>
                <a:t>		#16 = 24.5%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dirty="0">
                  <a:latin typeface="Times New Roman" pitchFamily="18" charset="0"/>
                  <a:cs typeface="Times New Roman" pitchFamily="18" charset="0"/>
                </a:rPr>
                <a:t>Tamiz de Control Terciario: </a:t>
              </a:r>
            </a:p>
            <a:p>
              <a:pPr algn="just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s-MX" altLang="es-SV" sz="1600" b="1" dirty="0">
                  <a:latin typeface="Times New Roman" pitchFamily="18" charset="0"/>
                  <a:cs typeface="Times New Roman" pitchFamily="18" charset="0"/>
                </a:rPr>
                <a:t>		#50 = 11.1%</a:t>
              </a:r>
            </a:p>
          </p:txBody>
        </p:sp>
        <p:graphicFrame>
          <p:nvGraphicFramePr>
            <p:cNvPr id="32780" name="5 Objeto"/>
            <p:cNvGraphicFramePr>
              <a:graphicFrameLocks noChangeAspect="1"/>
            </p:cNvGraphicFramePr>
            <p:nvPr/>
          </p:nvGraphicFramePr>
          <p:xfrm>
            <a:off x="6456438" y="4156812"/>
            <a:ext cx="976460" cy="291730"/>
          </p:xfrm>
          <a:graphic>
            <a:graphicData uri="http://schemas.openxmlformats.org/presentationml/2006/ole">
              <p:oleObj spid="_x0000_s33313" name="Ecuación" r:id="rId7" imgW="1143000" imgH="342900" progId="Equation.3">
                <p:embed/>
              </p:oleObj>
            </a:graphicData>
          </a:graphic>
        </p:graphicFrame>
        <p:graphicFrame>
          <p:nvGraphicFramePr>
            <p:cNvPr id="32781" name="6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036086532"/>
                </p:ext>
              </p:extLst>
            </p:nvPr>
          </p:nvGraphicFramePr>
          <p:xfrm>
            <a:off x="5574446" y="3504665"/>
            <a:ext cx="1909762" cy="236537"/>
          </p:xfrm>
          <a:graphic>
            <a:graphicData uri="http://schemas.openxmlformats.org/presentationml/2006/ole">
              <p:oleObj spid="_x0000_s33314" name="Ecuación" r:id="rId8" imgW="1536700" imgH="190500" progId="Equation.3">
                <p:embed/>
              </p:oleObj>
            </a:graphicData>
          </a:graphic>
        </p:graphicFrame>
        <p:graphicFrame>
          <p:nvGraphicFramePr>
            <p:cNvPr id="32782" name="7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78214668"/>
                </p:ext>
              </p:extLst>
            </p:nvPr>
          </p:nvGraphicFramePr>
          <p:xfrm>
            <a:off x="5806189" y="4884202"/>
            <a:ext cx="1649413" cy="238125"/>
          </p:xfrm>
          <a:graphic>
            <a:graphicData uri="http://schemas.openxmlformats.org/presentationml/2006/ole">
              <p:oleObj spid="_x0000_s33315" name="Ecuación" r:id="rId9" imgW="1308100" imgH="190500" progId="Equation.3">
                <p:embed/>
              </p:oleObj>
            </a:graphicData>
          </a:graphic>
        </p:graphicFrame>
        <p:graphicFrame>
          <p:nvGraphicFramePr>
            <p:cNvPr id="32783" name="8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721011666"/>
                </p:ext>
              </p:extLst>
            </p:nvPr>
          </p:nvGraphicFramePr>
          <p:xfrm>
            <a:off x="5747263" y="5581115"/>
            <a:ext cx="1703387" cy="246062"/>
          </p:xfrm>
          <a:graphic>
            <a:graphicData uri="http://schemas.openxmlformats.org/presentationml/2006/ole">
              <p:oleObj spid="_x0000_s33316" name="Ecuación" r:id="rId10" imgW="1320227" imgH="190417" progId="Equation.3">
                <p:embed/>
              </p:oleObj>
            </a:graphicData>
          </a:graphic>
        </p:graphicFrame>
      </p:grpSp>
      <p:sp>
        <p:nvSpPr>
          <p:cNvPr id="24" name="23 Rectángulo redondeado"/>
          <p:cNvSpPr>
            <a:spLocks noChangeArrowheads="1"/>
          </p:cNvSpPr>
          <p:nvPr/>
        </p:nvSpPr>
        <p:spPr bwMode="auto">
          <a:xfrm>
            <a:off x="3851919" y="1439888"/>
            <a:ext cx="5138093" cy="5026026"/>
          </a:xfrm>
          <a:prstGeom prst="roundRect">
            <a:avLst>
              <a:gd name="adj" fmla="val 5573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lIns="108000" tIns="144000" rIns="108000"/>
          <a:lstStyle/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s-MX" altLang="es-SV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s-MX" altLang="es-SV" b="1" i="1" dirty="0" smtClean="0">
                <a:latin typeface="Times New Roman" pitchFamily="18" charset="0"/>
                <a:cs typeface="Times New Roman" pitchFamily="18" charset="0"/>
              </a:rPr>
              <a:t>A partir del análisis de los factores de agregados se indica lo siguiente: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s-MX" altLang="es-SV" sz="1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La Distribución Granulométrica de la Mezcla está balanceada, por lo que se espera que la Mezcla no presente problemas de: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s-MX" altLang="es-SV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n"/>
              <a:defRPr/>
            </a:pP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Segregación Granulométrica, </a:t>
            </a:r>
          </a:p>
          <a:p>
            <a:pPr marL="182563" indent="-182563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n"/>
              <a:defRPr/>
            </a:pPr>
            <a:r>
              <a:rPr lang="es-MX" altLang="es-SV" sz="1500" dirty="0" err="1" smtClean="0">
                <a:latin typeface="Times New Roman" pitchFamily="18" charset="0"/>
                <a:cs typeface="Times New Roman" pitchFamily="18" charset="0"/>
              </a:rPr>
              <a:t>Trabajabilidad</a:t>
            </a: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82563" indent="-182563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n"/>
              <a:defRPr/>
            </a:pP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Corrimiento durante la etapa de construcción,</a:t>
            </a:r>
          </a:p>
          <a:p>
            <a:pPr marL="182563" indent="-182563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n"/>
              <a:defRPr/>
            </a:pP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Resistencia </a:t>
            </a:r>
            <a:r>
              <a:rPr lang="es-MX" altLang="es-SV" sz="1500" dirty="0">
                <a:latin typeface="Times New Roman" pitchFamily="18" charset="0"/>
                <a:cs typeface="Times New Roman" pitchFamily="18" charset="0"/>
              </a:rPr>
              <a:t>a la deformación permanente (</a:t>
            </a:r>
            <a:r>
              <a:rPr lang="es-MX" altLang="es-SV" sz="1500" dirty="0" err="1">
                <a:latin typeface="Times New Roman" pitchFamily="18" charset="0"/>
                <a:cs typeface="Times New Roman" pitchFamily="18" charset="0"/>
              </a:rPr>
              <a:t>Ahuellamiento</a:t>
            </a: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182563" indent="-182563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n"/>
              <a:defRPr/>
            </a:pPr>
            <a:r>
              <a:rPr lang="es-MX" altLang="es-SV" sz="1500" dirty="0" smtClean="0">
                <a:latin typeface="Times New Roman" pitchFamily="18" charset="0"/>
                <a:cs typeface="Times New Roman" pitchFamily="18" charset="0"/>
              </a:rPr>
              <a:t>Durabilidad</a:t>
            </a:r>
            <a:r>
              <a:rPr lang="es-MX" altLang="es-SV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s-MX" altLang="es-SV"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s-MX" alt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28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1694" y="142852"/>
            <a:ext cx="8470900" cy="11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 </a:t>
            </a:r>
            <a:r>
              <a:rPr lang="es-SV" sz="2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Usos del Método </a:t>
            </a:r>
            <a:r>
              <a:rPr lang="es-SV" sz="2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Bailey </a:t>
            </a:r>
            <a:r>
              <a:rPr lang="es-SV" sz="2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como Herramienta de Control de Calidad.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9250" y="2276872"/>
            <a:ext cx="8470900" cy="33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una Planta Asfáltica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Dosificadora puede utilizarse como guía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para definir la abertura de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los tamices, en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función del Tamaño Máximo Nominal del Agregado de la Mezcla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Asfáltica producida.</a:t>
            </a: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Durante la producción de Mezcla Asfáltica,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los factores de Agregado Grueso, Agregado Fino Grueso y Agregado Fino </a:t>
            </a:r>
            <a:r>
              <a:rPr lang="es-SV" dirty="0" err="1">
                <a:latin typeface="Times New Roman" pitchFamily="18" charset="0"/>
                <a:cs typeface="Times New Roman" pitchFamily="18" charset="0"/>
              </a:rPr>
              <a:t>Fino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, determinados por la Metodología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Bailey, pueden utilizarse como criterios para el Control de la Calidad de la Mezcla producida. </a:t>
            </a: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una herramienta que puede ser utilizada para la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de pavimentos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asfálticos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existentes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isel">
            <a:hlinkClick r:id="rId2" action="ppaction://hlinksldjump"/>
          </p:cNvPr>
          <p:cNvSpPr/>
          <p:nvPr/>
        </p:nvSpPr>
        <p:spPr>
          <a:xfrm>
            <a:off x="3428994" y="3165821"/>
            <a:ext cx="214312" cy="214312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1857356" y="4547215"/>
            <a:ext cx="214312" cy="214312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619" y="1448644"/>
            <a:ext cx="8182223" cy="90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¿Qué es Control de Calidad?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El Control de Calidad o Control de Proceso, son todas aquellas acciones y consideraciones necesarias para evaluar los procesos de producción y construcción; así como, controlar el nivel de calidad del producto final</a:t>
            </a:r>
            <a:r>
              <a:rPr lang="es-SV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SV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6400" y="5877272"/>
            <a:ext cx="8470900" cy="6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14027" y="5805264"/>
            <a:ext cx="816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SV" sz="1200" dirty="0" smtClean="0">
                <a:latin typeface="Times New Roman" pitchFamily="18" charset="0"/>
                <a:cs typeface="Times New Roman" pitchFamily="18" charset="0"/>
              </a:rPr>
              <a:t>: Tomado del Documento “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Practical Approaches to Hot-Mix Asphalt Mix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Design and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Production Quality Control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Testing” TRB Circular E-C124</a:t>
            </a:r>
            <a:endParaRPr lang="es-SV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29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BEF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BEF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472" y="389824"/>
            <a:ext cx="1714482" cy="50323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Objetivo</a:t>
            </a:r>
            <a:endParaRPr lang="es-SV" sz="2600" b="1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71" name="2 Marcador de contenido"/>
          <p:cNvSpPr txBox="1">
            <a:spLocks/>
          </p:cNvSpPr>
          <p:nvPr/>
        </p:nvSpPr>
        <p:spPr bwMode="auto">
          <a:xfrm>
            <a:off x="571472" y="936618"/>
            <a:ext cx="8159750" cy="10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  <a:buClr>
                <a:srgbClr val="0070C0"/>
              </a:buClr>
              <a:tabLst>
                <a:tab pos="0" algn="l"/>
              </a:tabLst>
            </a:pPr>
            <a:r>
              <a:rPr lang="es-MX" altLang="es-SV" sz="2200" dirty="0">
                <a:latin typeface="Times New Roman" pitchFamily="18" charset="0"/>
                <a:cs typeface="Times New Roman" pitchFamily="18" charset="0"/>
              </a:rPr>
              <a:t>Presentar el Método Bailey, </a:t>
            </a:r>
            <a:r>
              <a:rPr lang="es-MX" altLang="es-SV" sz="2200" dirty="0" smtClean="0">
                <a:latin typeface="Times New Roman" pitchFamily="18" charset="0"/>
                <a:cs typeface="Times New Roman" pitchFamily="18" charset="0"/>
              </a:rPr>
              <a:t>como una </a:t>
            </a:r>
            <a:r>
              <a:rPr lang="es-MX" altLang="es-SV" sz="2200" dirty="0">
                <a:latin typeface="Times New Roman" pitchFamily="18" charset="0"/>
                <a:cs typeface="Times New Roman" pitchFamily="18" charset="0"/>
              </a:rPr>
              <a:t>herramienta o criterio para </a:t>
            </a:r>
            <a:r>
              <a:rPr lang="es-MX" altLang="es-SV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optimizar </a:t>
            </a:r>
            <a:r>
              <a:rPr lang="es-MX" altLang="es-SV" sz="2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y/o </a:t>
            </a:r>
            <a:r>
              <a:rPr lang="es-MX" altLang="es-SV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evaluar </a:t>
            </a:r>
            <a:r>
              <a:rPr lang="es-MX" altLang="es-SV" sz="2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altLang="es-SV" sz="2200" dirty="0">
                <a:latin typeface="Times New Roman" pitchFamily="18" charset="0"/>
                <a:cs typeface="Times New Roman" pitchFamily="18" charset="0"/>
              </a:rPr>
              <a:t>Distribución Granulométrica </a:t>
            </a:r>
            <a:r>
              <a:rPr lang="es-MX" altLang="es-SV" sz="2200" dirty="0" smtClean="0">
                <a:latin typeface="Times New Roman" pitchFamily="18" charset="0"/>
                <a:cs typeface="Times New Roman" pitchFamily="18" charset="0"/>
              </a:rPr>
              <a:t>de los Agregados Pétreos, </a:t>
            </a:r>
            <a:r>
              <a:rPr lang="es-MX" altLang="es-SV" sz="22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altLang="es-SV" sz="2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Mezclas Asfálticas de Graduación Densa.</a:t>
            </a: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1403648" y="5687670"/>
            <a:ext cx="63864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Fotografía 1. Tramo de Carretera </a:t>
            </a:r>
            <a:r>
              <a:rPr lang="es-ES_tradnl" altLang="es-SV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Sirama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El </a:t>
            </a:r>
            <a:r>
              <a:rPr lang="es-ES_tradnl" altLang="es-SV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Amatillo</a:t>
            </a: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Fotografía tomada por personal de la DIDOP</a:t>
            </a:r>
            <a:endParaRPr lang="es-ES" altLang="es-SV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</a:t>
            </a:fld>
            <a:endParaRPr lang="es-SV"/>
          </a:p>
        </p:txBody>
      </p:sp>
      <p:pic>
        <p:nvPicPr>
          <p:cNvPr id="8" name="Picture 2" descr="C:\Users\jose.monge\Desktop\UIDV_2013\SM\SIRAMA\04 Sirama - El Amatillo\01 Fotografias\03 JULIO\06\IMG_52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80" r="9220" b="37625"/>
          <a:stretch/>
        </p:blipFill>
        <p:spPr bwMode="auto">
          <a:xfrm>
            <a:off x="1900900" y="2204864"/>
            <a:ext cx="5319645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626538" y="6167786"/>
            <a:ext cx="64764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just">
              <a:tabLst>
                <a:tab pos="266700" algn="l"/>
                <a:tab pos="1163638" algn="l"/>
              </a:tabLst>
            </a:pPr>
            <a:r>
              <a:rPr lang="es-ES_tradnl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_tradnl" altLang="es-SV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sitio </a:t>
            </a:r>
            <a:r>
              <a:rPr lang="es-ES_tradnl" altLang="es-SV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s-SV" sz="1100" dirty="0">
                <a:latin typeface="Times New Roman" pitchFamily="18" charset="0"/>
                <a:cs typeface="Times New Roman" pitchFamily="18" charset="0"/>
              </a:rPr>
              <a:t>www.ciber.com.br/media/redaktion/pictures/technologies/batch_asphalt</a:t>
            </a:r>
            <a:r>
              <a:rPr lang="es-SV" sz="11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s-ES" altLang="es-SV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423111" y="5865463"/>
            <a:ext cx="34288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just">
              <a:tabLst>
                <a:tab pos="266700" algn="l"/>
                <a:tab pos="1163638" algn="l"/>
              </a:tabLst>
            </a:pPr>
            <a:r>
              <a:rPr lang="es-SV" altLang="es-SV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Sección de una Planta Asfáltica Dosificadora</a:t>
            </a:r>
            <a:endParaRPr lang="es-ES" altLang="es-SV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758064" y="1500174"/>
            <a:ext cx="5171654" cy="3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defTabSz="9017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ES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Detalle de una Planta Asfáltica Dosificadora.</a:t>
            </a:r>
            <a:endParaRPr lang="es-SV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30</a:t>
            </a:fld>
            <a:endParaRPr lang="es-SV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10" y="1622530"/>
            <a:ext cx="250173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65472"/>
            <a:ext cx="455684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642910" y="1622530"/>
            <a:ext cx="2500330" cy="1643074"/>
          </a:xfrm>
          <a:prstGeom prst="rect">
            <a:avLst/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01694" y="157125"/>
            <a:ext cx="8470900" cy="11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Usos del Método </a:t>
            </a: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Bailey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como Herramienta de Control de Calidad</a:t>
            </a: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(Continuación…)</a:t>
            </a:r>
            <a:r>
              <a:rPr lang="es-SV" sz="28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s-SV" sz="32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5286380" y="2285992"/>
            <a:ext cx="3356587" cy="1643074"/>
            <a:chOff x="5429256" y="2428868"/>
            <a:chExt cx="3356587" cy="1643074"/>
          </a:xfrm>
        </p:grpSpPr>
        <p:sp>
          <p:nvSpPr>
            <p:cNvPr id="11" name="10 CuadroTexto"/>
            <p:cNvSpPr txBox="1"/>
            <p:nvPr/>
          </p:nvSpPr>
          <p:spPr>
            <a:xfrm>
              <a:off x="5500694" y="2428868"/>
              <a:ext cx="2512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Material pétreo a tamizar</a:t>
              </a:r>
              <a:endParaRPr lang="es-SV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rot="5400000">
              <a:off x="5357818" y="2857496"/>
              <a:ext cx="785818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6786578" y="3071810"/>
              <a:ext cx="19992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Agregado tamizado</a:t>
              </a:r>
            </a:p>
            <a:p>
              <a:pPr algn="ctr"/>
              <a:r>
                <a:rPr lang="es-SV" dirty="0" smtClean="0">
                  <a:latin typeface="Times New Roman" pitchFamily="18" charset="0"/>
                  <a:cs typeface="Times New Roman" pitchFamily="18" charset="0"/>
                </a:rPr>
                <a:t>por tamaños</a:t>
              </a:r>
              <a:endParaRPr lang="es-SV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 rot="5400000">
              <a:off x="6750859" y="3750471"/>
              <a:ext cx="428628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9435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 -0.27284 L -0.02136 -0.012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13426" y="1468134"/>
            <a:ext cx="7446052" cy="4896879"/>
            <a:chOff x="713426" y="980393"/>
            <a:chExt cx="7446052" cy="489687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26" y="1232756"/>
              <a:ext cx="7446052" cy="4644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5"/>
            <p:cNvSpPr txBox="1">
              <a:spLocks noChangeArrowheads="1"/>
            </p:cNvSpPr>
            <p:nvPr/>
          </p:nvSpPr>
          <p:spPr bwMode="auto">
            <a:xfrm>
              <a:off x="1128538" y="980393"/>
              <a:ext cx="6683822" cy="3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938" indent="-7938" algn="just" defTabSz="901700"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None/>
                <a:tabLst>
                  <a:tab pos="0" algn="l"/>
                </a:tabLst>
                <a:defRPr/>
              </a:pPr>
              <a:r>
                <a:rPr lang="es-ES" b="1" i="1" kern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Selección de Tamices para Plantas Asfálticas Dosificadora.</a:t>
              </a:r>
              <a:endParaRPr lang="es-SV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15 Conector recto"/>
          <p:cNvCxnSpPr/>
          <p:nvPr/>
        </p:nvCxnSpPr>
        <p:spPr bwMode="auto">
          <a:xfrm flipV="1">
            <a:off x="6634709" y="2432113"/>
            <a:ext cx="0" cy="381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 flipV="1">
            <a:off x="5635813" y="2404573"/>
            <a:ext cx="0" cy="381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Conector recto"/>
          <p:cNvCxnSpPr/>
          <p:nvPr/>
        </p:nvCxnSpPr>
        <p:spPr bwMode="auto">
          <a:xfrm flipV="1">
            <a:off x="4668516" y="2404573"/>
            <a:ext cx="0" cy="381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Conector recto"/>
          <p:cNvCxnSpPr/>
          <p:nvPr/>
        </p:nvCxnSpPr>
        <p:spPr bwMode="auto">
          <a:xfrm flipV="1">
            <a:off x="3682649" y="2404573"/>
            <a:ext cx="0" cy="3816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Rectángulo"/>
          <p:cNvSpPr/>
          <p:nvPr/>
        </p:nvSpPr>
        <p:spPr bwMode="auto">
          <a:xfrm>
            <a:off x="3670951" y="2479016"/>
            <a:ext cx="2963758" cy="3368830"/>
          </a:xfrm>
          <a:prstGeom prst="rect">
            <a:avLst/>
          </a:prstGeom>
          <a:solidFill>
            <a:srgbClr val="0070C0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18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31</a:t>
            </a:fld>
            <a:endParaRPr lang="es-SV"/>
          </a:p>
        </p:txBody>
      </p:sp>
      <p:sp>
        <p:nvSpPr>
          <p:cNvPr id="3" name="2 CuadroTexto"/>
          <p:cNvSpPr txBox="1"/>
          <p:nvPr/>
        </p:nvSpPr>
        <p:spPr>
          <a:xfrm>
            <a:off x="3377079" y="6304122"/>
            <a:ext cx="595107" cy="323165"/>
          </a:xfrm>
          <a:prstGeom prst="rect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500" b="1" dirty="0" smtClean="0">
                <a:latin typeface="Times New Roman" pitchFamily="18" charset="0"/>
                <a:cs typeface="Times New Roman" pitchFamily="18" charset="0"/>
              </a:rPr>
              <a:t>TCT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68609" y="6304880"/>
            <a:ext cx="595107" cy="323165"/>
          </a:xfrm>
          <a:prstGeom prst="rect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500" b="1" dirty="0" smtClean="0">
                <a:latin typeface="Times New Roman" pitchFamily="18" charset="0"/>
                <a:cs typeface="Times New Roman" pitchFamily="18" charset="0"/>
              </a:rPr>
              <a:t>TCS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33170" y="6304880"/>
            <a:ext cx="595107" cy="323165"/>
          </a:xfrm>
          <a:prstGeom prst="rect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500" b="1" dirty="0" smtClean="0">
                <a:latin typeface="Times New Roman" pitchFamily="18" charset="0"/>
                <a:cs typeface="Times New Roman" pitchFamily="18" charset="0"/>
              </a:rPr>
              <a:t>TCP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03187" y="6320545"/>
            <a:ext cx="871297" cy="323165"/>
          </a:xfrm>
          <a:prstGeom prst="rect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500" b="1" dirty="0" err="1" smtClean="0">
                <a:latin typeface="Times New Roman" pitchFamily="18" charset="0"/>
                <a:cs typeface="Times New Roman" pitchFamily="18" charset="0"/>
              </a:rPr>
              <a:t>TMaxN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Botón de acción: Volver">
            <a:hlinkClick r:id="rId4" action="ppaction://hlinksldjump" highlightClick="1"/>
          </p:cNvPr>
          <p:cNvSpPr>
            <a:spLocks noChangeAspect="1"/>
          </p:cNvSpPr>
          <p:nvPr/>
        </p:nvSpPr>
        <p:spPr bwMode="auto">
          <a:xfrm>
            <a:off x="8715404" y="5715016"/>
            <a:ext cx="269875" cy="269875"/>
          </a:xfrm>
          <a:prstGeom prst="actionButtonRetur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01694" y="157125"/>
            <a:ext cx="8470900" cy="11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Usos del Método </a:t>
            </a: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Bailey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como Herramienta de Control de Calidad</a:t>
            </a: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(Continuación…)</a:t>
            </a:r>
            <a:r>
              <a:rPr lang="es-SV" sz="28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s-SV" sz="32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628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06570" y="1997055"/>
            <a:ext cx="8269887" cy="4019673"/>
            <a:chOff x="406570" y="1481029"/>
            <a:chExt cx="8269887" cy="4019673"/>
          </a:xfrm>
        </p:grpSpPr>
        <p:grpSp>
          <p:nvGrpSpPr>
            <p:cNvPr id="6" name="5 Grupo"/>
            <p:cNvGrpSpPr/>
            <p:nvPr/>
          </p:nvGrpSpPr>
          <p:grpSpPr>
            <a:xfrm>
              <a:off x="406570" y="2069833"/>
              <a:ext cx="8269887" cy="3430869"/>
              <a:chOff x="396895" y="2208451"/>
              <a:chExt cx="7306340" cy="3124437"/>
            </a:xfrm>
          </p:grpSpPr>
          <p:pic>
            <p:nvPicPr>
              <p:cNvPr id="4505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3568" y="2208451"/>
                <a:ext cx="7019667" cy="2832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4 CuadroTexto"/>
              <p:cNvSpPr txBox="1"/>
              <p:nvPr/>
            </p:nvSpPr>
            <p:spPr>
              <a:xfrm>
                <a:off x="3347864" y="5025111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SV" sz="1400" b="1" dirty="0" smtClean="0">
                    <a:latin typeface="Times New Roman" pitchFamily="18" charset="0"/>
                    <a:cs typeface="Times New Roman" pitchFamily="18" charset="0"/>
                  </a:rPr>
                  <a:t>Producción de MAC.</a:t>
                </a:r>
                <a:endParaRPr lang="es-SV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 rot="16200000">
                <a:off x="-761039" y="3433123"/>
                <a:ext cx="2587786" cy="27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SV" sz="1400" b="1" dirty="0" smtClean="0">
                    <a:latin typeface="Times New Roman" pitchFamily="18" charset="0"/>
                    <a:cs typeface="Times New Roman" pitchFamily="18" charset="0"/>
                  </a:rPr>
                  <a:t>Factor de Agregado Grueso (F</a:t>
                </a:r>
                <a:r>
                  <a:rPr lang="es-SV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es-SV" sz="1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s-SV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Rectangle 5"/>
            <p:cNvSpPr txBox="1">
              <a:spLocks noChangeArrowheads="1"/>
            </p:cNvSpPr>
            <p:nvPr/>
          </p:nvSpPr>
          <p:spPr bwMode="auto">
            <a:xfrm>
              <a:off x="1955185" y="1481029"/>
              <a:ext cx="5281111" cy="3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938" indent="-7938" algn="just" defTabSz="901700"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None/>
                <a:tabLst>
                  <a:tab pos="0" algn="l"/>
                </a:tabLst>
                <a:defRPr/>
              </a:pPr>
              <a:r>
                <a:rPr lang="es-ES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Variación del Factor de Agregado Grueso (AG).</a:t>
              </a:r>
              <a:endParaRPr lang="es-SV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571472" y="1357298"/>
            <a:ext cx="7691934" cy="7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defTabSz="9017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ES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Ejemplo de Carta de Control para un Factor de Agregado en una Mezcla de Graduación Densa.</a:t>
            </a:r>
            <a:endParaRPr lang="es-SV" b="1" i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30061" y="6072206"/>
            <a:ext cx="8470900" cy="377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 smtClean="0">
                <a:latin typeface="Times New Roman" pitchFamily="18" charset="0"/>
                <a:cs typeface="Times New Roman" pitchFamily="18" charset="0"/>
              </a:rPr>
              <a:t>Límites Especificado de Factor de Agregado Grueso para Mezclas de Graduación Densa = 0.60 – 0.75</a:t>
            </a:r>
            <a:endParaRPr lang="es-S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45686" y="2488906"/>
            <a:ext cx="246627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Límites Especificados para MAC de Graduación Densa</a:t>
            </a:r>
            <a:endParaRPr 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32</a:t>
            </a:fld>
            <a:endParaRPr lang="es-SV"/>
          </a:p>
        </p:txBody>
      </p:sp>
      <p:cxnSp>
        <p:nvCxnSpPr>
          <p:cNvPr id="4" name="3 Conector recto"/>
          <p:cNvCxnSpPr/>
          <p:nvPr/>
        </p:nvCxnSpPr>
        <p:spPr>
          <a:xfrm>
            <a:off x="1475656" y="3497018"/>
            <a:ext cx="68580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75656" y="4505130"/>
            <a:ext cx="68580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8" idx="2"/>
          </p:cNvCxnSpPr>
          <p:nvPr/>
        </p:nvCxnSpPr>
        <p:spPr>
          <a:xfrm flipH="1">
            <a:off x="1979712" y="3073681"/>
            <a:ext cx="999111" cy="164747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8" idx="2"/>
          </p:cNvCxnSpPr>
          <p:nvPr/>
        </p:nvCxnSpPr>
        <p:spPr>
          <a:xfrm flipH="1">
            <a:off x="2168733" y="3073681"/>
            <a:ext cx="810090" cy="2074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562110" y="2344890"/>
            <a:ext cx="275430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600" dirty="0" smtClean="0">
                <a:latin typeface="Times New Roman" pitchFamily="18" charset="0"/>
                <a:cs typeface="Times New Roman" pitchFamily="18" charset="0"/>
              </a:rPr>
              <a:t>Límites de Advertencia definidos para el proceso de producción de la MAC.</a:t>
            </a:r>
            <a:endParaRPr lang="es-SV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18 Conector recto de flecha"/>
          <p:cNvCxnSpPr>
            <a:stCxn id="18" idx="2"/>
          </p:cNvCxnSpPr>
          <p:nvPr/>
        </p:nvCxnSpPr>
        <p:spPr>
          <a:xfrm flipH="1">
            <a:off x="5796137" y="3175887"/>
            <a:ext cx="1143126" cy="13292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8" idx="2"/>
          </p:cNvCxnSpPr>
          <p:nvPr/>
        </p:nvCxnSpPr>
        <p:spPr>
          <a:xfrm flipH="1">
            <a:off x="5985157" y="3175887"/>
            <a:ext cx="954106" cy="32113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Botón de acción: Volver">
            <a:hlinkClick r:id="rId3" action="ppaction://hlinksldjump" highlightClick="1"/>
          </p:cNvPr>
          <p:cNvSpPr>
            <a:spLocks noChangeAspect="1"/>
          </p:cNvSpPr>
          <p:nvPr/>
        </p:nvSpPr>
        <p:spPr bwMode="auto">
          <a:xfrm>
            <a:off x="8715404" y="5715016"/>
            <a:ext cx="269875" cy="269875"/>
          </a:xfrm>
          <a:prstGeom prst="actionButtonRetur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1694" y="157125"/>
            <a:ext cx="8470900" cy="11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Usos del Método </a:t>
            </a: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Bailey </a:t>
            </a:r>
            <a:r>
              <a:rPr lang="es-SV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como Herramienta de Control de Calidad</a:t>
            </a:r>
            <a:r>
              <a:rPr lang="es-SV" sz="26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s-SV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(Continuación…)</a:t>
            </a:r>
            <a:r>
              <a:rPr lang="es-SV" sz="2800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s-SV" sz="32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933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90551" y="341400"/>
            <a:ext cx="290987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s-SV" sz="2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Referencias.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7338" y="1484312"/>
            <a:ext cx="8316912" cy="36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r>
              <a:rPr lang="fr-FR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Asphalt</a:t>
            </a:r>
            <a:r>
              <a:rPr lang="fr-FR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Mixture Design Concepts to </a:t>
            </a:r>
            <a:r>
              <a:rPr lang="fr-FR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fr-FR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Aggregate</a:t>
            </a:r>
            <a:r>
              <a:rPr lang="fr-FR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Interlock</a:t>
            </a:r>
            <a:r>
              <a:rPr lang="fr-FR" sz="1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William Robert </a:t>
            </a:r>
            <a:r>
              <a:rPr lang="fr-FR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Vavrik</a:t>
            </a:r>
            <a:r>
              <a:rPr lang="fr-FR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Illinois </a:t>
            </a:r>
            <a:r>
              <a:rPr lang="fr-FR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Urbana-Champaign, 2000.</a:t>
            </a: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endParaRPr lang="es-E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Bailey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Gradation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Hot-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Asphalt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Mixture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SV" sz="1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Circular 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E-C044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2002,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Transportation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(TRB). </a:t>
            </a: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endParaRPr lang="es-SV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Bailey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Predict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Voids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SV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Mineral </a:t>
            </a:r>
            <a:r>
              <a:rPr lang="es-SV" sz="15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Aggregate</a:t>
            </a:r>
            <a:r>
              <a:rPr lang="es-SV" sz="1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John P.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Zaniewski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Craig Mason,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Civil and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Morgantown West Virginia, </a:t>
            </a:r>
            <a:r>
              <a:rPr lang="es-SV" sz="15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s-SV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2006.</a:t>
            </a: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endParaRPr lang="es-SV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Investigation of the Bailey Method for the Design and Analysis of Dense-graded HMAC Using Oregon Aggregates,</a:t>
            </a:r>
            <a:r>
              <a:rPr lang="en-US" sz="1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SPR304-311, Oregon Department of Transportation and Federal Highway Administration, September 2006.</a:t>
            </a: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endParaRPr lang="en-US" sz="15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52705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 Design Methods for Asphalt Concrete and other Hot-mix Types</a:t>
            </a:r>
            <a:r>
              <a:rPr lang="en-US" sz="1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Asphalt Institute Manual Series N°2 (MS-2) Sixth Edition, 1995. </a:t>
            </a:r>
            <a:endParaRPr lang="en-US" sz="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n"/>
              <a:defRPr/>
            </a:pPr>
            <a:endParaRPr lang="es-SV" sz="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33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472" y="341400"/>
            <a:ext cx="2838441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Reflexiones.</a:t>
            </a:r>
            <a:endParaRPr lang="es-SV" sz="26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9250" y="1701676"/>
            <a:ext cx="8470900" cy="17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¿Es el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Método Bailey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Metodología de Diseño de Mezclas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Asfálticas?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R/ </a:t>
            </a:r>
            <a:r>
              <a:rPr lang="es-SV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 El Método Bailey es una herramienta para la optimización y/o evaluación de la Distribución Granulométrica de los Agregados Pétreos, la cual puede ser utilizada como parte de cualquier Metodología de Diseño de Mezcla Asfáltica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(Marshall, </a:t>
            </a:r>
            <a:r>
              <a:rPr lang="es-SV" i="1" dirty="0" err="1">
                <a:latin typeface="Times New Roman" pitchFamily="18" charset="0"/>
                <a:cs typeface="Times New Roman" pitchFamily="18" charset="0"/>
              </a:rPr>
              <a:t>Hveem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, SUPERPAVE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SV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Método Bailey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es la única herramienta aplicable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para la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determinación y/o evaluación de la Distribución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Granulométrica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de los Agregados Pétreos?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R/ </a:t>
            </a:r>
            <a:r>
              <a:rPr lang="es-SV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Método Bailey es una herramienta complementaria a otros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criterios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de evaluación, tales como: Juicio Ingenieril, Experiencia del profesional, Curva de Máxima Densidad,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Características Geométricas de las Curvas Granulométricas,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etc.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SV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34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35</a:t>
            </a:fld>
            <a:endParaRPr lang="es-SV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4785" y="339490"/>
            <a:ext cx="4624391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s-SV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Reflexiones. </a:t>
            </a:r>
            <a:r>
              <a:rPr lang="es-SV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(Continuación…)</a:t>
            </a:r>
            <a:endParaRPr lang="es-SV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9250" y="1557660"/>
            <a:ext cx="8470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¿El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Método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Bailey determina la Distribución Granulométrica a través de un proceso de «prueba y error»?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R/ </a:t>
            </a:r>
            <a:r>
              <a:rPr lang="es-SV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El Método Bailey permite ajustar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de manera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controlada,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los parámetros volumétricos de la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mezcla.</a:t>
            </a:r>
            <a:endParaRPr lang="es-SV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SV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s-SV" dirty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Método Bailey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advierte </a:t>
            </a:r>
            <a:r>
              <a:rPr lang="es-SV" dirty="0">
                <a:latin typeface="Times New Roman" pitchFamily="18" charset="0"/>
                <a:cs typeface="Times New Roman" pitchFamily="18" charset="0"/>
              </a:rPr>
              <a:t>sobre posibles deficiencias de desempeño atribuibles al esqueleto 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pétreo?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R/ </a:t>
            </a:r>
            <a:r>
              <a:rPr lang="es-SV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s-SV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Método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Bailey puede predecir problemas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SV" i="1" dirty="0" err="1">
                <a:latin typeface="Times New Roman" pitchFamily="18" charset="0"/>
                <a:cs typeface="Times New Roman" pitchFamily="18" charset="0"/>
              </a:rPr>
              <a:t>trabajabilidad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, mezclas sensibles, deformaciones permanentes, entre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otras; a través del Análisis </a:t>
            </a:r>
            <a:r>
              <a:rPr lang="es-SV" i="1" dirty="0">
                <a:latin typeface="Times New Roman" pitchFamily="18" charset="0"/>
                <a:cs typeface="Times New Roman" pitchFamily="18" charset="0"/>
              </a:rPr>
              <a:t>de los factores 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determinados: Agregado Grueso (AG), Agregado Fino Grueso (AF</a:t>
            </a:r>
            <a:r>
              <a:rPr lang="es-SV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) y Agregado Fino </a:t>
            </a:r>
            <a:r>
              <a:rPr lang="es-SV" i="1" dirty="0" err="1" smtClean="0">
                <a:latin typeface="Times New Roman" pitchFamily="18" charset="0"/>
                <a:cs typeface="Times New Roman" pitchFamily="18" charset="0"/>
              </a:rPr>
              <a:t>Fino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 (AF</a:t>
            </a:r>
            <a:r>
              <a:rPr lang="es-SV" i="1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SV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SV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1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7"/>
          <p:cNvSpPr txBox="1">
            <a:spLocks noChangeArrowheads="1"/>
          </p:cNvSpPr>
          <p:nvPr/>
        </p:nvSpPr>
        <p:spPr bwMode="auto">
          <a:xfrm>
            <a:off x="357158" y="1345156"/>
            <a:ext cx="8459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s-ES_tradnl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DIRECCIÓN DE INVESTIGACIÓN Y DESARROLLO  DE LA OBRA PÚBLICA</a:t>
            </a:r>
            <a:endParaRPr lang="es-E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63713" y="1882775"/>
            <a:ext cx="5761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s-SV" sz="4800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MUCHAS GRACIAS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2238" y="3403600"/>
            <a:ext cx="8820150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i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42913" y="5027613"/>
            <a:ext cx="3711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i="1" dirty="0">
                <a:latin typeface="Times New Roman" pitchFamily="18" charset="0"/>
              </a:rPr>
              <a:t>Ing. </a:t>
            </a:r>
            <a:r>
              <a:rPr lang="es-ES" altLang="es-SV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Julio Alfredo Rivera </a:t>
            </a:r>
            <a:r>
              <a:rPr lang="es-ES" altLang="es-SV" sz="1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Alonzo</a:t>
            </a:r>
            <a:endParaRPr lang="es-ES_tradnl" sz="1400" b="1" i="1" dirty="0">
              <a:latin typeface="Times New Roman" pitchFamily="18" charset="0"/>
            </a:endParaRPr>
          </a:p>
          <a:p>
            <a:pPr algn="ctr" eaLnBrk="1" hangingPunct="1"/>
            <a:r>
              <a:rPr lang="es-ES" altLang="es-SV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Subdirector de Suelos y Materiales</a:t>
            </a:r>
            <a:endParaRPr lang="es-ES" altLang="es-SV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Text Box 9"/>
          <p:cNvSpPr txBox="1">
            <a:spLocks noChangeArrowheads="1"/>
          </p:cNvSpPr>
          <p:nvPr/>
        </p:nvSpPr>
        <p:spPr bwMode="auto">
          <a:xfrm>
            <a:off x="611188" y="3949700"/>
            <a:ext cx="33861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i="1" dirty="0">
                <a:latin typeface="Times New Roman" pitchFamily="18" charset="0"/>
              </a:rPr>
              <a:t>Ing. </a:t>
            </a:r>
            <a:r>
              <a:rPr lang="es-ES" altLang="es-SV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Martín José Leonel </a:t>
            </a:r>
            <a:r>
              <a:rPr lang="es-ES" altLang="es-SV" sz="1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Sermeño</a:t>
            </a:r>
            <a:r>
              <a:rPr lang="es-ES" altLang="es-SV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Monge</a:t>
            </a:r>
            <a:r>
              <a:rPr lang="es-ES_tradnl" sz="1400" b="1" i="1" dirty="0" smtClean="0">
                <a:latin typeface="Times New Roman" pitchFamily="18" charset="0"/>
              </a:rPr>
              <a:t> </a:t>
            </a:r>
            <a:endParaRPr lang="es-ES_tradnl" sz="1400" b="1" i="1" dirty="0">
              <a:latin typeface="Times New Roman" pitchFamily="18" charset="0"/>
            </a:endParaRPr>
          </a:p>
          <a:p>
            <a:pPr algn="ctr"/>
            <a:r>
              <a:rPr lang="es-ES_tradnl" sz="1400" b="1" i="1" dirty="0">
                <a:latin typeface="Times New Roman" pitchFamily="18" charset="0"/>
              </a:rPr>
              <a:t>Unidad Técnica</a:t>
            </a:r>
          </a:p>
          <a:p>
            <a:pPr algn="ctr"/>
            <a:r>
              <a:rPr lang="es-ES" altLang="es-SV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Subdirección de Suelos y Materiales</a:t>
            </a:r>
            <a:endParaRPr lang="es-ES" sz="1400" b="1" i="1" dirty="0">
              <a:latin typeface="Times New Roman" pitchFamily="18" charset="0"/>
            </a:endParaRPr>
          </a:p>
        </p:txBody>
      </p:sp>
      <p:sp>
        <p:nvSpPr>
          <p:cNvPr id="80902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54D6E-7C22-4D88-97C3-58521296F404}" type="slidenum">
              <a:rPr lang="es-ES" b="1" i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ES" b="1" i="1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4956175" y="5006975"/>
            <a:ext cx="3295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1400" b="1" i="1">
                <a:latin typeface="Times New Roman" pitchFamily="18" charset="0"/>
              </a:rPr>
              <a:t>Ing. Daniel Antonio Hernández Flores</a:t>
            </a:r>
          </a:p>
          <a:p>
            <a:pPr algn="ctr"/>
            <a:r>
              <a:rPr lang="es-SV" sz="1400" b="1" i="1">
                <a:latin typeface="Times New Roman" pitchFamily="18" charset="0"/>
              </a:rPr>
              <a:t>Director de Investigación y </a:t>
            </a:r>
          </a:p>
          <a:p>
            <a:pPr algn="ctr"/>
            <a:r>
              <a:rPr lang="es-SV" sz="1400" b="1" i="1">
                <a:latin typeface="Times New Roman" pitchFamily="18" charset="0"/>
              </a:rPr>
              <a:t>Desarrollo  de la Obra Pública</a:t>
            </a: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4833938" y="3960931"/>
            <a:ext cx="35417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1400" b="1" i="1" dirty="0" err="1">
                <a:latin typeface="Times New Roman" pitchFamily="18" charset="0"/>
              </a:rPr>
              <a:t>Tec</a:t>
            </a:r>
            <a:r>
              <a:rPr lang="es-SV" sz="1400" b="1" i="1" dirty="0">
                <a:latin typeface="Times New Roman" pitchFamily="18" charset="0"/>
              </a:rPr>
              <a:t>. Javier Fernando Rivera Palencia.</a:t>
            </a:r>
          </a:p>
          <a:p>
            <a:pPr algn="ctr"/>
            <a:r>
              <a:rPr lang="es-SV" sz="1400" b="1" i="1" dirty="0">
                <a:latin typeface="Times New Roman" pitchFamily="18" charset="0"/>
              </a:rPr>
              <a:t>Unidad Técnica,</a:t>
            </a:r>
          </a:p>
          <a:p>
            <a:pPr algn="ctr"/>
            <a:r>
              <a:rPr lang="es-SV" sz="1400" b="1" i="1" dirty="0">
                <a:latin typeface="Times New Roman" pitchFamily="18" charset="0"/>
              </a:rPr>
              <a:t>Subdirección de Investigación y Desarrollo.</a:t>
            </a:r>
          </a:p>
        </p:txBody>
      </p:sp>
      <p:sp>
        <p:nvSpPr>
          <p:cNvPr id="80907" name="Text Box 7"/>
          <p:cNvSpPr txBox="1">
            <a:spLocks noChangeArrowheads="1"/>
          </p:cNvSpPr>
          <p:nvPr/>
        </p:nvSpPr>
        <p:spPr bwMode="auto">
          <a:xfrm>
            <a:off x="6151270" y="2803980"/>
            <a:ext cx="2181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s-SV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Sitio web DIDOP</a:t>
            </a:r>
            <a:endParaRPr lang="es-E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61" y="2723472"/>
            <a:ext cx="498020" cy="49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09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81053" y="1655539"/>
            <a:ext cx="7991475" cy="4149725"/>
          </a:xfrm>
          <a:prstGeom prst="rect">
            <a:avLst/>
          </a:prstGeom>
        </p:spPr>
        <p:txBody>
          <a:bodyPr/>
          <a:lstStyle/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Introducción.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Método Bailey.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endParaRPr lang="es-SV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Aplicación del Método Bailey: Evaluación de </a:t>
            </a:r>
            <a:r>
              <a:rPr lang="es-SV" sz="2400" dirty="0" smtClean="0">
                <a:latin typeface="Times New Roman" pitchFamily="18" charset="0"/>
                <a:cs typeface="Times New Roman" pitchFamily="18" charset="0"/>
              </a:rPr>
              <a:t>la Distribución Granulométrica de una Fórmula </a:t>
            </a:r>
            <a:r>
              <a:rPr lang="es-SV" sz="2400" dirty="0">
                <a:latin typeface="Times New Roman" pitchFamily="18" charset="0"/>
                <a:cs typeface="Times New Roman" pitchFamily="18" charset="0"/>
              </a:rPr>
              <a:t>de Trabajo.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Uso de Método Bailey como herramienta de Control de Calidad.</a:t>
            </a: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Referencias.</a:t>
            </a: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Reflexiones.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8000"/>
              <a:buFont typeface="+mj-lt"/>
              <a:buAutoNum type="arabicParenR"/>
              <a:defRPr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71472" y="389824"/>
            <a:ext cx="2000234" cy="62863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Contenido</a:t>
            </a:r>
            <a:endParaRPr lang="es-SV" sz="2600" b="1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4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498" y="387334"/>
            <a:ext cx="3714750" cy="7556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 </a:t>
            </a:r>
            <a:r>
              <a:rPr lang="es-MX" sz="26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Introducción</a:t>
            </a:r>
            <a:endParaRPr lang="es-SV" sz="2600" b="1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14282" y="1484312"/>
            <a:ext cx="8472518" cy="3944951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ES" sz="1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 objetivo de un Diseño de Mezclas Asfálticas, es determinar las cantidades óptimas </a:t>
            </a:r>
            <a:r>
              <a:rPr lang="es-SV" sz="2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 cemento asfáltico y </a:t>
            </a:r>
            <a:r>
              <a:rPr lang="es-SV" sz="2200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 agregado </a:t>
            </a:r>
            <a:r>
              <a:rPr lang="es-SV" sz="2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pétreo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de modo tal que la Mezcla Asfáltica reúna las características para tener un adecuado desempeño, ante las cargas de tráfico y condiciones climáticas.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endParaRPr lang="es-SV" sz="2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SV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 agregados pétreos 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una mezcla asfáltica densa </a:t>
            </a:r>
            <a:r>
              <a:rPr lang="es-SV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constituyen 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aproximadamente el 95% del peso total de la mezcla (aproximadamente el 85% del volumen total); por lo tanto, la distribución granulométrica seleccionada condicionará de manera importante el comportamiento de la misma.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E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SV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5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515" y="387334"/>
            <a:ext cx="4643427" cy="6842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 </a:t>
            </a:r>
            <a:r>
              <a:rPr lang="es-MX" sz="26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Introducción </a:t>
            </a:r>
            <a:r>
              <a:rPr lang="es-MX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MX" b="1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5616" y="1071546"/>
            <a:ext cx="8459788" cy="287338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ES" sz="1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 la determinación de la distribución granulométrica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los agregados pétreos,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práctica de la ingeniería ha considerado entre otros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criterios: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indent="-3556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La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utilización de Especificaciones Generales, </a:t>
            </a:r>
            <a:endParaRPr lang="es-SV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Evaluación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Curva Granulométrica, </a:t>
            </a:r>
            <a:endParaRPr lang="es-SV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2788" indent="-357188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La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posición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la Curva Granulométrica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respecto a la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Curva</a:t>
            </a:r>
          </a:p>
          <a:p>
            <a:pPr marL="533400" indent="-1778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de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Máxima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Densidad, </a:t>
            </a:r>
          </a:p>
          <a:p>
            <a:pPr marL="627063" indent="-271463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La </a:t>
            </a:r>
            <a:r>
              <a:rPr lang="es-SV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Experiencia </a:t>
            </a:r>
            <a:r>
              <a:rPr lang="es-SV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 Profesional Responsable del Diseño de Mezcla.</a:t>
            </a:r>
            <a:endParaRPr lang="es-SV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E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E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SV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endParaRPr lang="es-SV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599685" y="4170263"/>
            <a:ext cx="8280920" cy="1851025"/>
            <a:chOff x="747731" y="3933825"/>
            <a:chExt cx="8717950" cy="1851025"/>
          </a:xfrm>
          <a:solidFill>
            <a:srgbClr val="0070C0"/>
          </a:solidFill>
        </p:grpSpPr>
        <p:sp>
          <p:nvSpPr>
            <p:cNvPr id="6" name="5 Rectángulo redondeado"/>
            <p:cNvSpPr/>
            <p:nvPr/>
          </p:nvSpPr>
          <p:spPr bwMode="auto">
            <a:xfrm>
              <a:off x="932868" y="3933825"/>
              <a:ext cx="8532813" cy="1851025"/>
            </a:xfrm>
            <a:prstGeom prst="roundRect">
              <a:avLst>
                <a:gd name="adj" fmla="val 7622"/>
              </a:avLst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44000" rIns="108000"/>
            <a:lstStyle/>
            <a:p>
              <a:pPr algn="just" fontAlgn="auto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s-MX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747731" y="4056658"/>
              <a:ext cx="8459788" cy="1366838"/>
            </a:xfrm>
            <a:prstGeom prst="rect">
              <a:avLst/>
            </a:prstGeom>
            <a:noFill/>
          </p:spPr>
          <p:txBody>
            <a:bodyPr/>
            <a:lstStyle/>
            <a:p>
              <a:pPr marL="342900" indent="-342900" algn="just" eaLnBrk="0" hangingPunct="0">
                <a:spcBef>
                  <a:spcPct val="20000"/>
                </a:spcBef>
                <a:buClr>
                  <a:srgbClr val="FF9900"/>
                </a:buClr>
                <a:buSzPct val="75000"/>
                <a:defRPr/>
              </a:pPr>
              <a:r>
                <a:rPr lang="es-ES" sz="1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s-SV" sz="2000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El Método Bailey es una herramienta para optimizar la distribución granulométrica </a:t>
              </a:r>
              <a:r>
                <a:rPr lang="es-SV" sz="2000" i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de los Agregados Pétreos, </a:t>
              </a:r>
              <a:r>
                <a:rPr lang="es-SV" sz="2000" i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obteniendo </a:t>
              </a:r>
              <a:r>
                <a:rPr lang="es-SV" sz="2000" b="1" i="1" kern="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de manera controlada</a:t>
              </a:r>
              <a:r>
                <a:rPr lang="es-SV" sz="2000" b="1" i="1" kern="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s-SV" sz="2000" b="1" i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SV" sz="2000" b="1" i="1" kern="0" dirty="0">
                  <a:latin typeface="Times New Roman" pitchFamily="18" charset="0"/>
                  <a:cs typeface="Times New Roman" pitchFamily="18" charset="0"/>
                </a:rPr>
                <a:t>las propiedades volumétricas de la mezcla, de acuerdo con los requerimientos del </a:t>
              </a:r>
              <a:r>
                <a:rPr lang="es-SV" sz="2000" b="1" i="1" kern="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Método de Diseño utilizado</a:t>
              </a:r>
              <a:r>
                <a:rPr lang="es-SV" sz="2000" b="1" i="1" kern="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sp>
        <p:nvSpPr>
          <p:cNvPr id="10" name="9 Bisel">
            <a:hlinkClick r:id="rId2" action="ppaction://hlinksldjump"/>
          </p:cNvPr>
          <p:cNvSpPr/>
          <p:nvPr/>
        </p:nvSpPr>
        <p:spPr>
          <a:xfrm>
            <a:off x="8444892" y="2907978"/>
            <a:ext cx="214313" cy="214313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dirty="0">
              <a:latin typeface="Times New Roman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4550">
            <a:off x="129996" y="4728890"/>
            <a:ext cx="518598" cy="69032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6</a:t>
            </a:fld>
            <a:endParaRPr lang="es-SV"/>
          </a:p>
        </p:txBody>
      </p:sp>
      <p:sp>
        <p:nvSpPr>
          <p:cNvPr id="12" name="11 Cerrar llave"/>
          <p:cNvSpPr/>
          <p:nvPr/>
        </p:nvSpPr>
        <p:spPr>
          <a:xfrm>
            <a:off x="7929586" y="2188836"/>
            <a:ext cx="428628" cy="1714512"/>
          </a:xfrm>
          <a:prstGeom prst="rightBrace">
            <a:avLst>
              <a:gd name="adj1" fmla="val 2966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BEF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28" t="10666" r="28889" b="5504"/>
          <a:stretch>
            <a:fillRect/>
          </a:stretch>
        </p:blipFill>
        <p:spPr bwMode="auto">
          <a:xfrm>
            <a:off x="357158" y="1571612"/>
            <a:ext cx="3808021" cy="490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571472" y="928670"/>
            <a:ext cx="4933950" cy="4508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Especificaciones Generales:</a:t>
            </a:r>
            <a:endParaRPr lang="es-SV" sz="2800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412875"/>
            <a:ext cx="43434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21213" y="1628775"/>
            <a:ext cx="4343400" cy="1908175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 dirty="0">
              <a:latin typeface="Times New Roman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" y="2123764"/>
            <a:ext cx="8469312" cy="3603625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-31931" y="6450662"/>
            <a:ext cx="4652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just">
              <a:tabLst>
                <a:tab pos="266700" algn="l"/>
                <a:tab pos="1163638" algn="l"/>
              </a:tabLst>
            </a:pPr>
            <a:r>
              <a:rPr lang="es-ES_tradnl" altLang="es-SV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Especificación ASTM D3515-01 fue retirada en 2009.  </a:t>
            </a:r>
            <a:endParaRPr lang="es-ES" altLang="es-SV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7</a:t>
            </a:fld>
            <a:endParaRPr lang="es-SV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1515" y="387334"/>
            <a:ext cx="4643427" cy="6842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Introducción </a:t>
            </a:r>
            <a:r>
              <a:rPr lang="es-MX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MX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28" t="13624" r="28889" b="76409"/>
          <a:stretch/>
        </p:blipFill>
        <p:spPr bwMode="auto">
          <a:xfrm>
            <a:off x="385251" y="71414"/>
            <a:ext cx="8401591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9 -0.20902 L 0.0033 -0.090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472" y="928670"/>
            <a:ext cx="3786214" cy="4508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400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Curva de Máxima Densidad:</a:t>
            </a:r>
            <a:endParaRPr lang="es-SV" sz="2400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12806" y="1638316"/>
            <a:ext cx="8245474" cy="3505195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curva de máxima densidad tiene su origen en la ecuación de </a:t>
            </a:r>
            <a:r>
              <a:rPr lang="es-SV" sz="2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Fuller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cual representa condiciones de máxima densidad y mínimo de Vacíos en el Agregado Mineral (VMA).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endParaRPr lang="es-SV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5462" indent="-3429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n"/>
              <a:defRPr/>
            </a:pP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la ecuación de </a:t>
            </a:r>
            <a:r>
              <a:rPr lang="es-SV" sz="2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Fuller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la distribución </a:t>
            </a:r>
            <a:r>
              <a:rPr lang="es-SV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los agregados pétreos  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una mezcla asfáltica se puede expresar por medio de un coeficiente de forma (n) y el tamaño máximo del agregado (</a:t>
            </a:r>
            <a:r>
              <a:rPr lang="es-SV" sz="2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Tmáx</a:t>
            </a:r>
            <a:r>
              <a:rPr lang="es-SV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La práctica de la ingeniería sugiere que cuando el factor de forma tiene un valor de 0.45 la mezcla es capaz de alcanzar la máxima densidad cuando se compacta</a:t>
            </a:r>
            <a:r>
              <a:rPr lang="es-SV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SV" sz="2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31" y="5310205"/>
            <a:ext cx="64865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8</a:t>
            </a:fld>
            <a:endParaRPr lang="es-SV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515" y="387334"/>
            <a:ext cx="4643427" cy="6842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Introducción </a:t>
            </a:r>
            <a:r>
              <a:rPr lang="es-MX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MX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1472" y="928670"/>
            <a:ext cx="3571900" cy="4508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Curvas Granulométricas:</a:t>
            </a:r>
            <a:endParaRPr lang="es-SV" sz="2400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8A7B-244D-48C0-A722-1F779869DEF7}" type="slidenum">
              <a:rPr lang="es-SV" smtClean="0"/>
              <a:pPr>
                <a:defRPr/>
              </a:pPr>
              <a:t>9</a:t>
            </a:fld>
            <a:endParaRPr lang="es-SV"/>
          </a:p>
        </p:txBody>
      </p:sp>
      <p:grpSp>
        <p:nvGrpSpPr>
          <p:cNvPr id="19" name="18 Grupo"/>
          <p:cNvGrpSpPr/>
          <p:nvPr/>
        </p:nvGrpSpPr>
        <p:grpSpPr>
          <a:xfrm>
            <a:off x="1053545" y="1525767"/>
            <a:ext cx="6890656" cy="4685419"/>
            <a:chOff x="1147399" y="1220549"/>
            <a:chExt cx="6890656" cy="4685419"/>
          </a:xfrm>
        </p:grpSpPr>
        <p:sp>
          <p:nvSpPr>
            <p:cNvPr id="20" name="11 CuadroTexto"/>
            <p:cNvSpPr txBox="1">
              <a:spLocks noChangeArrowheads="1"/>
            </p:cNvSpPr>
            <p:nvPr/>
          </p:nvSpPr>
          <p:spPr bwMode="auto">
            <a:xfrm>
              <a:off x="1445622" y="5613580"/>
              <a:ext cx="621506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300" b="1" dirty="0">
                  <a:latin typeface="Times New Roman" pitchFamily="18" charset="0"/>
                  <a:cs typeface="Times New Roman" pitchFamily="18" charset="0"/>
                </a:rPr>
                <a:t>Fuente:  </a:t>
              </a:r>
              <a:r>
                <a:rPr lang="es-MX" sz="1300" dirty="0" smtClean="0">
                  <a:latin typeface="Times New Roman" pitchFamily="18" charset="0"/>
                  <a:cs typeface="Times New Roman" pitchFamily="18" charset="0"/>
                </a:rPr>
                <a:t>Adaptado de </a:t>
              </a:r>
              <a:r>
                <a:rPr lang="es-MX" sz="1300" dirty="0">
                  <a:latin typeface="Times New Roman" pitchFamily="18" charset="0"/>
                  <a:cs typeface="Times New Roman" pitchFamily="18" charset="0"/>
                </a:rPr>
                <a:t>http://www.pavementinteractive.org/article/stone-matrix-asphalt/</a:t>
              </a:r>
            </a:p>
          </p:txBody>
        </p:sp>
        <p:sp>
          <p:nvSpPr>
            <p:cNvPr id="23" name="16 CuadroTexto"/>
            <p:cNvSpPr txBox="1">
              <a:spLocks noChangeArrowheads="1"/>
            </p:cNvSpPr>
            <p:nvPr/>
          </p:nvSpPr>
          <p:spPr bwMode="auto">
            <a:xfrm>
              <a:off x="1147399" y="5428038"/>
              <a:ext cx="68906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300" b="1" dirty="0">
                  <a:latin typeface="Times New Roman" pitchFamily="18" charset="0"/>
                  <a:cs typeface="Times New Roman" pitchFamily="18" charset="0"/>
                </a:rPr>
                <a:t>Gráfico </a:t>
              </a:r>
              <a:r>
                <a:rPr lang="es-MX" sz="1300" b="1" dirty="0" smtClean="0">
                  <a:latin typeface="Times New Roman" pitchFamily="18" charset="0"/>
                  <a:cs typeface="Times New Roman" pitchFamily="18" charset="0"/>
                </a:rPr>
                <a:t>1. Distribución granulométrica típica para diferentes tipos de HMA</a:t>
              </a:r>
              <a:endParaRPr lang="es-MX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59 CuadroTexto"/>
            <p:cNvSpPr txBox="1">
              <a:spLocks noChangeArrowheads="1"/>
            </p:cNvSpPr>
            <p:nvPr/>
          </p:nvSpPr>
          <p:spPr bwMode="auto">
            <a:xfrm>
              <a:off x="2367622" y="1220549"/>
              <a:ext cx="50165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No.100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5" name="61 CuadroTexto"/>
            <p:cNvSpPr txBox="1">
              <a:spLocks noChangeArrowheads="1"/>
            </p:cNvSpPr>
            <p:nvPr/>
          </p:nvSpPr>
          <p:spPr bwMode="auto">
            <a:xfrm>
              <a:off x="2854985" y="1225312"/>
              <a:ext cx="50165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 30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6" name="17 CuadroTexto"/>
            <p:cNvSpPr txBox="1">
              <a:spLocks noChangeArrowheads="1"/>
            </p:cNvSpPr>
            <p:nvPr/>
          </p:nvSpPr>
          <p:spPr bwMode="auto">
            <a:xfrm rot="16200000">
              <a:off x="780122" y="3095387"/>
              <a:ext cx="1741487" cy="306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>
                  <a:latin typeface="Times New Roman" pitchFamily="18" charset="0"/>
                  <a:cs typeface="Times New Roman" pitchFamily="18" charset="0"/>
                </a:rPr>
                <a:t>Porcentaje de pasante</a:t>
              </a:r>
              <a:endParaRPr lang="es-SV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27 CuadroTexto"/>
            <p:cNvSpPr txBox="1">
              <a:spLocks noChangeArrowheads="1"/>
            </p:cNvSpPr>
            <p:nvPr/>
          </p:nvSpPr>
          <p:spPr bwMode="auto">
            <a:xfrm>
              <a:off x="4131335" y="5178187"/>
              <a:ext cx="1260475" cy="2619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SV" sz="1100" b="1">
                  <a:latin typeface="Times New Roman" pitchFamily="18" charset="0"/>
                  <a:cs typeface="Times New Roman" pitchFamily="18" charset="0"/>
                </a:rPr>
                <a:t>Tamaño del tamiz</a:t>
              </a: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2064410" y="1550749"/>
              <a:ext cx="0" cy="3405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7353960" y="1550749"/>
              <a:ext cx="0" cy="3405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2489860" y="155709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629560" y="1407874"/>
              <a:ext cx="0" cy="37433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2845460" y="155709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3124860" y="1407874"/>
              <a:ext cx="0" cy="3714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3493160" y="154439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4013860" y="155709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5702960" y="156344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6185560" y="155709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7049160" y="155074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064410" y="1550749"/>
              <a:ext cx="52895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062822" y="4967049"/>
              <a:ext cx="52911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V="1">
              <a:off x="2058060" y="1542812"/>
              <a:ext cx="5005387" cy="341312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2056 CuadroTexto"/>
            <p:cNvSpPr txBox="1">
              <a:spLocks noChangeArrowheads="1"/>
            </p:cNvSpPr>
            <p:nvPr/>
          </p:nvSpPr>
          <p:spPr bwMode="auto">
            <a:xfrm>
              <a:off x="1732622" y="1452324"/>
              <a:ext cx="38893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 dirty="0">
                  <a:latin typeface="Arial Narrow" pitchFamily="34" charset="0"/>
                  <a:cs typeface="Times New Roman" pitchFamily="18" charset="0"/>
                </a:rPr>
                <a:t>100</a:t>
              </a:r>
              <a:endParaRPr lang="es-SV" sz="900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3" name="53 CuadroTexto"/>
            <p:cNvSpPr txBox="1">
              <a:spLocks noChangeArrowheads="1"/>
            </p:cNvSpPr>
            <p:nvPr/>
          </p:nvSpPr>
          <p:spPr bwMode="auto">
            <a:xfrm>
              <a:off x="1792947" y="2123837"/>
              <a:ext cx="38893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 dirty="0">
                  <a:latin typeface="Arial Narrow" pitchFamily="34" charset="0"/>
                  <a:cs typeface="Times New Roman" pitchFamily="18" charset="0"/>
                </a:rPr>
                <a:t>80</a:t>
              </a:r>
              <a:endParaRPr lang="es-SV" sz="900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4" name="54 CuadroTexto"/>
            <p:cNvSpPr txBox="1">
              <a:spLocks noChangeArrowheads="1"/>
            </p:cNvSpPr>
            <p:nvPr/>
          </p:nvSpPr>
          <p:spPr bwMode="auto">
            <a:xfrm>
              <a:off x="1783422" y="2803287"/>
              <a:ext cx="38893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 dirty="0">
                  <a:latin typeface="Arial Narrow" pitchFamily="34" charset="0"/>
                  <a:cs typeface="Times New Roman" pitchFamily="18" charset="0"/>
                </a:rPr>
                <a:t>60</a:t>
              </a:r>
              <a:endParaRPr lang="es-SV" sz="900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5" name="55 CuadroTexto"/>
            <p:cNvSpPr txBox="1">
              <a:spLocks noChangeArrowheads="1"/>
            </p:cNvSpPr>
            <p:nvPr/>
          </p:nvSpPr>
          <p:spPr bwMode="auto">
            <a:xfrm>
              <a:off x="1783422" y="3495437"/>
              <a:ext cx="38893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 dirty="0">
                  <a:latin typeface="Arial Narrow" pitchFamily="34" charset="0"/>
                  <a:cs typeface="Times New Roman" pitchFamily="18" charset="0"/>
                </a:rPr>
                <a:t>40</a:t>
              </a:r>
              <a:endParaRPr lang="es-SV" sz="900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6" name="56 CuadroTexto"/>
            <p:cNvSpPr txBox="1">
              <a:spLocks noChangeArrowheads="1"/>
            </p:cNvSpPr>
            <p:nvPr/>
          </p:nvSpPr>
          <p:spPr bwMode="auto">
            <a:xfrm>
              <a:off x="1789772" y="4168537"/>
              <a:ext cx="38893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 dirty="0">
                  <a:latin typeface="Arial Narrow" pitchFamily="34" charset="0"/>
                  <a:cs typeface="Times New Roman" pitchFamily="18" charset="0"/>
                </a:rPr>
                <a:t>20</a:t>
              </a:r>
              <a:endParaRPr lang="es-SV" sz="900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7" name="57 CuadroTexto"/>
            <p:cNvSpPr txBox="1">
              <a:spLocks noChangeArrowheads="1"/>
            </p:cNvSpPr>
            <p:nvPr/>
          </p:nvSpPr>
          <p:spPr bwMode="auto">
            <a:xfrm>
              <a:off x="1842160" y="4841637"/>
              <a:ext cx="3889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s-SV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58 CuadroTexto"/>
            <p:cNvSpPr txBox="1">
              <a:spLocks noChangeArrowheads="1"/>
            </p:cNvSpPr>
            <p:nvPr/>
          </p:nvSpPr>
          <p:spPr bwMode="auto">
            <a:xfrm>
              <a:off x="2204110" y="1350724"/>
              <a:ext cx="50165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No.200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49" name="60 CuadroTexto"/>
            <p:cNvSpPr txBox="1">
              <a:spLocks noChangeArrowheads="1"/>
            </p:cNvSpPr>
            <p:nvPr/>
          </p:nvSpPr>
          <p:spPr bwMode="auto">
            <a:xfrm>
              <a:off x="2600985" y="1349137"/>
              <a:ext cx="50165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 50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0" name="62 CuadroTexto"/>
            <p:cNvSpPr txBox="1">
              <a:spLocks noChangeArrowheads="1"/>
            </p:cNvSpPr>
            <p:nvPr/>
          </p:nvSpPr>
          <p:spPr bwMode="auto">
            <a:xfrm>
              <a:off x="3278847" y="1350724"/>
              <a:ext cx="50323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 16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1" name="63 CuadroTexto"/>
            <p:cNvSpPr txBox="1">
              <a:spLocks noChangeArrowheads="1"/>
            </p:cNvSpPr>
            <p:nvPr/>
          </p:nvSpPr>
          <p:spPr bwMode="auto">
            <a:xfrm>
              <a:off x="3821772" y="1345962"/>
              <a:ext cx="50323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 8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2" name="64 CuadroTexto"/>
            <p:cNvSpPr txBox="1">
              <a:spLocks noChangeArrowheads="1"/>
            </p:cNvSpPr>
            <p:nvPr/>
          </p:nvSpPr>
          <p:spPr bwMode="auto">
            <a:xfrm>
              <a:off x="4510747" y="1347549"/>
              <a:ext cx="50165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No. 4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3" name="65 CuadroTexto"/>
            <p:cNvSpPr txBox="1">
              <a:spLocks noChangeArrowheads="1"/>
            </p:cNvSpPr>
            <p:nvPr/>
          </p:nvSpPr>
          <p:spPr bwMode="auto">
            <a:xfrm>
              <a:off x="5504522" y="1350724"/>
              <a:ext cx="379413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3/8”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4" name="66 CuadroTexto"/>
            <p:cNvSpPr txBox="1">
              <a:spLocks noChangeArrowheads="1"/>
            </p:cNvSpPr>
            <p:nvPr/>
          </p:nvSpPr>
          <p:spPr bwMode="auto">
            <a:xfrm>
              <a:off x="5995060" y="1350724"/>
              <a:ext cx="37941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1/2”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5" name="67 CuadroTexto"/>
            <p:cNvSpPr txBox="1">
              <a:spLocks noChangeArrowheads="1"/>
            </p:cNvSpPr>
            <p:nvPr/>
          </p:nvSpPr>
          <p:spPr bwMode="auto">
            <a:xfrm>
              <a:off x="6880885" y="1336437"/>
              <a:ext cx="38100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900" b="1">
                  <a:latin typeface="Arial Narrow" pitchFamily="34" charset="0"/>
                  <a:cs typeface="Times New Roman" pitchFamily="18" charset="0"/>
                </a:rPr>
                <a:t>3/4”</a:t>
              </a:r>
              <a:endParaRPr lang="es-SV" sz="9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6" name="68 CuadroTexto"/>
            <p:cNvSpPr txBox="1">
              <a:spLocks noChangeArrowheads="1"/>
            </p:cNvSpPr>
            <p:nvPr/>
          </p:nvSpPr>
          <p:spPr bwMode="auto">
            <a:xfrm>
              <a:off x="2119972" y="4938474"/>
              <a:ext cx="6429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0.075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7" name="69 CuadroTexto"/>
            <p:cNvSpPr txBox="1">
              <a:spLocks noChangeArrowheads="1"/>
            </p:cNvSpPr>
            <p:nvPr/>
          </p:nvSpPr>
          <p:spPr bwMode="auto">
            <a:xfrm>
              <a:off x="2383497" y="5117862"/>
              <a:ext cx="5667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0.15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8" name="70 CuadroTexto"/>
            <p:cNvSpPr txBox="1">
              <a:spLocks noChangeArrowheads="1"/>
            </p:cNvSpPr>
            <p:nvPr/>
          </p:nvSpPr>
          <p:spPr bwMode="auto">
            <a:xfrm>
              <a:off x="2589872" y="4936887"/>
              <a:ext cx="56673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0.30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59" name="71 CuadroTexto"/>
            <p:cNvSpPr txBox="1">
              <a:spLocks noChangeArrowheads="1"/>
            </p:cNvSpPr>
            <p:nvPr/>
          </p:nvSpPr>
          <p:spPr bwMode="auto">
            <a:xfrm>
              <a:off x="2854985" y="5122624"/>
              <a:ext cx="56673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0.60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0" name="72 CuadroTexto"/>
            <p:cNvSpPr txBox="1">
              <a:spLocks noChangeArrowheads="1"/>
            </p:cNvSpPr>
            <p:nvPr/>
          </p:nvSpPr>
          <p:spPr bwMode="auto">
            <a:xfrm>
              <a:off x="3235985" y="4936887"/>
              <a:ext cx="56673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1.18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1" name="73 CuadroTexto"/>
            <p:cNvSpPr txBox="1">
              <a:spLocks noChangeArrowheads="1"/>
            </p:cNvSpPr>
            <p:nvPr/>
          </p:nvSpPr>
          <p:spPr bwMode="auto">
            <a:xfrm>
              <a:off x="3753510" y="4938474"/>
              <a:ext cx="56673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2.36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2" name="74 CuadroTexto"/>
            <p:cNvSpPr txBox="1">
              <a:spLocks noChangeArrowheads="1"/>
            </p:cNvSpPr>
            <p:nvPr/>
          </p:nvSpPr>
          <p:spPr bwMode="auto">
            <a:xfrm>
              <a:off x="4502810" y="4944824"/>
              <a:ext cx="56673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4.75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3" name="75 CuadroTexto"/>
            <p:cNvSpPr txBox="1">
              <a:spLocks noChangeArrowheads="1"/>
            </p:cNvSpPr>
            <p:nvPr/>
          </p:nvSpPr>
          <p:spPr bwMode="auto">
            <a:xfrm>
              <a:off x="5460072" y="4943237"/>
              <a:ext cx="56673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9.5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4" name="76 CuadroTexto"/>
            <p:cNvSpPr txBox="1">
              <a:spLocks noChangeArrowheads="1"/>
            </p:cNvSpPr>
            <p:nvPr/>
          </p:nvSpPr>
          <p:spPr bwMode="auto">
            <a:xfrm>
              <a:off x="5969660" y="4941649"/>
              <a:ext cx="56673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12.5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65" name="77 CuadroTexto"/>
            <p:cNvSpPr txBox="1">
              <a:spLocks noChangeArrowheads="1"/>
            </p:cNvSpPr>
            <p:nvPr/>
          </p:nvSpPr>
          <p:spPr bwMode="auto">
            <a:xfrm>
              <a:off x="6768172" y="4941649"/>
              <a:ext cx="60801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800" b="1">
                  <a:latin typeface="Arial Narrow" pitchFamily="34" charset="0"/>
                  <a:cs typeface="Times New Roman" pitchFamily="18" charset="0"/>
                </a:rPr>
                <a:t>19.00 mm</a:t>
              </a:r>
              <a:endParaRPr lang="es-SV" sz="800" b="1"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66" name="65 Conector recto"/>
            <p:cNvCxnSpPr/>
            <p:nvPr/>
          </p:nvCxnSpPr>
          <p:spPr>
            <a:xfrm>
              <a:off x="2039010" y="2238137"/>
              <a:ext cx="5289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>
              <a:off x="2039010" y="2920762"/>
              <a:ext cx="5289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2039010" y="3616087"/>
              <a:ext cx="5289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2040597" y="4287599"/>
              <a:ext cx="5289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>
              <a:off x="4731410" y="1557099"/>
              <a:ext cx="0" cy="3406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2060 CuadroTexto"/>
            <p:cNvSpPr txBox="1">
              <a:spLocks noChangeArrowheads="1"/>
            </p:cNvSpPr>
            <p:nvPr/>
          </p:nvSpPr>
          <p:spPr bwMode="auto">
            <a:xfrm>
              <a:off x="5846878" y="3759423"/>
              <a:ext cx="1492250" cy="46166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 smtClean="0">
                  <a:latin typeface="Arial Narrow" pitchFamily="34" charset="0"/>
                  <a:cs typeface="Times New Roman" pitchFamily="18" charset="0"/>
                </a:rPr>
                <a:t>Curva de Graduación Densa Gruesa</a:t>
              </a:r>
              <a:endParaRPr lang="es-SV" sz="1200" b="1" dirty="0"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72" name="71 Conector recto de flecha"/>
            <p:cNvCxnSpPr>
              <a:stCxn id="71" idx="1"/>
              <a:endCxn id="76" idx="1"/>
            </p:cNvCxnSpPr>
            <p:nvPr/>
          </p:nvCxnSpPr>
          <p:spPr bwMode="auto">
            <a:xfrm flipH="1" flipV="1">
              <a:off x="5367077" y="3693160"/>
              <a:ext cx="479801" cy="2970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CuadroTexto"/>
            <p:cNvSpPr txBox="1"/>
            <p:nvPr/>
          </p:nvSpPr>
          <p:spPr>
            <a:xfrm rot="19541762">
              <a:off x="2181885" y="3654187"/>
              <a:ext cx="2857500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>
                  <a:latin typeface="Arial Narrow" pitchFamily="34" charset="0"/>
                  <a:cs typeface="Times New Roman" pitchFamily="18" charset="0"/>
                </a:rPr>
                <a:t>Curva de Máxima Densidad (Potencia 0.45)</a:t>
              </a:r>
              <a:endParaRPr lang="es-SV" sz="1050" b="1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74" name="73 Forma libre"/>
            <p:cNvSpPr/>
            <p:nvPr/>
          </p:nvSpPr>
          <p:spPr>
            <a:xfrm>
              <a:off x="2473985" y="1550749"/>
              <a:ext cx="4572000" cy="3130550"/>
            </a:xfrm>
            <a:custGeom>
              <a:avLst/>
              <a:gdLst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882140 w 4572000"/>
                <a:gd name="connsiteY13" fmla="*/ 1973580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21080 w 4572000"/>
                <a:gd name="connsiteY17" fmla="*/ 2651760 h 3131820"/>
                <a:gd name="connsiteX18" fmla="*/ 769620 w 4572000"/>
                <a:gd name="connsiteY18" fmla="*/ 2811780 h 3131820"/>
                <a:gd name="connsiteX19" fmla="*/ 335280 w 4572000"/>
                <a:gd name="connsiteY19" fmla="*/ 303276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882140 w 4572000"/>
                <a:gd name="connsiteY13" fmla="*/ 1973580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21080 w 4572000"/>
                <a:gd name="connsiteY17" fmla="*/ 2651760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882140 w 4572000"/>
                <a:gd name="connsiteY13" fmla="*/ 1973580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21080 w 4572000"/>
                <a:gd name="connsiteY17" fmla="*/ 2651760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882140 w 4572000"/>
                <a:gd name="connsiteY13" fmla="*/ 1973580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44892 w 4572000"/>
                <a:gd name="connsiteY17" fmla="*/ 2661285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882140 w 4572000"/>
                <a:gd name="connsiteY13" fmla="*/ 1973580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882140 w 4572000"/>
                <a:gd name="connsiteY13" fmla="*/ 1973580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5260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56360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61260 w 4572000"/>
                <a:gd name="connsiteY10" fmla="*/ 13849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9078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287780 w 4572000"/>
                <a:gd name="connsiteY16" fmla="*/ 2476500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1376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306830 w 4572000"/>
                <a:gd name="connsiteY16" fmla="*/ 247173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32810 w 4572000"/>
                <a:gd name="connsiteY6" fmla="*/ 426720 h 3131820"/>
                <a:gd name="connsiteX7" fmla="*/ 3108960 w 4572000"/>
                <a:gd name="connsiteY7" fmla="*/ 693420 h 3131820"/>
                <a:gd name="connsiteX8" fmla="*/ 2941320 w 4572000"/>
                <a:gd name="connsiteY8" fmla="*/ 853440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306830 w 4572000"/>
                <a:gd name="connsiteY16" fmla="*/ 247173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32810 w 4572000"/>
                <a:gd name="connsiteY6" fmla="*/ 426720 h 3131820"/>
                <a:gd name="connsiteX7" fmla="*/ 3108960 w 4572000"/>
                <a:gd name="connsiteY7" fmla="*/ 693420 h 3131820"/>
                <a:gd name="connsiteX8" fmla="*/ 2974658 w 4572000"/>
                <a:gd name="connsiteY8" fmla="*/ 813435 h 3131820"/>
                <a:gd name="connsiteX9" fmla="*/ 2941320 w 4572000"/>
                <a:gd name="connsiteY9" fmla="*/ 853440 h 3131820"/>
                <a:gd name="connsiteX10" fmla="*/ 2720340 w 4572000"/>
                <a:gd name="connsiteY10" fmla="*/ 1059180 h 3131820"/>
                <a:gd name="connsiteX11" fmla="*/ 2475547 w 4572000"/>
                <a:gd name="connsiteY11" fmla="*/ 1346835 h 3131820"/>
                <a:gd name="connsiteX12" fmla="*/ 2316480 w 4572000"/>
                <a:gd name="connsiteY12" fmla="*/ 1531620 h 3131820"/>
                <a:gd name="connsiteX13" fmla="*/ 2141220 w 4572000"/>
                <a:gd name="connsiteY13" fmla="*/ 1733550 h 3131820"/>
                <a:gd name="connsiteX14" fmla="*/ 1905952 w 4572000"/>
                <a:gd name="connsiteY14" fmla="*/ 1968818 h 3131820"/>
                <a:gd name="connsiteX15" fmla="*/ 1722120 w 4572000"/>
                <a:gd name="connsiteY15" fmla="*/ 2141220 h 3131820"/>
                <a:gd name="connsiteX16" fmla="*/ 1524000 w 4572000"/>
                <a:gd name="connsiteY16" fmla="*/ 2301240 h 3131820"/>
                <a:gd name="connsiteX17" fmla="*/ 1306830 w 4572000"/>
                <a:gd name="connsiteY17" fmla="*/ 2471738 h 3131820"/>
                <a:gd name="connsiteX18" fmla="*/ 1025842 w 4572000"/>
                <a:gd name="connsiteY18" fmla="*/ 2656523 h 3131820"/>
                <a:gd name="connsiteX19" fmla="*/ 769620 w 4572000"/>
                <a:gd name="connsiteY19" fmla="*/ 2811780 h 3131820"/>
                <a:gd name="connsiteX20" fmla="*/ 349568 w 4572000"/>
                <a:gd name="connsiteY20" fmla="*/ 3013710 h 3131820"/>
                <a:gd name="connsiteX21" fmla="*/ 0 w 4572000"/>
                <a:gd name="connsiteY21" fmla="*/ 3131820 h 3131820"/>
                <a:gd name="connsiteX0" fmla="*/ 4572000 w 4572000"/>
                <a:gd name="connsiteY0" fmla="*/ 0 h 3131820"/>
                <a:gd name="connsiteX1" fmla="*/ 4297680 w 4572000"/>
                <a:gd name="connsiteY1" fmla="*/ 22860 h 3131820"/>
                <a:gd name="connsiteX2" fmla="*/ 4114800 w 4572000"/>
                <a:gd name="connsiteY2" fmla="*/ 68580 h 3131820"/>
                <a:gd name="connsiteX3" fmla="*/ 3954780 w 4572000"/>
                <a:gd name="connsiteY3" fmla="*/ 129540 h 3131820"/>
                <a:gd name="connsiteX4" fmla="*/ 3756660 w 4572000"/>
                <a:gd name="connsiteY4" fmla="*/ 213360 h 3131820"/>
                <a:gd name="connsiteX5" fmla="*/ 3619500 w 4572000"/>
                <a:gd name="connsiteY5" fmla="*/ 297180 h 3131820"/>
                <a:gd name="connsiteX6" fmla="*/ 3432810 w 4572000"/>
                <a:gd name="connsiteY6" fmla="*/ 426720 h 3131820"/>
                <a:gd name="connsiteX7" fmla="*/ 3108960 w 4572000"/>
                <a:gd name="connsiteY7" fmla="*/ 693420 h 3131820"/>
                <a:gd name="connsiteX8" fmla="*/ 2974658 w 4572000"/>
                <a:gd name="connsiteY8" fmla="*/ 813435 h 3131820"/>
                <a:gd name="connsiteX9" fmla="*/ 2720340 w 4572000"/>
                <a:gd name="connsiteY9" fmla="*/ 1059180 h 3131820"/>
                <a:gd name="connsiteX10" fmla="*/ 2475547 w 4572000"/>
                <a:gd name="connsiteY10" fmla="*/ 1346835 h 3131820"/>
                <a:gd name="connsiteX11" fmla="*/ 2316480 w 4572000"/>
                <a:gd name="connsiteY11" fmla="*/ 1531620 h 3131820"/>
                <a:gd name="connsiteX12" fmla="*/ 2141220 w 4572000"/>
                <a:gd name="connsiteY12" fmla="*/ 1733550 h 3131820"/>
                <a:gd name="connsiteX13" fmla="*/ 1905952 w 4572000"/>
                <a:gd name="connsiteY13" fmla="*/ 1968818 h 3131820"/>
                <a:gd name="connsiteX14" fmla="*/ 1722120 w 4572000"/>
                <a:gd name="connsiteY14" fmla="*/ 2141220 h 3131820"/>
                <a:gd name="connsiteX15" fmla="*/ 1524000 w 4572000"/>
                <a:gd name="connsiteY15" fmla="*/ 2301240 h 3131820"/>
                <a:gd name="connsiteX16" fmla="*/ 1306830 w 4572000"/>
                <a:gd name="connsiteY16" fmla="*/ 2471738 h 3131820"/>
                <a:gd name="connsiteX17" fmla="*/ 1025842 w 4572000"/>
                <a:gd name="connsiteY17" fmla="*/ 2656523 h 3131820"/>
                <a:gd name="connsiteX18" fmla="*/ 769620 w 4572000"/>
                <a:gd name="connsiteY18" fmla="*/ 2811780 h 3131820"/>
                <a:gd name="connsiteX19" fmla="*/ 349568 w 4572000"/>
                <a:gd name="connsiteY19" fmla="*/ 3013710 h 3131820"/>
                <a:gd name="connsiteX20" fmla="*/ 0 w 4572000"/>
                <a:gd name="connsiteY20" fmla="*/ 3131820 h 31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0" h="3131820">
                  <a:moveTo>
                    <a:pt x="4572000" y="0"/>
                  </a:moveTo>
                  <a:lnTo>
                    <a:pt x="4297680" y="22860"/>
                  </a:lnTo>
                  <a:lnTo>
                    <a:pt x="4114800" y="68580"/>
                  </a:lnTo>
                  <a:lnTo>
                    <a:pt x="3954780" y="129540"/>
                  </a:lnTo>
                  <a:lnTo>
                    <a:pt x="3756660" y="213360"/>
                  </a:lnTo>
                  <a:cubicBezTo>
                    <a:pt x="3710940" y="241300"/>
                    <a:pt x="3673475" y="261620"/>
                    <a:pt x="3619500" y="297180"/>
                  </a:cubicBezTo>
                  <a:cubicBezTo>
                    <a:pt x="3565525" y="332740"/>
                    <a:pt x="3495040" y="383540"/>
                    <a:pt x="3432810" y="426720"/>
                  </a:cubicBezTo>
                  <a:lnTo>
                    <a:pt x="3108960" y="693420"/>
                  </a:lnTo>
                  <a:cubicBezTo>
                    <a:pt x="3057843" y="742950"/>
                    <a:pt x="3025775" y="763905"/>
                    <a:pt x="2974658" y="813435"/>
                  </a:cubicBezTo>
                  <a:lnTo>
                    <a:pt x="2720340" y="1059180"/>
                  </a:lnTo>
                  <a:lnTo>
                    <a:pt x="2475547" y="1346835"/>
                  </a:lnTo>
                  <a:cubicBezTo>
                    <a:pt x="2427288" y="1413192"/>
                    <a:pt x="2369502" y="1470025"/>
                    <a:pt x="2316480" y="1531620"/>
                  </a:cubicBezTo>
                  <a:lnTo>
                    <a:pt x="2141220" y="1733550"/>
                  </a:lnTo>
                  <a:cubicBezTo>
                    <a:pt x="2086609" y="1802448"/>
                    <a:pt x="1984375" y="1890395"/>
                    <a:pt x="1905952" y="1968818"/>
                  </a:cubicBezTo>
                  <a:lnTo>
                    <a:pt x="1722120" y="2141220"/>
                  </a:lnTo>
                  <a:lnTo>
                    <a:pt x="1524000" y="2301240"/>
                  </a:lnTo>
                  <a:cubicBezTo>
                    <a:pt x="1445260" y="2359660"/>
                    <a:pt x="1404620" y="2413318"/>
                    <a:pt x="1306830" y="2471738"/>
                  </a:cubicBezTo>
                  <a:lnTo>
                    <a:pt x="1025842" y="2656523"/>
                  </a:lnTo>
                  <a:lnTo>
                    <a:pt x="769620" y="2811780"/>
                  </a:lnTo>
                  <a:cubicBezTo>
                    <a:pt x="629603" y="2879090"/>
                    <a:pt x="522922" y="2951163"/>
                    <a:pt x="349568" y="3013710"/>
                  </a:cubicBezTo>
                  <a:lnTo>
                    <a:pt x="0" y="3131820"/>
                  </a:lnTo>
                </a:path>
              </a:pathLst>
            </a:cu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latin typeface="Times New Roman" pitchFamily="18" charset="0"/>
              </a:endParaRPr>
            </a:p>
          </p:txBody>
        </p:sp>
        <p:sp>
          <p:nvSpPr>
            <p:cNvPr id="75" name="74 Forma libre"/>
            <p:cNvSpPr/>
            <p:nvPr/>
          </p:nvSpPr>
          <p:spPr>
            <a:xfrm>
              <a:off x="2402958" y="1552353"/>
              <a:ext cx="4561368" cy="3136605"/>
            </a:xfrm>
            <a:custGeom>
              <a:avLst/>
              <a:gdLst>
                <a:gd name="connsiteX0" fmla="*/ 0 w 4561368"/>
                <a:gd name="connsiteY0" fmla="*/ 3136605 h 3136605"/>
                <a:gd name="connsiteX1" fmla="*/ 1637414 w 4561368"/>
                <a:gd name="connsiteY1" fmla="*/ 967563 h 3136605"/>
                <a:gd name="connsiteX2" fmla="*/ 4561368 w 4561368"/>
                <a:gd name="connsiteY2" fmla="*/ 0 h 3136605"/>
                <a:gd name="connsiteX3" fmla="*/ 4561368 w 4561368"/>
                <a:gd name="connsiteY3" fmla="*/ 0 h 31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1368" h="3136605">
                  <a:moveTo>
                    <a:pt x="0" y="3136605"/>
                  </a:moveTo>
                  <a:cubicBezTo>
                    <a:pt x="438593" y="2313467"/>
                    <a:pt x="877186" y="1490330"/>
                    <a:pt x="1637414" y="967563"/>
                  </a:cubicBezTo>
                  <a:cubicBezTo>
                    <a:pt x="2397642" y="444796"/>
                    <a:pt x="4561368" y="0"/>
                    <a:pt x="4561368" y="0"/>
                  </a:cubicBezTo>
                  <a:lnTo>
                    <a:pt x="456136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Times New Roman" pitchFamily="18" charset="0"/>
              </a:endParaRPr>
            </a:p>
          </p:txBody>
        </p:sp>
        <p:sp>
          <p:nvSpPr>
            <p:cNvPr id="76" name="75 Forma libre"/>
            <p:cNvSpPr/>
            <p:nvPr/>
          </p:nvSpPr>
          <p:spPr>
            <a:xfrm rot="10633579">
              <a:off x="2308887" y="1690442"/>
              <a:ext cx="4729434" cy="2943715"/>
            </a:xfrm>
            <a:custGeom>
              <a:avLst/>
              <a:gdLst>
                <a:gd name="connsiteX0" fmla="*/ 0 w 4561368"/>
                <a:gd name="connsiteY0" fmla="*/ 3136605 h 3136605"/>
                <a:gd name="connsiteX1" fmla="*/ 1637414 w 4561368"/>
                <a:gd name="connsiteY1" fmla="*/ 967563 h 3136605"/>
                <a:gd name="connsiteX2" fmla="*/ 4561368 w 4561368"/>
                <a:gd name="connsiteY2" fmla="*/ 0 h 3136605"/>
                <a:gd name="connsiteX3" fmla="*/ 4561368 w 4561368"/>
                <a:gd name="connsiteY3" fmla="*/ 0 h 31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1368" h="3136605">
                  <a:moveTo>
                    <a:pt x="0" y="3136605"/>
                  </a:moveTo>
                  <a:cubicBezTo>
                    <a:pt x="438593" y="2313467"/>
                    <a:pt x="877186" y="1490330"/>
                    <a:pt x="1637414" y="967563"/>
                  </a:cubicBezTo>
                  <a:cubicBezTo>
                    <a:pt x="2397642" y="444796"/>
                    <a:pt x="4561368" y="0"/>
                    <a:pt x="4561368" y="0"/>
                  </a:cubicBezTo>
                  <a:lnTo>
                    <a:pt x="4561368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Times New Roman" pitchFamily="18" charset="0"/>
              </a:endParaRPr>
            </a:p>
          </p:txBody>
        </p:sp>
        <p:sp>
          <p:nvSpPr>
            <p:cNvPr id="77" name="2060 CuadroTexto"/>
            <p:cNvSpPr txBox="1">
              <a:spLocks noChangeArrowheads="1"/>
            </p:cNvSpPr>
            <p:nvPr/>
          </p:nvSpPr>
          <p:spPr bwMode="auto">
            <a:xfrm>
              <a:off x="2151095" y="1915214"/>
              <a:ext cx="1492250" cy="46166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 smtClean="0">
                  <a:latin typeface="Arial Narrow" pitchFamily="34" charset="0"/>
                  <a:cs typeface="Times New Roman" pitchFamily="18" charset="0"/>
                </a:rPr>
                <a:t>Curva de Graduación Densa Fina</a:t>
              </a:r>
              <a:endParaRPr lang="es-SV" sz="1200" b="1" dirty="0"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78" name="77 Conector recto de flecha"/>
            <p:cNvCxnSpPr>
              <a:stCxn id="77" idx="2"/>
            </p:cNvCxnSpPr>
            <p:nvPr/>
          </p:nvCxnSpPr>
          <p:spPr bwMode="auto">
            <a:xfrm>
              <a:off x="2897220" y="2376879"/>
              <a:ext cx="924552" cy="3320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2060 CuadroTexto"/>
            <p:cNvSpPr txBox="1">
              <a:spLocks noChangeArrowheads="1"/>
            </p:cNvSpPr>
            <p:nvPr/>
          </p:nvSpPr>
          <p:spPr bwMode="auto">
            <a:xfrm>
              <a:off x="4055517" y="4404744"/>
              <a:ext cx="1492250" cy="46166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 smtClean="0">
                  <a:latin typeface="Arial Narrow" pitchFamily="34" charset="0"/>
                  <a:cs typeface="Times New Roman" pitchFamily="18" charset="0"/>
                </a:rPr>
                <a:t>Curva de Graduación Densa Balanceada</a:t>
              </a:r>
              <a:endParaRPr lang="es-SV" sz="1200" b="1" dirty="0"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80" name="79 Conector recto de flecha"/>
            <p:cNvCxnSpPr>
              <a:stCxn id="79" idx="0"/>
              <a:endCxn id="74" idx="14"/>
            </p:cNvCxnSpPr>
            <p:nvPr/>
          </p:nvCxnSpPr>
          <p:spPr bwMode="auto">
            <a:xfrm flipH="1" flipV="1">
              <a:off x="4196105" y="3691101"/>
              <a:ext cx="605537" cy="7136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1 Título"/>
          <p:cNvSpPr txBox="1">
            <a:spLocks/>
          </p:cNvSpPr>
          <p:nvPr/>
        </p:nvSpPr>
        <p:spPr>
          <a:xfrm>
            <a:off x="571515" y="387334"/>
            <a:ext cx="4643427" cy="6842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600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Introducción </a:t>
            </a:r>
            <a:r>
              <a:rPr lang="es-MX" b="1" dirty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s-MX" b="1" dirty="0" smtClean="0">
                <a:solidFill>
                  <a:schemeClr val="tx2">
                    <a:lumMod val="6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Continuación…).</a:t>
            </a:r>
            <a:endParaRPr lang="es-SV" sz="2000" b="1" dirty="0">
              <a:solidFill>
                <a:schemeClr val="tx2">
                  <a:lumMod val="6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VMOP1">
  <a:themeElements>
    <a:clrScheme name="VMOP1">
      <a:dk1>
        <a:srgbClr val="000000"/>
      </a:dk1>
      <a:lt1>
        <a:srgbClr val="002060"/>
      </a:lt1>
      <a:dk2>
        <a:srgbClr val="FFFFFF"/>
      </a:dk2>
      <a:lt2>
        <a:srgbClr val="FFFFCC"/>
      </a:lt2>
      <a:accent1>
        <a:srgbClr val="FFFF00"/>
      </a:accent1>
      <a:accent2>
        <a:srgbClr val="CCCC00"/>
      </a:accent2>
      <a:accent3>
        <a:srgbClr val="D7A529"/>
      </a:accent3>
      <a:accent4>
        <a:srgbClr val="065BAA"/>
      </a:accent4>
      <a:accent5>
        <a:srgbClr val="002060"/>
      </a:accent5>
      <a:accent6>
        <a:srgbClr val="286FB7"/>
      </a:accent6>
      <a:hlink>
        <a:srgbClr val="002060"/>
      </a:hlink>
      <a:folHlink>
        <a:srgbClr val="C9E8FF"/>
      </a:folHlink>
    </a:clrScheme>
    <a:fontScheme name="VMOP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MOP1">
  <a:themeElements>
    <a:clrScheme name="VMOP1">
      <a:dk1>
        <a:srgbClr val="000000"/>
      </a:dk1>
      <a:lt1>
        <a:srgbClr val="002060"/>
      </a:lt1>
      <a:dk2>
        <a:srgbClr val="0070C0"/>
      </a:dk2>
      <a:lt2>
        <a:srgbClr val="FFFFCC"/>
      </a:lt2>
      <a:accent1>
        <a:srgbClr val="0000FF"/>
      </a:accent1>
      <a:accent2>
        <a:srgbClr val="CCCC00"/>
      </a:accent2>
      <a:accent3>
        <a:srgbClr val="FFFF00"/>
      </a:accent3>
      <a:accent4>
        <a:srgbClr val="002060"/>
      </a:accent4>
      <a:accent5>
        <a:srgbClr val="0070C0"/>
      </a:accent5>
      <a:accent6>
        <a:srgbClr val="000000"/>
      </a:accent6>
      <a:hlink>
        <a:srgbClr val="D7A529"/>
      </a:hlink>
      <a:folHlink>
        <a:srgbClr val="C9E8FF"/>
      </a:folHlink>
    </a:clrScheme>
    <a:fontScheme name="VMOP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VMOP1</Template>
  <TotalTime>7785</TotalTime>
  <Words>3118</Words>
  <Application>Microsoft Office PowerPoint</Application>
  <PresentationFormat>Presentación en pantalla (4:3)</PresentationFormat>
  <Paragraphs>457</Paragraphs>
  <Slides>36</Slides>
  <Notes>2</Notes>
  <HiddenSlides>15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plantilla VMOP1</vt:lpstr>
      <vt:lpstr>VMOP1</vt:lpstr>
      <vt:lpstr>Ecuación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MOPTVDU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Bailey</dc:title>
  <dc:creator>Martín José Sermeño</dc:creator>
  <cp:lastModifiedBy>javier.rivera</cp:lastModifiedBy>
  <cp:revision>255</cp:revision>
  <dcterms:created xsi:type="dcterms:W3CDTF">2014-08-19T18:08:07Z</dcterms:created>
  <dcterms:modified xsi:type="dcterms:W3CDTF">2015-06-30T20:26:11Z</dcterms:modified>
  <cp:contentStatus>Terminado</cp:contentStatus>
</cp:coreProperties>
</file>