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43"/>
  </p:notesMasterIdLst>
  <p:handoutMasterIdLst>
    <p:handoutMasterId r:id="rId44"/>
  </p:handoutMasterIdLst>
  <p:sldIdLst>
    <p:sldId id="348" r:id="rId2"/>
    <p:sldId id="349" r:id="rId3"/>
    <p:sldId id="350" r:id="rId4"/>
    <p:sldId id="351" r:id="rId5"/>
    <p:sldId id="352" r:id="rId6"/>
    <p:sldId id="406" r:id="rId7"/>
    <p:sldId id="354" r:id="rId8"/>
    <p:sldId id="356" r:id="rId9"/>
    <p:sldId id="357" r:id="rId10"/>
    <p:sldId id="358" r:id="rId11"/>
    <p:sldId id="403" r:id="rId12"/>
    <p:sldId id="359" r:id="rId13"/>
    <p:sldId id="360" r:id="rId14"/>
    <p:sldId id="361" r:id="rId15"/>
    <p:sldId id="402" r:id="rId16"/>
    <p:sldId id="363" r:id="rId17"/>
    <p:sldId id="364" r:id="rId18"/>
    <p:sldId id="365" r:id="rId19"/>
    <p:sldId id="366" r:id="rId20"/>
    <p:sldId id="405" r:id="rId21"/>
    <p:sldId id="387" r:id="rId22"/>
    <p:sldId id="407" r:id="rId23"/>
    <p:sldId id="388" r:id="rId24"/>
    <p:sldId id="389" r:id="rId25"/>
    <p:sldId id="390" r:id="rId26"/>
    <p:sldId id="391" r:id="rId27"/>
    <p:sldId id="408" r:id="rId28"/>
    <p:sldId id="404" r:id="rId29"/>
    <p:sldId id="374" r:id="rId30"/>
    <p:sldId id="393" r:id="rId31"/>
    <p:sldId id="395" r:id="rId32"/>
    <p:sldId id="396" r:id="rId33"/>
    <p:sldId id="378" r:id="rId34"/>
    <p:sldId id="397" r:id="rId35"/>
    <p:sldId id="398" r:id="rId36"/>
    <p:sldId id="399" r:id="rId37"/>
    <p:sldId id="400" r:id="rId38"/>
    <p:sldId id="401" r:id="rId39"/>
    <p:sldId id="384" r:id="rId40"/>
    <p:sldId id="385" r:id="rId41"/>
    <p:sldId id="386" r:id="rId42"/>
  </p:sldIdLst>
  <p:sldSz cx="9144000" cy="6858000" type="screen4x3"/>
  <p:notesSz cx="9296400" cy="7010400"/>
  <p:defaultTextStyle>
    <a:defPPr>
      <a:defRPr lang="es-E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modifyVerifier cryptProviderType="rsaFull" cryptAlgorithmClass="hash" cryptAlgorithmType="typeAny" cryptAlgorithmSid="4" spinCount="50000" saltData="SWDGu4C85PAqmVwsAAhMpQ" hashData="nWBttD8/RMXl3rNgmDI4aJ7HQU4" cryptProvider="" algIdExt="0" algIdExtSource="" cryptProviderTypeExt="0" cryptProviderTypeExtSourc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g. William Alachan" initials="IWA"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65BAA"/>
    <a:srgbClr val="0070C0"/>
    <a:srgbClr val="FE8002"/>
    <a:srgbClr val="FFD1A3"/>
    <a:srgbClr val="D96D01"/>
    <a:srgbClr val="40B0FF"/>
    <a:srgbClr val="0000FF"/>
    <a:srgbClr val="FFFFFF"/>
    <a:srgbClr val="FFCCCC"/>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484" autoAdjust="0"/>
    <p:restoredTop sz="93772" autoAdjust="0"/>
  </p:normalViewPr>
  <p:slideViewPr>
    <p:cSldViewPr>
      <p:cViewPr varScale="1">
        <p:scale>
          <a:sx n="87" d="100"/>
          <a:sy n="87" d="100"/>
        </p:scale>
        <p:origin x="-1242" y="-78"/>
      </p:cViewPr>
      <p:guideLst>
        <p:guide orient="horz" pos="4319"/>
        <p:guide pos="2880"/>
      </p:guideLst>
    </p:cSldViewPr>
  </p:slideViewPr>
  <p:outlineViewPr>
    <p:cViewPr>
      <p:scale>
        <a:sx n="33" d="100"/>
        <a:sy n="33" d="100"/>
      </p:scale>
      <p:origin x="0" y="6810"/>
    </p:cViewPr>
  </p:outlineViewPr>
  <p:notesTextViewPr>
    <p:cViewPr>
      <p:scale>
        <a:sx n="75" d="100"/>
        <a:sy n="75" d="100"/>
      </p:scale>
      <p:origin x="0" y="0"/>
    </p:cViewPr>
  </p:notesTextViewPr>
  <p:sorterViewPr>
    <p:cViewPr>
      <p:scale>
        <a:sx n="66" d="100"/>
        <a:sy n="66" d="100"/>
      </p:scale>
      <p:origin x="0" y="235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01_RESPALDO\01_EVZ\00_UIDV\01_AC\05_Presentaciones,%20Base%20de%20datos\Presentaciones\02_Suelo%20estabilizado%20con%20cal\14-01-14_Program%20ensayos%20+%20avanc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SV"/>
  <c:style val="3"/>
  <c:chart>
    <c:plotArea>
      <c:layout/>
      <c:scatterChart>
        <c:scatterStyle val="smoothMarker"/>
        <c:ser>
          <c:idx val="0"/>
          <c:order val="0"/>
          <c:tx>
            <c:v>Suelo Natural (CH)</c:v>
          </c:tx>
          <c:spPr>
            <a:ln w="38100">
              <a:solidFill>
                <a:srgbClr val="0000FF"/>
              </a:solidFill>
            </a:ln>
          </c:spPr>
          <c:marker>
            <c:symbol val="none"/>
          </c:marker>
          <c:xVal>
            <c:numRef>
              <c:f>Hoja1!$A$3:$A$7</c:f>
              <c:numCache>
                <c:formatCode>General</c:formatCode>
                <c:ptCount val="5"/>
                <c:pt idx="0">
                  <c:v>28.6</c:v>
                </c:pt>
                <c:pt idx="1">
                  <c:v>32.4</c:v>
                </c:pt>
                <c:pt idx="2">
                  <c:v>34.1</c:v>
                </c:pt>
                <c:pt idx="3">
                  <c:v>36.800000000000004</c:v>
                </c:pt>
                <c:pt idx="4">
                  <c:v>39.200000000000003</c:v>
                </c:pt>
              </c:numCache>
            </c:numRef>
          </c:xVal>
          <c:yVal>
            <c:numRef>
              <c:f>Hoja1!$B$3:$B$7</c:f>
              <c:numCache>
                <c:formatCode>General</c:formatCode>
                <c:ptCount val="5"/>
                <c:pt idx="0">
                  <c:v>1222</c:v>
                </c:pt>
                <c:pt idx="1">
                  <c:v>1285</c:v>
                </c:pt>
                <c:pt idx="2">
                  <c:v>1311</c:v>
                </c:pt>
                <c:pt idx="3">
                  <c:v>1289</c:v>
                </c:pt>
                <c:pt idx="4">
                  <c:v>1269</c:v>
                </c:pt>
              </c:numCache>
            </c:numRef>
          </c:yVal>
          <c:smooth val="1"/>
        </c:ser>
        <c:ser>
          <c:idx val="1"/>
          <c:order val="1"/>
          <c:tx>
            <c:v>4% Cal</c:v>
          </c:tx>
          <c:spPr>
            <a:ln w="38100">
              <a:solidFill>
                <a:srgbClr val="00B0F0"/>
              </a:solidFill>
            </a:ln>
          </c:spPr>
          <c:marker>
            <c:symbol val="none"/>
          </c:marker>
          <c:xVal>
            <c:numRef>
              <c:f>Hoja1!$D$3:$D$7</c:f>
              <c:numCache>
                <c:formatCode>General</c:formatCode>
                <c:ptCount val="5"/>
                <c:pt idx="0">
                  <c:v>34.700000000000003</c:v>
                </c:pt>
                <c:pt idx="1">
                  <c:v>36.9</c:v>
                </c:pt>
                <c:pt idx="2">
                  <c:v>39.200000000000003</c:v>
                </c:pt>
                <c:pt idx="3">
                  <c:v>41.5</c:v>
                </c:pt>
                <c:pt idx="4">
                  <c:v>43.9</c:v>
                </c:pt>
              </c:numCache>
            </c:numRef>
          </c:xVal>
          <c:yVal>
            <c:numRef>
              <c:f>Hoja1!$E$3:$E$7</c:f>
              <c:numCache>
                <c:formatCode>General</c:formatCode>
                <c:ptCount val="5"/>
                <c:pt idx="0">
                  <c:v>1226</c:v>
                </c:pt>
                <c:pt idx="1">
                  <c:v>1249</c:v>
                </c:pt>
                <c:pt idx="2">
                  <c:v>1259</c:v>
                </c:pt>
                <c:pt idx="3">
                  <c:v>1230</c:v>
                </c:pt>
                <c:pt idx="4">
                  <c:v>1206</c:v>
                </c:pt>
              </c:numCache>
            </c:numRef>
          </c:yVal>
          <c:smooth val="1"/>
        </c:ser>
        <c:ser>
          <c:idx val="2"/>
          <c:order val="2"/>
          <c:marker>
            <c:symbol val="none"/>
          </c:marker>
          <c:dPt>
            <c:idx val="1"/>
            <c:spPr>
              <a:ln w="12700">
                <a:solidFill>
                  <a:srgbClr val="FF0000"/>
                </a:solidFill>
              </a:ln>
            </c:spPr>
          </c:dPt>
          <c:dLbls>
            <c:dLbl>
              <c:idx val="1"/>
              <c:delete val="1"/>
            </c:dLbl>
            <c:txPr>
              <a:bodyPr/>
              <a:lstStyle/>
              <a:p>
                <a:pPr>
                  <a:defRPr lang="es-SV"/>
                </a:pPr>
                <a:endParaRPr lang="es-SV"/>
              </a:p>
            </c:txPr>
            <c:dLblPos val="t"/>
            <c:showVal val="1"/>
            <c:showCatName val="1"/>
          </c:dLbls>
          <c:xVal>
            <c:numRef>
              <c:f>Hoja1!$G$3:$G$4</c:f>
              <c:numCache>
                <c:formatCode>General</c:formatCode>
                <c:ptCount val="2"/>
                <c:pt idx="0">
                  <c:v>34</c:v>
                </c:pt>
                <c:pt idx="1">
                  <c:v>34</c:v>
                </c:pt>
              </c:numCache>
            </c:numRef>
          </c:xVal>
          <c:yVal>
            <c:numRef>
              <c:f>Hoja1!$H$3:$H$4</c:f>
              <c:numCache>
                <c:formatCode>General</c:formatCode>
                <c:ptCount val="2"/>
                <c:pt idx="0">
                  <c:v>0</c:v>
                </c:pt>
                <c:pt idx="1">
                  <c:v>1310</c:v>
                </c:pt>
              </c:numCache>
            </c:numRef>
          </c:yVal>
          <c:smooth val="1"/>
        </c:ser>
        <c:ser>
          <c:idx val="3"/>
          <c:order val="3"/>
          <c:spPr>
            <a:ln w="12700">
              <a:solidFill>
                <a:srgbClr val="FF0000"/>
              </a:solidFill>
            </a:ln>
          </c:spPr>
          <c:marker>
            <c:symbol val="none"/>
          </c:marker>
          <c:xVal>
            <c:numRef>
              <c:f>Hoja1!$G$6:$G$7</c:f>
              <c:numCache>
                <c:formatCode>General</c:formatCode>
                <c:ptCount val="2"/>
                <c:pt idx="0">
                  <c:v>0</c:v>
                </c:pt>
                <c:pt idx="1">
                  <c:v>34</c:v>
                </c:pt>
              </c:numCache>
            </c:numRef>
          </c:xVal>
          <c:yVal>
            <c:numRef>
              <c:f>Hoja1!$H$6:$H$7</c:f>
              <c:numCache>
                <c:formatCode>General</c:formatCode>
                <c:ptCount val="2"/>
                <c:pt idx="0">
                  <c:v>1310</c:v>
                </c:pt>
                <c:pt idx="1">
                  <c:v>1310</c:v>
                </c:pt>
              </c:numCache>
            </c:numRef>
          </c:yVal>
          <c:smooth val="1"/>
        </c:ser>
        <c:ser>
          <c:idx val="4"/>
          <c:order val="4"/>
          <c:spPr>
            <a:ln w="12700">
              <a:solidFill>
                <a:srgbClr val="FF0000"/>
              </a:solidFill>
            </a:ln>
          </c:spPr>
          <c:marker>
            <c:symbol val="none"/>
          </c:marker>
          <c:xVal>
            <c:numRef>
              <c:f>Hoja1!$J$3:$J$4</c:f>
              <c:numCache>
                <c:formatCode>General</c:formatCode>
                <c:ptCount val="2"/>
                <c:pt idx="0">
                  <c:v>39</c:v>
                </c:pt>
                <c:pt idx="1">
                  <c:v>39</c:v>
                </c:pt>
              </c:numCache>
            </c:numRef>
          </c:xVal>
          <c:yVal>
            <c:numRef>
              <c:f>Hoja1!$K$3:$K$4</c:f>
              <c:numCache>
                <c:formatCode>General</c:formatCode>
                <c:ptCount val="2"/>
                <c:pt idx="0">
                  <c:v>0</c:v>
                </c:pt>
                <c:pt idx="1">
                  <c:v>1260</c:v>
                </c:pt>
              </c:numCache>
            </c:numRef>
          </c:yVal>
          <c:smooth val="1"/>
        </c:ser>
        <c:ser>
          <c:idx val="5"/>
          <c:order val="5"/>
          <c:marker>
            <c:symbol val="none"/>
          </c:marker>
          <c:dPt>
            <c:idx val="1"/>
            <c:spPr>
              <a:ln w="12700">
                <a:solidFill>
                  <a:srgbClr val="FF0000"/>
                </a:solidFill>
              </a:ln>
            </c:spPr>
          </c:dPt>
          <c:xVal>
            <c:numRef>
              <c:f>Hoja1!$J$6:$J$7</c:f>
              <c:numCache>
                <c:formatCode>General</c:formatCode>
                <c:ptCount val="2"/>
                <c:pt idx="0">
                  <c:v>0</c:v>
                </c:pt>
                <c:pt idx="1">
                  <c:v>39</c:v>
                </c:pt>
              </c:numCache>
            </c:numRef>
          </c:xVal>
          <c:yVal>
            <c:numRef>
              <c:f>Hoja1!$K$6:$K$7</c:f>
              <c:numCache>
                <c:formatCode>General</c:formatCode>
                <c:ptCount val="2"/>
                <c:pt idx="0">
                  <c:v>1260</c:v>
                </c:pt>
                <c:pt idx="1">
                  <c:v>1260</c:v>
                </c:pt>
              </c:numCache>
            </c:numRef>
          </c:yVal>
          <c:smooth val="1"/>
        </c:ser>
        <c:axId val="64350080"/>
        <c:axId val="64237568"/>
      </c:scatterChart>
      <c:valAx>
        <c:axId val="64350080"/>
        <c:scaling>
          <c:orientation val="minMax"/>
          <c:max val="44"/>
          <c:min val="28"/>
        </c:scaling>
        <c:axPos val="b"/>
        <c:majorGridlines/>
        <c:title>
          <c:tx>
            <c:rich>
              <a:bodyPr/>
              <a:lstStyle/>
              <a:p>
                <a:pPr>
                  <a:defRPr lang="es-SV"/>
                </a:pPr>
                <a:r>
                  <a:rPr lang="es-SV"/>
                  <a:t>Contenido de Humedad (%)</a:t>
                </a:r>
              </a:p>
            </c:rich>
          </c:tx>
          <c:layout>
            <c:manualLayout>
              <c:xMode val="edge"/>
              <c:yMode val="edge"/>
              <c:x val="0.37415053132178488"/>
              <c:y val="0.90686520288412864"/>
            </c:manualLayout>
          </c:layout>
        </c:title>
        <c:numFmt formatCode="General" sourceLinked="1"/>
        <c:tickLblPos val="nextTo"/>
        <c:txPr>
          <a:bodyPr/>
          <a:lstStyle/>
          <a:p>
            <a:pPr>
              <a:defRPr lang="es-SV"/>
            </a:pPr>
            <a:endParaRPr lang="es-SV"/>
          </a:p>
        </c:txPr>
        <c:crossAx val="64237568"/>
        <c:crosses val="autoZero"/>
        <c:crossBetween val="midCat"/>
        <c:majorUnit val="2"/>
      </c:valAx>
      <c:valAx>
        <c:axId val="64237568"/>
        <c:scaling>
          <c:orientation val="minMax"/>
          <c:max val="1330"/>
          <c:min val="1190"/>
        </c:scaling>
        <c:axPos val="l"/>
        <c:majorGridlines/>
        <c:title>
          <c:tx>
            <c:rich>
              <a:bodyPr rot="-5400000" vert="horz"/>
              <a:lstStyle/>
              <a:p>
                <a:pPr>
                  <a:defRPr lang="es-SV"/>
                </a:pPr>
                <a:r>
                  <a:rPr lang="es-SV"/>
                  <a:t>Peso volumétrico seco (kg/m3)</a:t>
                </a:r>
              </a:p>
            </c:rich>
          </c:tx>
          <c:layout>
            <c:manualLayout>
              <c:xMode val="edge"/>
              <c:yMode val="edge"/>
              <c:x val="2.5336796956943099E-2"/>
              <c:y val="0.19355321461203792"/>
            </c:manualLayout>
          </c:layout>
        </c:title>
        <c:numFmt formatCode="General" sourceLinked="1"/>
        <c:tickLblPos val="nextTo"/>
        <c:txPr>
          <a:bodyPr/>
          <a:lstStyle/>
          <a:p>
            <a:pPr>
              <a:defRPr lang="es-SV"/>
            </a:pPr>
            <a:endParaRPr lang="es-SV"/>
          </a:p>
        </c:txPr>
        <c:crossAx val="64350080"/>
        <c:crosses val="autoZero"/>
        <c:crossBetween val="midCat"/>
      </c:valAx>
      <c:spPr>
        <a:solidFill>
          <a:schemeClr val="bg2"/>
        </a:solidFill>
      </c:spPr>
    </c:plotArea>
    <c:plotVisOnly val="1"/>
    <c:dispBlanksAs val="gap"/>
  </c:chart>
  <c:spPr>
    <a:solidFill>
      <a:srgbClr val="FFC000"/>
    </a:solidFill>
    <a:ln w="12700">
      <a:solidFill>
        <a:schemeClr val="tx1"/>
      </a:solid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4027488" cy="350520"/>
          </a:xfrm>
          <a:prstGeom prst="rect">
            <a:avLst/>
          </a:prstGeom>
          <a:noFill/>
          <a:ln w="9525">
            <a:noFill/>
            <a:miter lim="800000"/>
            <a:headEnd/>
            <a:tailEnd/>
          </a:ln>
          <a:effectLst/>
        </p:spPr>
        <p:txBody>
          <a:bodyPr vert="horz" wrap="square" lIns="89430" tIns="44715" rIns="89430" bIns="44715" numCol="1" anchor="t" anchorCtr="0" compatLnSpc="1">
            <a:prstTxWarp prst="textNoShape">
              <a:avLst/>
            </a:prstTxWarp>
          </a:bodyPr>
          <a:lstStyle>
            <a:lvl1pPr>
              <a:defRPr sz="1200"/>
            </a:lvl1pPr>
          </a:lstStyle>
          <a:p>
            <a:pPr>
              <a:defRPr/>
            </a:pPr>
            <a:endParaRPr lang="es-ES"/>
          </a:p>
        </p:txBody>
      </p:sp>
      <p:sp>
        <p:nvSpPr>
          <p:cNvPr id="93187" name="Rectangle 3"/>
          <p:cNvSpPr>
            <a:spLocks noGrp="1" noChangeArrowheads="1"/>
          </p:cNvSpPr>
          <p:nvPr>
            <p:ph type="dt" sz="quarter" idx="1"/>
          </p:nvPr>
        </p:nvSpPr>
        <p:spPr bwMode="auto">
          <a:xfrm>
            <a:off x="5267325" y="0"/>
            <a:ext cx="4027488" cy="350520"/>
          </a:xfrm>
          <a:prstGeom prst="rect">
            <a:avLst/>
          </a:prstGeom>
          <a:noFill/>
          <a:ln w="9525">
            <a:noFill/>
            <a:miter lim="800000"/>
            <a:headEnd/>
            <a:tailEnd/>
          </a:ln>
          <a:effectLst/>
        </p:spPr>
        <p:txBody>
          <a:bodyPr vert="horz" wrap="square" lIns="89430" tIns="44715" rIns="89430" bIns="44715" numCol="1" anchor="t" anchorCtr="0" compatLnSpc="1">
            <a:prstTxWarp prst="textNoShape">
              <a:avLst/>
            </a:prstTxWarp>
          </a:bodyPr>
          <a:lstStyle>
            <a:lvl1pPr algn="r">
              <a:defRPr sz="1200"/>
            </a:lvl1pPr>
          </a:lstStyle>
          <a:p>
            <a:pPr>
              <a:defRPr/>
            </a:pPr>
            <a:endParaRPr lang="es-ES"/>
          </a:p>
        </p:txBody>
      </p:sp>
      <p:sp>
        <p:nvSpPr>
          <p:cNvPr id="93188" name="Rectangle 4"/>
          <p:cNvSpPr>
            <a:spLocks noGrp="1" noChangeArrowheads="1"/>
          </p:cNvSpPr>
          <p:nvPr>
            <p:ph type="ftr" sz="quarter" idx="2"/>
          </p:nvPr>
        </p:nvSpPr>
        <p:spPr bwMode="auto">
          <a:xfrm>
            <a:off x="0" y="6658258"/>
            <a:ext cx="4027488" cy="350520"/>
          </a:xfrm>
          <a:prstGeom prst="rect">
            <a:avLst/>
          </a:prstGeom>
          <a:noFill/>
          <a:ln w="9525">
            <a:noFill/>
            <a:miter lim="800000"/>
            <a:headEnd/>
            <a:tailEnd/>
          </a:ln>
          <a:effectLst/>
        </p:spPr>
        <p:txBody>
          <a:bodyPr vert="horz" wrap="square" lIns="89430" tIns="44715" rIns="89430" bIns="44715" numCol="1" anchor="b" anchorCtr="0" compatLnSpc="1">
            <a:prstTxWarp prst="textNoShape">
              <a:avLst/>
            </a:prstTxWarp>
          </a:bodyPr>
          <a:lstStyle>
            <a:lvl1pPr>
              <a:defRPr sz="1200"/>
            </a:lvl1pPr>
          </a:lstStyle>
          <a:p>
            <a:pPr>
              <a:defRPr/>
            </a:pPr>
            <a:endParaRPr lang="es-ES"/>
          </a:p>
        </p:txBody>
      </p:sp>
      <p:sp>
        <p:nvSpPr>
          <p:cNvPr id="93189" name="Rectangle 5"/>
          <p:cNvSpPr>
            <a:spLocks noGrp="1" noChangeArrowheads="1"/>
          </p:cNvSpPr>
          <p:nvPr>
            <p:ph type="sldNum" sz="quarter" idx="3"/>
          </p:nvPr>
        </p:nvSpPr>
        <p:spPr bwMode="auto">
          <a:xfrm>
            <a:off x="5267325" y="6658258"/>
            <a:ext cx="4027488" cy="350520"/>
          </a:xfrm>
          <a:prstGeom prst="rect">
            <a:avLst/>
          </a:prstGeom>
          <a:noFill/>
          <a:ln w="9525">
            <a:noFill/>
            <a:miter lim="800000"/>
            <a:headEnd/>
            <a:tailEnd/>
          </a:ln>
          <a:effectLst/>
        </p:spPr>
        <p:txBody>
          <a:bodyPr vert="horz" wrap="square" lIns="89430" tIns="44715" rIns="89430" bIns="44715" numCol="1" anchor="b" anchorCtr="0" compatLnSpc="1">
            <a:prstTxWarp prst="textNoShape">
              <a:avLst/>
            </a:prstTxWarp>
          </a:bodyPr>
          <a:lstStyle>
            <a:lvl1pPr algn="r">
              <a:defRPr sz="1200"/>
            </a:lvl1pPr>
          </a:lstStyle>
          <a:p>
            <a:pPr>
              <a:defRPr/>
            </a:pPr>
            <a:fld id="{443DD176-D697-4BC3-A990-4B88BA131135}" type="slidenum">
              <a:rPr lang="es-ES"/>
              <a:pPr>
                <a:defRPr/>
              </a:pPr>
              <a:t>‹Nº›</a:t>
            </a:fld>
            <a:endParaRPr lang="es-ES"/>
          </a:p>
        </p:txBody>
      </p:sp>
    </p:spTree>
    <p:extLst>
      <p:ext uri="{BB962C8B-B14F-4D97-AF65-F5344CB8AC3E}">
        <p14:creationId xmlns="" xmlns:p14="http://schemas.microsoft.com/office/powerpoint/2010/main" val="2631951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4027488" cy="350520"/>
          </a:xfrm>
          <a:prstGeom prst="rect">
            <a:avLst/>
          </a:prstGeom>
          <a:noFill/>
          <a:ln w="9525">
            <a:noFill/>
            <a:miter lim="800000"/>
            <a:headEnd/>
            <a:tailEnd/>
          </a:ln>
          <a:effectLst/>
        </p:spPr>
        <p:txBody>
          <a:bodyPr vert="horz" wrap="square" lIns="91978" tIns="45988" rIns="91978" bIns="45988" numCol="1" anchor="t" anchorCtr="0" compatLnSpc="1">
            <a:prstTxWarp prst="textNoShape">
              <a:avLst/>
            </a:prstTxWarp>
          </a:bodyPr>
          <a:lstStyle>
            <a:lvl1pPr defTabSz="919218">
              <a:defRPr sz="1200"/>
            </a:lvl1pPr>
          </a:lstStyle>
          <a:p>
            <a:pPr>
              <a:defRPr/>
            </a:pPr>
            <a:endParaRPr lang="es-ES"/>
          </a:p>
        </p:txBody>
      </p:sp>
      <p:sp>
        <p:nvSpPr>
          <p:cNvPr id="133123" name="Rectangle 3"/>
          <p:cNvSpPr>
            <a:spLocks noGrp="1" noChangeArrowheads="1"/>
          </p:cNvSpPr>
          <p:nvPr>
            <p:ph type="dt" idx="1"/>
          </p:nvPr>
        </p:nvSpPr>
        <p:spPr bwMode="auto">
          <a:xfrm>
            <a:off x="5267325" y="0"/>
            <a:ext cx="4027488" cy="350520"/>
          </a:xfrm>
          <a:prstGeom prst="rect">
            <a:avLst/>
          </a:prstGeom>
          <a:noFill/>
          <a:ln w="9525">
            <a:noFill/>
            <a:miter lim="800000"/>
            <a:headEnd/>
            <a:tailEnd/>
          </a:ln>
          <a:effectLst/>
        </p:spPr>
        <p:txBody>
          <a:bodyPr vert="horz" wrap="square" lIns="91978" tIns="45988" rIns="91978" bIns="45988" numCol="1" anchor="t" anchorCtr="0" compatLnSpc="1">
            <a:prstTxWarp prst="textNoShape">
              <a:avLst/>
            </a:prstTxWarp>
          </a:bodyPr>
          <a:lstStyle>
            <a:lvl1pPr algn="r" defTabSz="919218">
              <a:defRPr sz="1200"/>
            </a:lvl1pPr>
          </a:lstStyle>
          <a:p>
            <a:pPr>
              <a:defRPr/>
            </a:pPr>
            <a:endParaRPr lang="es-ES"/>
          </a:p>
        </p:txBody>
      </p:sp>
      <p:sp>
        <p:nvSpPr>
          <p:cNvPr id="15364" name="Rectangle 4"/>
          <p:cNvSpPr>
            <a:spLocks noGrp="1" noRot="1" noChangeAspect="1" noChangeArrowheads="1" noTextEdit="1"/>
          </p:cNvSpPr>
          <p:nvPr>
            <p:ph type="sldImg" idx="2"/>
          </p:nvPr>
        </p:nvSpPr>
        <p:spPr bwMode="auto">
          <a:xfrm>
            <a:off x="2897188" y="527050"/>
            <a:ext cx="3505200" cy="2628900"/>
          </a:xfrm>
          <a:prstGeom prst="rect">
            <a:avLst/>
          </a:prstGeom>
          <a:noFill/>
          <a:ln w="9525">
            <a:solidFill>
              <a:srgbClr val="000000"/>
            </a:solidFill>
            <a:miter lim="800000"/>
            <a:headEnd/>
            <a:tailEnd/>
          </a:ln>
        </p:spPr>
      </p:sp>
      <p:sp>
        <p:nvSpPr>
          <p:cNvPr id="133125" name="Rectangle 5"/>
          <p:cNvSpPr>
            <a:spLocks noGrp="1" noChangeArrowheads="1"/>
          </p:cNvSpPr>
          <p:nvPr>
            <p:ph type="body" sz="quarter" idx="3"/>
          </p:nvPr>
        </p:nvSpPr>
        <p:spPr bwMode="auto">
          <a:xfrm>
            <a:off x="928689" y="3329940"/>
            <a:ext cx="7439025" cy="3154680"/>
          </a:xfrm>
          <a:prstGeom prst="rect">
            <a:avLst/>
          </a:prstGeom>
          <a:noFill/>
          <a:ln w="9525">
            <a:noFill/>
            <a:miter lim="800000"/>
            <a:headEnd/>
            <a:tailEnd/>
          </a:ln>
          <a:effectLst/>
        </p:spPr>
        <p:txBody>
          <a:bodyPr vert="horz" wrap="square" lIns="91978" tIns="45988" rIns="91978" bIns="45988"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33126" name="Rectangle 6"/>
          <p:cNvSpPr>
            <a:spLocks noGrp="1" noChangeArrowheads="1"/>
          </p:cNvSpPr>
          <p:nvPr>
            <p:ph type="ftr" sz="quarter" idx="4"/>
          </p:nvPr>
        </p:nvSpPr>
        <p:spPr bwMode="auto">
          <a:xfrm>
            <a:off x="0" y="6658258"/>
            <a:ext cx="4027488" cy="350520"/>
          </a:xfrm>
          <a:prstGeom prst="rect">
            <a:avLst/>
          </a:prstGeom>
          <a:noFill/>
          <a:ln w="9525">
            <a:noFill/>
            <a:miter lim="800000"/>
            <a:headEnd/>
            <a:tailEnd/>
          </a:ln>
          <a:effectLst/>
        </p:spPr>
        <p:txBody>
          <a:bodyPr vert="horz" wrap="square" lIns="91978" tIns="45988" rIns="91978" bIns="45988" numCol="1" anchor="b" anchorCtr="0" compatLnSpc="1">
            <a:prstTxWarp prst="textNoShape">
              <a:avLst/>
            </a:prstTxWarp>
          </a:bodyPr>
          <a:lstStyle>
            <a:lvl1pPr defTabSz="919218">
              <a:defRPr sz="1200"/>
            </a:lvl1pPr>
          </a:lstStyle>
          <a:p>
            <a:pPr>
              <a:defRPr/>
            </a:pPr>
            <a:endParaRPr lang="es-ES"/>
          </a:p>
        </p:txBody>
      </p:sp>
      <p:sp>
        <p:nvSpPr>
          <p:cNvPr id="133127" name="Rectangle 7"/>
          <p:cNvSpPr>
            <a:spLocks noGrp="1" noChangeArrowheads="1"/>
          </p:cNvSpPr>
          <p:nvPr>
            <p:ph type="sldNum" sz="quarter" idx="5"/>
          </p:nvPr>
        </p:nvSpPr>
        <p:spPr bwMode="auto">
          <a:xfrm>
            <a:off x="5267325" y="6658258"/>
            <a:ext cx="4027488" cy="350520"/>
          </a:xfrm>
          <a:prstGeom prst="rect">
            <a:avLst/>
          </a:prstGeom>
          <a:noFill/>
          <a:ln w="9525">
            <a:noFill/>
            <a:miter lim="800000"/>
            <a:headEnd/>
            <a:tailEnd/>
          </a:ln>
          <a:effectLst/>
        </p:spPr>
        <p:txBody>
          <a:bodyPr vert="horz" wrap="square" lIns="91978" tIns="45988" rIns="91978" bIns="45988" numCol="1" anchor="b" anchorCtr="0" compatLnSpc="1">
            <a:prstTxWarp prst="textNoShape">
              <a:avLst/>
            </a:prstTxWarp>
          </a:bodyPr>
          <a:lstStyle>
            <a:lvl1pPr algn="r" defTabSz="919218">
              <a:defRPr sz="1200"/>
            </a:lvl1pPr>
          </a:lstStyle>
          <a:p>
            <a:pPr>
              <a:defRPr/>
            </a:pPr>
            <a:fld id="{CE7510E4-8FD2-44F3-BED7-8416FC407314}" type="slidenum">
              <a:rPr lang="es-ES"/>
              <a:pPr>
                <a:defRPr/>
              </a:pPr>
              <a:t>‹Nº›</a:t>
            </a:fld>
            <a:endParaRPr lang="es-ES"/>
          </a:p>
        </p:txBody>
      </p:sp>
    </p:spTree>
    <p:extLst>
      <p:ext uri="{BB962C8B-B14F-4D97-AF65-F5344CB8AC3E}">
        <p14:creationId xmlns="" xmlns:p14="http://schemas.microsoft.com/office/powerpoint/2010/main" val="165520826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5264629" y="6658700"/>
            <a:ext cx="4029690" cy="350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360" tIns="47179" rIns="94360" bIns="47179" anchor="b"/>
          <a:lstStyle>
            <a:lvl1pPr defTabSz="944563" eaLnBrk="0" hangingPunct="0">
              <a:defRPr sz="1700" i="1" baseline="-25000">
                <a:solidFill>
                  <a:schemeClr val="tx1"/>
                </a:solidFill>
                <a:latin typeface="Verdana" pitchFamily="34" charset="0"/>
                <a:cs typeface="Arial" charset="0"/>
              </a:defRPr>
            </a:lvl1pPr>
            <a:lvl2pPr marL="742950" indent="-285750" defTabSz="944563" eaLnBrk="0" hangingPunct="0">
              <a:defRPr sz="1700" i="1" baseline="-25000">
                <a:solidFill>
                  <a:schemeClr val="tx1"/>
                </a:solidFill>
                <a:latin typeface="Verdana" pitchFamily="34" charset="0"/>
                <a:cs typeface="Arial" charset="0"/>
              </a:defRPr>
            </a:lvl2pPr>
            <a:lvl3pPr marL="1143000" indent="-228600" defTabSz="944563" eaLnBrk="0" hangingPunct="0">
              <a:defRPr sz="1700" i="1" baseline="-25000">
                <a:solidFill>
                  <a:schemeClr val="tx1"/>
                </a:solidFill>
                <a:latin typeface="Verdana" pitchFamily="34" charset="0"/>
                <a:cs typeface="Arial" charset="0"/>
              </a:defRPr>
            </a:lvl3pPr>
            <a:lvl4pPr marL="1600200" indent="-228600" defTabSz="944563" eaLnBrk="0" hangingPunct="0">
              <a:defRPr sz="1700" i="1" baseline="-25000">
                <a:solidFill>
                  <a:schemeClr val="tx1"/>
                </a:solidFill>
                <a:latin typeface="Verdana" pitchFamily="34" charset="0"/>
                <a:cs typeface="Arial" charset="0"/>
              </a:defRPr>
            </a:lvl4pPr>
            <a:lvl5pPr marL="2057400" indent="-228600" defTabSz="944563" eaLnBrk="0" hangingPunct="0">
              <a:defRPr sz="1700" i="1" baseline="-25000">
                <a:solidFill>
                  <a:schemeClr val="tx1"/>
                </a:solidFill>
                <a:latin typeface="Verdana" pitchFamily="34" charset="0"/>
                <a:cs typeface="Arial" charset="0"/>
              </a:defRPr>
            </a:lvl5pPr>
            <a:lvl6pPr marL="25146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9pPr>
          </a:lstStyle>
          <a:p>
            <a:pPr algn="r" eaLnBrk="1" hangingPunct="1"/>
            <a:fld id="{0EC83CA8-ADE2-4E90-9715-0605FCC6DA16}" type="slidenum">
              <a:rPr lang="es-ES" sz="1200" i="0" baseline="0">
                <a:latin typeface="Arial" charset="0"/>
              </a:rPr>
              <a:pPr algn="r" eaLnBrk="1" hangingPunct="1"/>
              <a:t>3</a:t>
            </a:fld>
            <a:endParaRPr lang="es-ES" sz="1200" i="0" baseline="0" dirty="0">
              <a:latin typeface="Arial" charset="0"/>
            </a:endParaRPr>
          </a:p>
        </p:txBody>
      </p:sp>
      <p:sp>
        <p:nvSpPr>
          <p:cNvPr id="22531" name="Rectangle 7"/>
          <p:cNvSpPr txBox="1">
            <a:spLocks noGrp="1" noChangeArrowheads="1"/>
          </p:cNvSpPr>
          <p:nvPr/>
        </p:nvSpPr>
        <p:spPr bwMode="auto">
          <a:xfrm>
            <a:off x="5264629" y="6658700"/>
            <a:ext cx="4029690" cy="350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360" tIns="47179" rIns="94360" bIns="47179" anchor="b"/>
          <a:lstStyle>
            <a:lvl1pPr defTabSz="944563" eaLnBrk="0" hangingPunct="0">
              <a:defRPr sz="1700" i="1" baseline="-25000">
                <a:solidFill>
                  <a:schemeClr val="tx1"/>
                </a:solidFill>
                <a:latin typeface="Verdana" pitchFamily="34" charset="0"/>
                <a:cs typeface="Arial" charset="0"/>
              </a:defRPr>
            </a:lvl1pPr>
            <a:lvl2pPr marL="742950" indent="-285750" defTabSz="944563" eaLnBrk="0" hangingPunct="0">
              <a:defRPr sz="1700" i="1" baseline="-25000">
                <a:solidFill>
                  <a:schemeClr val="tx1"/>
                </a:solidFill>
                <a:latin typeface="Verdana" pitchFamily="34" charset="0"/>
                <a:cs typeface="Arial" charset="0"/>
              </a:defRPr>
            </a:lvl2pPr>
            <a:lvl3pPr marL="1143000" indent="-228600" defTabSz="944563" eaLnBrk="0" hangingPunct="0">
              <a:defRPr sz="1700" i="1" baseline="-25000">
                <a:solidFill>
                  <a:schemeClr val="tx1"/>
                </a:solidFill>
                <a:latin typeface="Verdana" pitchFamily="34" charset="0"/>
                <a:cs typeface="Arial" charset="0"/>
              </a:defRPr>
            </a:lvl3pPr>
            <a:lvl4pPr marL="1600200" indent="-228600" defTabSz="944563" eaLnBrk="0" hangingPunct="0">
              <a:defRPr sz="1700" i="1" baseline="-25000">
                <a:solidFill>
                  <a:schemeClr val="tx1"/>
                </a:solidFill>
                <a:latin typeface="Verdana" pitchFamily="34" charset="0"/>
                <a:cs typeface="Arial" charset="0"/>
              </a:defRPr>
            </a:lvl4pPr>
            <a:lvl5pPr marL="2057400" indent="-228600" defTabSz="944563" eaLnBrk="0" hangingPunct="0">
              <a:defRPr sz="1700" i="1" baseline="-25000">
                <a:solidFill>
                  <a:schemeClr val="tx1"/>
                </a:solidFill>
                <a:latin typeface="Verdana" pitchFamily="34" charset="0"/>
                <a:cs typeface="Arial" charset="0"/>
              </a:defRPr>
            </a:lvl5pPr>
            <a:lvl6pPr marL="25146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9pPr>
          </a:lstStyle>
          <a:p>
            <a:pPr algn="r" eaLnBrk="1" hangingPunct="1"/>
            <a:fld id="{254CAAA4-BF96-4452-A2C4-1618E681BF0B}" type="slidenum">
              <a:rPr lang="es-ES" sz="1200" i="0" baseline="0">
                <a:latin typeface="Arial" charset="0"/>
              </a:rPr>
              <a:pPr algn="r" eaLnBrk="1" hangingPunct="1"/>
              <a:t>3</a:t>
            </a:fld>
            <a:endParaRPr lang="es-ES" sz="1200" i="0" baseline="0" dirty="0">
              <a:latin typeface="Arial" charset="0"/>
            </a:endParaRPr>
          </a:p>
        </p:txBody>
      </p:sp>
      <p:sp>
        <p:nvSpPr>
          <p:cNvPr id="22532" name="Rectangle 2"/>
          <p:cNvSpPr>
            <a:spLocks noGrp="1" noRot="1" noChangeAspect="1" noChangeArrowheads="1" noTextEdit="1"/>
          </p:cNvSpPr>
          <p:nvPr>
            <p:ph type="sldImg"/>
          </p:nvPr>
        </p:nvSpPr>
        <p:spPr>
          <a:xfrm>
            <a:off x="2895600" y="525463"/>
            <a:ext cx="3505200" cy="2628900"/>
          </a:xfrm>
          <a:ln/>
        </p:spPr>
      </p:sp>
      <p:sp>
        <p:nvSpPr>
          <p:cNvPr id="2253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13</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14</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15</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16</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17</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18</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19</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20</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21</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22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5264629" y="6658700"/>
            <a:ext cx="4029690" cy="350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360" tIns="47179" rIns="94360" bIns="47179" anchor="b"/>
          <a:lstStyle>
            <a:lvl1pPr defTabSz="944563" eaLnBrk="0" hangingPunct="0">
              <a:defRPr sz="1700" i="1" baseline="-25000">
                <a:solidFill>
                  <a:schemeClr val="tx1"/>
                </a:solidFill>
                <a:latin typeface="Verdana" pitchFamily="34" charset="0"/>
                <a:cs typeface="Arial" charset="0"/>
              </a:defRPr>
            </a:lvl1pPr>
            <a:lvl2pPr marL="742950" indent="-285750" defTabSz="944563" eaLnBrk="0" hangingPunct="0">
              <a:defRPr sz="1700" i="1" baseline="-25000">
                <a:solidFill>
                  <a:schemeClr val="tx1"/>
                </a:solidFill>
                <a:latin typeface="Verdana" pitchFamily="34" charset="0"/>
                <a:cs typeface="Arial" charset="0"/>
              </a:defRPr>
            </a:lvl2pPr>
            <a:lvl3pPr marL="1143000" indent="-228600" defTabSz="944563" eaLnBrk="0" hangingPunct="0">
              <a:defRPr sz="1700" i="1" baseline="-25000">
                <a:solidFill>
                  <a:schemeClr val="tx1"/>
                </a:solidFill>
                <a:latin typeface="Verdana" pitchFamily="34" charset="0"/>
                <a:cs typeface="Arial" charset="0"/>
              </a:defRPr>
            </a:lvl3pPr>
            <a:lvl4pPr marL="1600200" indent="-228600" defTabSz="944563" eaLnBrk="0" hangingPunct="0">
              <a:defRPr sz="1700" i="1" baseline="-25000">
                <a:solidFill>
                  <a:schemeClr val="tx1"/>
                </a:solidFill>
                <a:latin typeface="Verdana" pitchFamily="34" charset="0"/>
                <a:cs typeface="Arial" charset="0"/>
              </a:defRPr>
            </a:lvl4pPr>
            <a:lvl5pPr marL="2057400" indent="-228600" defTabSz="944563" eaLnBrk="0" hangingPunct="0">
              <a:defRPr sz="1700" i="1" baseline="-25000">
                <a:solidFill>
                  <a:schemeClr val="tx1"/>
                </a:solidFill>
                <a:latin typeface="Verdana" pitchFamily="34" charset="0"/>
                <a:cs typeface="Arial" charset="0"/>
              </a:defRPr>
            </a:lvl5pPr>
            <a:lvl6pPr marL="25146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9pPr>
          </a:lstStyle>
          <a:p>
            <a:pPr algn="r" eaLnBrk="1" hangingPunct="1"/>
            <a:fld id="{0EC83CA8-ADE2-4E90-9715-0605FCC6DA16}" type="slidenum">
              <a:rPr lang="es-ES" sz="1200" i="0" baseline="0">
                <a:latin typeface="Arial" charset="0"/>
              </a:rPr>
              <a:pPr algn="r" eaLnBrk="1" hangingPunct="1"/>
              <a:t>5</a:t>
            </a:fld>
            <a:endParaRPr lang="es-ES" sz="1200" i="0" baseline="0" dirty="0">
              <a:latin typeface="Arial" charset="0"/>
            </a:endParaRPr>
          </a:p>
        </p:txBody>
      </p:sp>
      <p:sp>
        <p:nvSpPr>
          <p:cNvPr id="22531" name="Rectangle 7"/>
          <p:cNvSpPr txBox="1">
            <a:spLocks noGrp="1" noChangeArrowheads="1"/>
          </p:cNvSpPr>
          <p:nvPr/>
        </p:nvSpPr>
        <p:spPr bwMode="auto">
          <a:xfrm>
            <a:off x="5264629" y="6658700"/>
            <a:ext cx="4029690" cy="350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360" tIns="47179" rIns="94360" bIns="47179" anchor="b"/>
          <a:lstStyle>
            <a:lvl1pPr defTabSz="944563" eaLnBrk="0" hangingPunct="0">
              <a:defRPr sz="1700" i="1" baseline="-25000">
                <a:solidFill>
                  <a:schemeClr val="tx1"/>
                </a:solidFill>
                <a:latin typeface="Verdana" pitchFamily="34" charset="0"/>
                <a:cs typeface="Arial" charset="0"/>
              </a:defRPr>
            </a:lvl1pPr>
            <a:lvl2pPr marL="742950" indent="-285750" defTabSz="944563" eaLnBrk="0" hangingPunct="0">
              <a:defRPr sz="1700" i="1" baseline="-25000">
                <a:solidFill>
                  <a:schemeClr val="tx1"/>
                </a:solidFill>
                <a:latin typeface="Verdana" pitchFamily="34" charset="0"/>
                <a:cs typeface="Arial" charset="0"/>
              </a:defRPr>
            </a:lvl2pPr>
            <a:lvl3pPr marL="1143000" indent="-228600" defTabSz="944563" eaLnBrk="0" hangingPunct="0">
              <a:defRPr sz="1700" i="1" baseline="-25000">
                <a:solidFill>
                  <a:schemeClr val="tx1"/>
                </a:solidFill>
                <a:latin typeface="Verdana" pitchFamily="34" charset="0"/>
                <a:cs typeface="Arial" charset="0"/>
              </a:defRPr>
            </a:lvl3pPr>
            <a:lvl4pPr marL="1600200" indent="-228600" defTabSz="944563" eaLnBrk="0" hangingPunct="0">
              <a:defRPr sz="1700" i="1" baseline="-25000">
                <a:solidFill>
                  <a:schemeClr val="tx1"/>
                </a:solidFill>
                <a:latin typeface="Verdana" pitchFamily="34" charset="0"/>
                <a:cs typeface="Arial" charset="0"/>
              </a:defRPr>
            </a:lvl4pPr>
            <a:lvl5pPr marL="2057400" indent="-228600" defTabSz="944563" eaLnBrk="0" hangingPunct="0">
              <a:defRPr sz="1700" i="1" baseline="-25000">
                <a:solidFill>
                  <a:schemeClr val="tx1"/>
                </a:solidFill>
                <a:latin typeface="Verdana" pitchFamily="34" charset="0"/>
                <a:cs typeface="Arial" charset="0"/>
              </a:defRPr>
            </a:lvl5pPr>
            <a:lvl6pPr marL="25146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defTabSz="944563" eaLnBrk="0" fontAlgn="base" hangingPunct="0">
              <a:spcBef>
                <a:spcPct val="0"/>
              </a:spcBef>
              <a:spcAft>
                <a:spcPct val="0"/>
              </a:spcAft>
              <a:defRPr sz="1700" i="1" baseline="-25000">
                <a:solidFill>
                  <a:schemeClr val="tx1"/>
                </a:solidFill>
                <a:latin typeface="Verdana" pitchFamily="34" charset="0"/>
                <a:cs typeface="Arial" charset="0"/>
              </a:defRPr>
            </a:lvl9pPr>
          </a:lstStyle>
          <a:p>
            <a:pPr algn="r" eaLnBrk="1" hangingPunct="1"/>
            <a:fld id="{254CAAA4-BF96-4452-A2C4-1618E681BF0B}" type="slidenum">
              <a:rPr lang="es-ES" sz="1200" i="0" baseline="0">
                <a:latin typeface="Arial" charset="0"/>
              </a:rPr>
              <a:pPr algn="r" eaLnBrk="1" hangingPunct="1"/>
              <a:t>5</a:t>
            </a:fld>
            <a:endParaRPr lang="es-ES" sz="1200" i="0" baseline="0" dirty="0">
              <a:latin typeface="Arial" charset="0"/>
            </a:endParaRPr>
          </a:p>
        </p:txBody>
      </p:sp>
      <p:sp>
        <p:nvSpPr>
          <p:cNvPr id="22532" name="Rectangle 2"/>
          <p:cNvSpPr>
            <a:spLocks noGrp="1" noRot="1" noChangeAspect="1" noChangeArrowheads="1" noTextEdit="1"/>
          </p:cNvSpPr>
          <p:nvPr>
            <p:ph type="sldImg"/>
          </p:nvPr>
        </p:nvSpPr>
        <p:spPr>
          <a:xfrm>
            <a:off x="2895600" y="525463"/>
            <a:ext cx="3505200" cy="2628900"/>
          </a:xfrm>
          <a:ln/>
        </p:spPr>
      </p:sp>
      <p:sp>
        <p:nvSpPr>
          <p:cNvPr id="2253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24</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25</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26</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27</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28</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29</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30</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31</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32</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33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6</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34</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35</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36</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37</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38</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39</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40</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8</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9</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10</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11</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pPr>
              <a:defRPr/>
            </a:pPr>
            <a:fld id="{CE7510E4-8FD2-44F3-BED7-8416FC407314}" type="slidenum">
              <a:rPr lang="es-ES" smtClean="0"/>
              <a:pPr>
                <a:defRPr/>
              </a:pPr>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03C79517-090E-42BE-8CAB-9D3E30447D29}" type="slidenum">
              <a:rPr lang="es-ES" smtClean="0"/>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ítulo y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a:xfrm>
            <a:off x="7010400" y="6357958"/>
            <a:ext cx="2133600" cy="365125"/>
          </a:xfrm>
        </p:spPr>
        <p:txBody>
          <a:bodyPr/>
          <a:lstStyle/>
          <a:p>
            <a:pPr>
              <a:defRPr/>
            </a:pPr>
            <a:fld id="{691325F2-FD2D-47AF-AB1F-66700BCA88FA}" type="slidenum">
              <a:rPr lang="es-ES" smtClean="0"/>
              <a:pPr>
                <a:defRPr/>
              </a:pPr>
              <a:t>‹Nº›</a:t>
            </a:fld>
            <a:endParaRPr lang="es-ES"/>
          </a:p>
        </p:txBody>
      </p:sp>
      <p:sp>
        <p:nvSpPr>
          <p:cNvPr id="7" name="6 CuadroTexto"/>
          <p:cNvSpPr txBox="1"/>
          <p:nvPr/>
        </p:nvSpPr>
        <p:spPr>
          <a:xfrm>
            <a:off x="0" y="0"/>
            <a:ext cx="1010213" cy="246221"/>
          </a:xfrm>
          <a:prstGeom prst="rect">
            <a:avLst/>
          </a:prstGeom>
          <a:noFill/>
        </p:spPr>
        <p:txBody>
          <a:bodyPr wrap="none" rtlCol="0">
            <a:spAutoFit/>
          </a:bodyPr>
          <a:lstStyle/>
          <a:p>
            <a:r>
              <a:rPr lang="es-SV" sz="1000" i="1" dirty="0" smtClean="0">
                <a:solidFill>
                  <a:schemeClr val="accent4"/>
                </a:solidFill>
              </a:rPr>
              <a:t>DIDOP-VMOP</a:t>
            </a:r>
            <a:endParaRPr lang="es-SV" sz="1000" i="1" dirty="0">
              <a:solidFill>
                <a:schemeClr val="accent4"/>
              </a:solidFill>
            </a:endParaRPr>
          </a:p>
        </p:txBody>
      </p:sp>
      <p:sp>
        <p:nvSpPr>
          <p:cNvPr id="8" name="7 CuadroTexto"/>
          <p:cNvSpPr txBox="1"/>
          <p:nvPr/>
        </p:nvSpPr>
        <p:spPr>
          <a:xfrm>
            <a:off x="7192825" y="0"/>
            <a:ext cx="1951175" cy="400110"/>
          </a:xfrm>
          <a:prstGeom prst="rect">
            <a:avLst/>
          </a:prstGeom>
          <a:noFill/>
        </p:spPr>
        <p:txBody>
          <a:bodyPr wrap="none" rtlCol="0">
            <a:spAutoFit/>
          </a:bodyPr>
          <a:lstStyle/>
          <a:p>
            <a:pPr algn="r"/>
            <a:r>
              <a:rPr lang="es-SV" sz="1000" i="1" dirty="0" smtClean="0">
                <a:solidFill>
                  <a:schemeClr val="accent4"/>
                </a:solidFill>
              </a:rPr>
              <a:t>Dirección</a:t>
            </a:r>
            <a:r>
              <a:rPr lang="es-SV" sz="1000" i="1" baseline="0" dirty="0" smtClean="0">
                <a:solidFill>
                  <a:schemeClr val="accent4"/>
                </a:solidFill>
              </a:rPr>
              <a:t> de Investigación</a:t>
            </a:r>
          </a:p>
          <a:p>
            <a:pPr algn="r"/>
            <a:r>
              <a:rPr lang="es-SV" sz="1000" i="1" baseline="0" dirty="0" smtClean="0">
                <a:solidFill>
                  <a:schemeClr val="accent4"/>
                </a:solidFill>
              </a:rPr>
              <a:t>y Desarrollo de la Obra Pública</a:t>
            </a:r>
            <a:endParaRPr lang="es-SV" sz="1000" i="1" dirty="0">
              <a:solidFill>
                <a:schemeClr val="accent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seño personalizado">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691325F2-FD2D-47AF-AB1F-66700BCA88FA}" type="slidenum">
              <a:rPr lang="es-ES" smtClean="0"/>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7010400" y="63579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1325F2-FD2D-47AF-AB1F-66700BCA88FA}" type="slidenum">
              <a:rPr lang="es-ES" smtClean="0"/>
              <a:pPr>
                <a:defRPr/>
              </a:pPr>
              <a:t>‹Nº›</a:t>
            </a:fld>
            <a:endParaRPr lang="es-ES"/>
          </a:p>
        </p:txBody>
      </p:sp>
      <p:pic>
        <p:nvPicPr>
          <p:cNvPr id="7" name="6 Imagen" descr="ESCUDO NACIONAL EL SALVADOR.png"/>
          <p:cNvPicPr>
            <a:picLocks noChangeAspect="1"/>
          </p:cNvPicPr>
          <p:nvPr/>
        </p:nvPicPr>
        <p:blipFill>
          <a:blip r:embed="rId6" cstate="print">
            <a:clrChange>
              <a:clrFrom>
                <a:srgbClr val="FBFBFB"/>
              </a:clrFrom>
              <a:clrTo>
                <a:srgbClr val="FBFBFB">
                  <a:alpha val="0"/>
                </a:srgbClr>
              </a:clrTo>
            </a:clrChange>
          </a:blip>
          <a:stretch>
            <a:fillRect/>
          </a:stretch>
        </p:blipFill>
        <p:spPr>
          <a:xfrm>
            <a:off x="214282" y="142852"/>
            <a:ext cx="608289" cy="592655"/>
          </a:xfrm>
          <a:prstGeom prst="rect">
            <a:avLst/>
          </a:prstGeom>
        </p:spPr>
      </p:pic>
      <p:pic>
        <p:nvPicPr>
          <p:cNvPr id="10" name="9 Imagen" descr="ultimo logo.png"/>
          <p:cNvPicPr>
            <a:picLocks noChangeAspect="1"/>
          </p:cNvPicPr>
          <p:nvPr/>
        </p:nvPicPr>
        <p:blipFill>
          <a:blip r:embed="rId7" cstate="print"/>
          <a:stretch>
            <a:fillRect/>
          </a:stretch>
        </p:blipFill>
        <p:spPr>
          <a:xfrm>
            <a:off x="7072330" y="214290"/>
            <a:ext cx="1886445" cy="108000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n"/>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q"/>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l"/>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1.jpeg"/><Relationship Id="rId7" Type="http://schemas.openxmlformats.org/officeDocument/2006/relationships/slide" Target="slide1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0.xml"/><Relationship Id="rId7" Type="http://schemas.openxmlformats.org/officeDocument/2006/relationships/slide" Target="slide3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 Id="rId9" Type="http://schemas.openxmlformats.org/officeDocument/2006/relationships/slide" Target="slide3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0"/>
          <p:cNvSpPr txBox="1">
            <a:spLocks noChangeArrowheads="1"/>
          </p:cNvSpPr>
          <p:nvPr/>
        </p:nvSpPr>
        <p:spPr bwMode="auto">
          <a:xfrm>
            <a:off x="1150938" y="1700213"/>
            <a:ext cx="6840537" cy="1309687"/>
          </a:xfrm>
          <a:prstGeom prst="rect">
            <a:avLst/>
          </a:prstGeom>
          <a:noFill/>
          <a:ln w="9525">
            <a:noFill/>
            <a:miter lim="800000"/>
            <a:headEnd/>
            <a:tailEnd/>
          </a:ln>
        </p:spPr>
        <p:txBody>
          <a:bodyPr/>
          <a:lstStyle/>
          <a:p>
            <a:pPr algn="ctr"/>
            <a:endParaRPr lang="es-ES_tradnl" sz="2000" b="1" dirty="0">
              <a:solidFill>
                <a:srgbClr val="0000FF"/>
              </a:solidFill>
            </a:endParaRPr>
          </a:p>
          <a:p>
            <a:pPr algn="ctr"/>
            <a:endParaRPr lang="es-ES_tradnl" sz="2000" b="1" dirty="0">
              <a:solidFill>
                <a:srgbClr val="0000FF"/>
              </a:solidFill>
            </a:endParaRPr>
          </a:p>
          <a:p>
            <a:endParaRPr lang="es-ES" sz="2400" dirty="0"/>
          </a:p>
        </p:txBody>
      </p:sp>
      <p:sp>
        <p:nvSpPr>
          <p:cNvPr id="114708" name="Text Box 20"/>
          <p:cNvSpPr txBox="1">
            <a:spLocks noChangeArrowheads="1"/>
          </p:cNvSpPr>
          <p:nvPr/>
        </p:nvSpPr>
        <p:spPr bwMode="auto">
          <a:xfrm>
            <a:off x="0" y="1214422"/>
            <a:ext cx="9144000" cy="720197"/>
          </a:xfrm>
          <a:prstGeom prst="rect">
            <a:avLst/>
          </a:prstGeom>
          <a:noFill/>
          <a:ln w="9525">
            <a:noFill/>
            <a:miter lim="800000"/>
            <a:headEnd/>
            <a:tailEnd/>
          </a:ln>
          <a:effectLst/>
        </p:spPr>
        <p:txBody>
          <a:bodyPr wrap="square">
            <a:spAutoFit/>
          </a:bodyPr>
          <a:lstStyle/>
          <a:p>
            <a:pPr algn="ctr">
              <a:lnSpc>
                <a:spcPct val="120000"/>
              </a:lnSpc>
              <a:defRPr/>
            </a:pPr>
            <a:r>
              <a:rPr lang="es-SV" sz="1700" b="1" dirty="0">
                <a:effectLst>
                  <a:outerShdw blurRad="38100" dist="38100" dir="2700000" algn="tl">
                    <a:srgbClr val="C0C0C0"/>
                  </a:outerShdw>
                </a:effectLst>
                <a:cs typeface="Times New Roman" pitchFamily="18" charset="0"/>
              </a:rPr>
              <a:t>VICEMINISTERIO DE OBRAS PÚBLICAS</a:t>
            </a:r>
          </a:p>
          <a:p>
            <a:pPr algn="ctr">
              <a:lnSpc>
                <a:spcPct val="120000"/>
              </a:lnSpc>
              <a:defRPr/>
            </a:pPr>
            <a:r>
              <a:rPr lang="es-SV" sz="1700" b="1" dirty="0" smtClean="0">
                <a:effectLst>
                  <a:outerShdw blurRad="38100" dist="38100" dir="2700000" algn="tl">
                    <a:srgbClr val="C0C0C0"/>
                  </a:outerShdw>
                </a:effectLst>
                <a:cs typeface="Times New Roman" pitchFamily="18" charset="0"/>
              </a:rPr>
              <a:t>DIRECCIÓN DE INVESTIGACIÓN </a:t>
            </a:r>
            <a:r>
              <a:rPr lang="es-SV" sz="1700" b="1" dirty="0">
                <a:effectLst>
                  <a:outerShdw blurRad="38100" dist="38100" dir="2700000" algn="tl">
                    <a:srgbClr val="C0C0C0"/>
                  </a:outerShdw>
                </a:effectLst>
                <a:cs typeface="Times New Roman" pitchFamily="18" charset="0"/>
              </a:rPr>
              <a:t>Y DESARROLLO </a:t>
            </a:r>
            <a:r>
              <a:rPr lang="es-SV" sz="1700" b="1" dirty="0" smtClean="0">
                <a:effectLst>
                  <a:outerShdw blurRad="38100" dist="38100" dir="2700000" algn="tl">
                    <a:srgbClr val="C0C0C0"/>
                  </a:outerShdw>
                </a:effectLst>
                <a:cs typeface="Times New Roman" pitchFamily="18" charset="0"/>
              </a:rPr>
              <a:t>DE LA OBRA PÚBLICA</a:t>
            </a:r>
            <a:endParaRPr lang="es-ES" sz="1700" b="1" dirty="0">
              <a:effectLst>
                <a:outerShdw blurRad="38100" dist="38100" dir="2700000" algn="tl">
                  <a:srgbClr val="C0C0C0"/>
                </a:outerShdw>
              </a:effectLst>
              <a:cs typeface="Times New Roman" pitchFamily="18" charset="0"/>
            </a:endParaRPr>
          </a:p>
        </p:txBody>
      </p:sp>
      <p:sp>
        <p:nvSpPr>
          <p:cNvPr id="114710" name="Text Box 22"/>
          <p:cNvSpPr txBox="1">
            <a:spLocks noChangeArrowheads="1"/>
          </p:cNvSpPr>
          <p:nvPr/>
        </p:nvSpPr>
        <p:spPr bwMode="auto">
          <a:xfrm>
            <a:off x="2428860" y="6500834"/>
            <a:ext cx="3786214" cy="276999"/>
          </a:xfrm>
          <a:prstGeom prst="rect">
            <a:avLst/>
          </a:prstGeom>
          <a:noFill/>
          <a:ln w="9525">
            <a:noFill/>
            <a:miter lim="800000"/>
            <a:headEnd/>
            <a:tailEnd/>
          </a:ln>
          <a:effectLst/>
        </p:spPr>
        <p:txBody>
          <a:bodyPr wrap="square">
            <a:spAutoFit/>
          </a:bodyPr>
          <a:lstStyle/>
          <a:p>
            <a:pPr algn="ctr">
              <a:defRPr/>
            </a:pPr>
            <a:r>
              <a:rPr lang="es-ES" sz="1200" b="1" dirty="0" smtClean="0">
                <a:effectLst>
                  <a:outerShdw blurRad="38100" dist="38100" dir="2700000" algn="tl">
                    <a:srgbClr val="C0C0C0"/>
                  </a:outerShdw>
                </a:effectLst>
              </a:rPr>
              <a:t>San </a:t>
            </a:r>
            <a:r>
              <a:rPr lang="es-ES" sz="1200" b="1" dirty="0">
                <a:effectLst>
                  <a:outerShdw blurRad="38100" dist="38100" dir="2700000" algn="tl">
                    <a:srgbClr val="C0C0C0"/>
                  </a:outerShdw>
                </a:effectLst>
              </a:rPr>
              <a:t>Salvador, </a:t>
            </a:r>
            <a:r>
              <a:rPr lang="es-ES" sz="1200" b="1" dirty="0" smtClean="0">
                <a:effectLst>
                  <a:outerShdw blurRad="38100" dist="38100" dir="2700000" algn="tl">
                    <a:srgbClr val="C0C0C0"/>
                  </a:outerShdw>
                </a:effectLst>
              </a:rPr>
              <a:t> El Salvador, C.A., Septiembre 2014.</a:t>
            </a:r>
          </a:p>
        </p:txBody>
      </p:sp>
      <p:sp>
        <p:nvSpPr>
          <p:cNvPr id="17412" name="AutoShape 24" descr="logogoesfunes"/>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SV" dirty="0"/>
          </a:p>
        </p:txBody>
      </p:sp>
      <p:sp>
        <p:nvSpPr>
          <p:cNvPr id="17413" name="AutoShape 26" descr="logogoesfunes"/>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SV" dirty="0"/>
          </a:p>
        </p:txBody>
      </p:sp>
      <p:sp>
        <p:nvSpPr>
          <p:cNvPr id="17414" name="Text Box 28"/>
          <p:cNvSpPr txBox="1">
            <a:spLocks noChangeArrowheads="1"/>
          </p:cNvSpPr>
          <p:nvPr/>
        </p:nvSpPr>
        <p:spPr bwMode="auto">
          <a:xfrm>
            <a:off x="0" y="2428868"/>
            <a:ext cx="9144000" cy="1007368"/>
          </a:xfrm>
          <a:prstGeom prst="rect">
            <a:avLst/>
          </a:prstGeom>
          <a:noFill/>
          <a:ln w="9525">
            <a:noFill/>
            <a:miter lim="800000"/>
            <a:headEnd/>
            <a:tailEnd/>
          </a:ln>
        </p:spPr>
        <p:txBody>
          <a:bodyPr/>
          <a:lstStyle/>
          <a:p>
            <a:pPr algn="ctr"/>
            <a:r>
              <a:rPr lang="es-ES_tradnl" sz="2400" b="1" dirty="0" smtClean="0">
                <a:solidFill>
                  <a:srgbClr val="065BAA"/>
                </a:solidFill>
              </a:rPr>
              <a:t>CONSIDERACIONES SOBRE LA </a:t>
            </a:r>
          </a:p>
          <a:p>
            <a:pPr algn="ctr"/>
            <a:r>
              <a:rPr lang="es-ES_tradnl" sz="2400" b="1" dirty="0" smtClean="0">
                <a:solidFill>
                  <a:srgbClr val="065BAA"/>
                </a:solidFill>
              </a:rPr>
              <a:t>ESTABILIZACIÓN DE SUELOS CON CAL</a:t>
            </a:r>
          </a:p>
        </p:txBody>
      </p:sp>
      <p:sp>
        <p:nvSpPr>
          <p:cNvPr id="16" name="15 CuadroTexto"/>
          <p:cNvSpPr txBox="1">
            <a:spLocks noChangeArrowheads="1"/>
          </p:cNvSpPr>
          <p:nvPr/>
        </p:nvSpPr>
        <p:spPr bwMode="auto">
          <a:xfrm>
            <a:off x="592082" y="3793530"/>
            <a:ext cx="8228389" cy="2492990"/>
          </a:xfrm>
          <a:prstGeom prst="rect">
            <a:avLst/>
          </a:prstGeom>
          <a:noFill/>
          <a:ln w="9525">
            <a:noFill/>
            <a:miter lim="800000"/>
            <a:headEnd/>
            <a:tailEnd/>
          </a:ln>
        </p:spPr>
        <p:txBody>
          <a:bodyPr wrap="square">
            <a:spAutoFit/>
          </a:bodyPr>
          <a:lstStyle/>
          <a:p>
            <a:pPr algn="just"/>
            <a:r>
              <a:rPr lang="es-ES" sz="1200" b="1" i="0" baseline="0" dirty="0">
                <a:latin typeface="Times New Roman" pitchFamily="18" charset="0"/>
                <a:cs typeface="Times New Roman" pitchFamily="18" charset="0"/>
              </a:rPr>
              <a:t>Elaborado por: 	</a:t>
            </a:r>
            <a:r>
              <a:rPr lang="es-ES" sz="1200" b="1" i="0" baseline="0" dirty="0" smtClean="0">
                <a:latin typeface="Times New Roman" pitchFamily="18" charset="0"/>
                <a:cs typeface="Times New Roman" pitchFamily="18" charset="0"/>
              </a:rPr>
              <a:t>José Eduardo Villalobos </a:t>
            </a:r>
            <a:r>
              <a:rPr lang="es-ES" sz="1200" b="1" i="0" baseline="0" dirty="0" err="1" smtClean="0">
                <a:latin typeface="Times New Roman" pitchFamily="18" charset="0"/>
                <a:cs typeface="Times New Roman" pitchFamily="18" charset="0"/>
              </a:rPr>
              <a:t>Zetino</a:t>
            </a:r>
            <a:r>
              <a:rPr lang="es-ES" sz="1200" b="1" i="0" baseline="0" dirty="0" smtClean="0">
                <a:latin typeface="Times New Roman" pitchFamily="18" charset="0"/>
                <a:cs typeface="Times New Roman" pitchFamily="18" charset="0"/>
              </a:rPr>
              <a:t>, Ing. </a:t>
            </a:r>
            <a:r>
              <a:rPr lang="es-ES" sz="1200" b="1" i="0" baseline="0" dirty="0">
                <a:latin typeface="Times New Roman" pitchFamily="18" charset="0"/>
                <a:cs typeface="Times New Roman" pitchFamily="18" charset="0"/>
              </a:rPr>
              <a:t>Civil.     </a:t>
            </a:r>
            <a:endParaRPr lang="es-SV" sz="1200" b="1" i="0" baseline="0" dirty="0">
              <a:latin typeface="Times New Roman" pitchFamily="18" charset="0"/>
              <a:cs typeface="Times New Roman" pitchFamily="18" charset="0"/>
            </a:endParaRPr>
          </a:p>
          <a:p>
            <a:r>
              <a:rPr lang="es-ES" sz="1200" b="1" i="0" baseline="0" dirty="0">
                <a:latin typeface="Times New Roman" pitchFamily="18" charset="0"/>
                <a:cs typeface="Times New Roman" pitchFamily="18" charset="0"/>
              </a:rPr>
              <a:t>       		Unidad Técnica, </a:t>
            </a:r>
            <a:r>
              <a:rPr lang="es-ES" sz="1200" b="1" i="0" baseline="0" dirty="0" smtClean="0">
                <a:latin typeface="Times New Roman" pitchFamily="18" charset="0"/>
                <a:cs typeface="Times New Roman" pitchFamily="18" charset="0"/>
              </a:rPr>
              <a:t>Subdirección </a:t>
            </a:r>
            <a:r>
              <a:rPr lang="es-ES" sz="1200" b="1" i="0" baseline="0" dirty="0">
                <a:latin typeface="Times New Roman" pitchFamily="18" charset="0"/>
                <a:cs typeface="Times New Roman" pitchFamily="18" charset="0"/>
              </a:rPr>
              <a:t>de </a:t>
            </a:r>
            <a:r>
              <a:rPr lang="es-ES" sz="1200" b="1" i="0" baseline="0" dirty="0" smtClean="0">
                <a:latin typeface="Times New Roman" pitchFamily="18" charset="0"/>
                <a:cs typeface="Times New Roman" pitchFamily="18" charset="0"/>
              </a:rPr>
              <a:t>Auditoria</a:t>
            </a:r>
            <a:r>
              <a:rPr lang="es-ES" sz="1200" b="1" i="0" dirty="0" smtClean="0">
                <a:latin typeface="Times New Roman" pitchFamily="18" charset="0"/>
                <a:cs typeface="Times New Roman" pitchFamily="18" charset="0"/>
              </a:rPr>
              <a:t> de la Calidad.</a:t>
            </a:r>
            <a:endParaRPr lang="es-ES" sz="1200" b="1" i="0" baseline="0" dirty="0" smtClean="0">
              <a:latin typeface="Times New Roman" pitchFamily="18" charset="0"/>
              <a:cs typeface="Times New Roman" pitchFamily="18" charset="0"/>
            </a:endParaRPr>
          </a:p>
          <a:p>
            <a:endParaRPr lang="es-ES" sz="800" b="1" i="0" baseline="0" dirty="0" smtClean="0">
              <a:latin typeface="Times New Roman" pitchFamily="18" charset="0"/>
              <a:cs typeface="Times New Roman" pitchFamily="18" charset="0"/>
            </a:endParaRPr>
          </a:p>
          <a:p>
            <a:r>
              <a:rPr lang="es-ES" sz="1200" b="1" i="0" baseline="0" dirty="0" smtClean="0">
                <a:latin typeface="Times New Roman" pitchFamily="18" charset="0"/>
                <a:cs typeface="Times New Roman" pitchFamily="18" charset="0"/>
              </a:rPr>
              <a:t>		William</a:t>
            </a:r>
            <a:r>
              <a:rPr lang="es-ES" sz="1200" b="1" i="0" dirty="0" smtClean="0">
                <a:latin typeface="Times New Roman" pitchFamily="18" charset="0"/>
                <a:cs typeface="Times New Roman" pitchFamily="18" charset="0"/>
              </a:rPr>
              <a:t> Antonio </a:t>
            </a:r>
            <a:r>
              <a:rPr lang="es-ES" sz="1200" b="1" i="0" baseline="0" dirty="0" err="1" smtClean="0">
                <a:latin typeface="Times New Roman" pitchFamily="18" charset="0"/>
                <a:cs typeface="Times New Roman" pitchFamily="18" charset="0"/>
              </a:rPr>
              <a:t>Alachán</a:t>
            </a:r>
            <a:r>
              <a:rPr lang="es-ES" sz="1200" b="1" i="0" baseline="0" dirty="0" smtClean="0">
                <a:latin typeface="Times New Roman" pitchFamily="18" charset="0"/>
                <a:cs typeface="Times New Roman" pitchFamily="18" charset="0"/>
              </a:rPr>
              <a:t> García, Ing. </a:t>
            </a:r>
            <a:r>
              <a:rPr lang="es-ES" sz="1200" b="1" i="0" baseline="0" dirty="0">
                <a:latin typeface="Times New Roman" pitchFamily="18" charset="0"/>
                <a:cs typeface="Times New Roman" pitchFamily="18" charset="0"/>
              </a:rPr>
              <a:t>Civil.</a:t>
            </a:r>
            <a:endParaRPr lang="es-SV" sz="1200" b="1" i="0" baseline="0" dirty="0">
              <a:latin typeface="Times New Roman" pitchFamily="18" charset="0"/>
              <a:cs typeface="Times New Roman" pitchFamily="18" charset="0"/>
            </a:endParaRPr>
          </a:p>
          <a:p>
            <a:r>
              <a:rPr lang="es-ES" sz="1200" b="1" i="0" baseline="0" dirty="0">
                <a:latin typeface="Times New Roman" pitchFamily="18" charset="0"/>
                <a:cs typeface="Times New Roman" pitchFamily="18" charset="0"/>
              </a:rPr>
              <a:t>       		</a:t>
            </a:r>
            <a:r>
              <a:rPr lang="es-ES" sz="1200" b="1" i="0" baseline="0" dirty="0" smtClean="0">
                <a:latin typeface="Times New Roman" pitchFamily="18" charset="0"/>
                <a:cs typeface="Times New Roman" pitchFamily="18" charset="0"/>
              </a:rPr>
              <a:t>Subdirector de Auditoria de la Calidad</a:t>
            </a:r>
            <a:r>
              <a:rPr lang="es-ES" sz="1200" b="1" dirty="0" smtClean="0">
                <a:cs typeface="Times New Roman" pitchFamily="18" charset="0"/>
              </a:rPr>
              <a:t>.</a:t>
            </a:r>
            <a:endParaRPr lang="es-ES" sz="1200" b="1" i="0" baseline="0" dirty="0" smtClean="0">
              <a:latin typeface="Times New Roman" pitchFamily="18" charset="0"/>
              <a:cs typeface="Times New Roman" pitchFamily="18" charset="0"/>
            </a:endParaRPr>
          </a:p>
          <a:p>
            <a:endParaRPr lang="es-ES" sz="800" b="1" i="0" baseline="0" dirty="0" smtClean="0">
              <a:latin typeface="Times New Roman" pitchFamily="18" charset="0"/>
              <a:cs typeface="Times New Roman" pitchFamily="18" charset="0"/>
            </a:endParaRPr>
          </a:p>
          <a:p>
            <a:r>
              <a:rPr lang="es-ES" sz="1200" b="1" i="0" baseline="0" dirty="0" smtClean="0">
                <a:latin typeface="Times New Roman" pitchFamily="18" charset="0"/>
                <a:cs typeface="Times New Roman" pitchFamily="18" charset="0"/>
              </a:rPr>
              <a:t>		Daniel Antonio Hernández Flores, Ing. Civil.     </a:t>
            </a:r>
            <a:endParaRPr lang="es-SV" sz="1200" b="1" i="0" baseline="0" dirty="0" smtClean="0">
              <a:latin typeface="Times New Roman" pitchFamily="18" charset="0"/>
              <a:cs typeface="Times New Roman" pitchFamily="18" charset="0"/>
            </a:endParaRPr>
          </a:p>
          <a:p>
            <a:r>
              <a:rPr lang="es-ES" sz="1200" b="1" i="0" baseline="0" dirty="0" smtClean="0">
                <a:latin typeface="Times New Roman" pitchFamily="18" charset="0"/>
                <a:cs typeface="Times New Roman" pitchFamily="18" charset="0"/>
              </a:rPr>
              <a:t>       		Director de Investigación y Desarrollo de la Obra Pública.</a:t>
            </a:r>
          </a:p>
          <a:p>
            <a:endParaRPr lang="es-ES" sz="800" b="1" i="0" baseline="0" dirty="0" smtClean="0">
              <a:latin typeface="Times New Roman" pitchFamily="18" charset="0"/>
              <a:cs typeface="Times New Roman" pitchFamily="18" charset="0"/>
            </a:endParaRPr>
          </a:p>
          <a:p>
            <a:r>
              <a:rPr lang="es-ES" sz="1200" b="1" i="0" baseline="0" dirty="0" smtClean="0">
                <a:latin typeface="Times New Roman" pitchFamily="18" charset="0"/>
                <a:cs typeface="Times New Roman" pitchFamily="18" charset="0"/>
              </a:rPr>
              <a:t>Editado por: 		Javier Fernando Rivera Palencia, </a:t>
            </a:r>
            <a:r>
              <a:rPr lang="es-ES" sz="1200" b="1" i="0" baseline="0" dirty="0" err="1" smtClean="0">
                <a:latin typeface="Times New Roman" pitchFamily="18" charset="0"/>
                <a:cs typeface="Times New Roman" pitchFamily="18" charset="0"/>
              </a:rPr>
              <a:t>Téc</a:t>
            </a:r>
            <a:r>
              <a:rPr lang="es-ES" sz="1200" b="1" i="0" baseline="0" dirty="0" smtClean="0">
                <a:latin typeface="Times New Roman" pitchFamily="18" charset="0"/>
                <a:cs typeface="Times New Roman" pitchFamily="18" charset="0"/>
              </a:rPr>
              <a:t>. en Ing. Civil. </a:t>
            </a:r>
          </a:p>
          <a:p>
            <a:r>
              <a:rPr lang="es-ES" sz="1200" b="1" i="0" baseline="0" dirty="0" smtClean="0">
                <a:latin typeface="Times New Roman" pitchFamily="18" charset="0"/>
                <a:cs typeface="Times New Roman" pitchFamily="18" charset="0"/>
              </a:rPr>
              <a:t>		Unidad Técnica, Subdirección de Investigación y Desarrollo.</a:t>
            </a:r>
            <a:endParaRPr lang="es-SV" sz="1200" b="1" i="0" baseline="0" dirty="0">
              <a:latin typeface="Times New Roman" pitchFamily="18" charset="0"/>
              <a:cs typeface="Times New Roman" pitchFamily="18" charset="0"/>
            </a:endParaRPr>
          </a:p>
          <a:p>
            <a:r>
              <a:rPr lang="es-ES" sz="1200" b="1" i="0" baseline="0" dirty="0">
                <a:latin typeface="Times New Roman" pitchFamily="18" charset="0"/>
                <a:cs typeface="Times New Roman" pitchFamily="18" charset="0"/>
              </a:rPr>
              <a:t> </a:t>
            </a:r>
            <a:endParaRPr lang="es-SV" sz="1200" b="1" i="0" baseline="0" dirty="0" smtClean="0">
              <a:latin typeface="Times New Roman" pitchFamily="18" charset="0"/>
              <a:cs typeface="Times New Roman" pitchFamily="18" charset="0"/>
            </a:endParaRPr>
          </a:p>
          <a:p>
            <a:r>
              <a:rPr lang="es-ES" sz="1200" b="1" i="0" baseline="0" dirty="0" smtClean="0">
                <a:latin typeface="Times New Roman" pitchFamily="18" charset="0"/>
                <a:cs typeface="Times New Roman" pitchFamily="18" charset="0"/>
              </a:rPr>
              <a:t>Coordinador</a:t>
            </a:r>
            <a:r>
              <a:rPr lang="es-ES" sz="1200" b="1" i="0" baseline="0" dirty="0">
                <a:latin typeface="Times New Roman" pitchFamily="18" charset="0"/>
                <a:cs typeface="Times New Roman" pitchFamily="18" charset="0"/>
              </a:rPr>
              <a:t>:    	Daniel Antonio Hernández Flores, </a:t>
            </a:r>
            <a:r>
              <a:rPr lang="es-ES" sz="1200" b="1" i="0" baseline="0" dirty="0" smtClean="0">
                <a:latin typeface="Times New Roman" pitchFamily="18" charset="0"/>
                <a:cs typeface="Times New Roman" pitchFamily="18" charset="0"/>
              </a:rPr>
              <a:t>Ing. </a:t>
            </a:r>
            <a:r>
              <a:rPr lang="es-ES" sz="1200" b="1" i="0" baseline="0" dirty="0">
                <a:latin typeface="Times New Roman" pitchFamily="18" charset="0"/>
                <a:cs typeface="Times New Roman" pitchFamily="18" charset="0"/>
              </a:rPr>
              <a:t>Civil.     </a:t>
            </a:r>
            <a:endParaRPr lang="es-SV" sz="1200" b="1" i="0" baseline="0" dirty="0">
              <a:latin typeface="Times New Roman" pitchFamily="18" charset="0"/>
              <a:cs typeface="Times New Roman" pitchFamily="18" charset="0"/>
            </a:endParaRPr>
          </a:p>
          <a:p>
            <a:r>
              <a:rPr lang="es-ES" sz="1200" b="1" i="0" baseline="0" dirty="0">
                <a:latin typeface="Times New Roman" pitchFamily="18" charset="0"/>
                <a:cs typeface="Times New Roman" pitchFamily="18" charset="0"/>
              </a:rPr>
              <a:t>       		</a:t>
            </a:r>
            <a:r>
              <a:rPr lang="es-ES" sz="1200" b="1" dirty="0" smtClean="0">
                <a:cs typeface="Times New Roman" pitchFamily="18" charset="0"/>
              </a:rPr>
              <a:t>Director de Investigación y Desarrollo de la Obra Pública.</a:t>
            </a:r>
            <a:endParaRPr lang="es-ES" sz="1200" b="1" i="0" baseline="0" dirty="0" smtClean="0">
              <a:latin typeface="Times New Roman" pitchFamily="18" charset="0"/>
              <a:cs typeface="Times New Roman" pitchFamily="18" charset="0"/>
            </a:endParaRPr>
          </a:p>
        </p:txBody>
      </p:sp>
      <p:sp>
        <p:nvSpPr>
          <p:cNvPr id="9" name="8 Marcador de número de diapositiva"/>
          <p:cNvSpPr>
            <a:spLocks noGrp="1"/>
          </p:cNvSpPr>
          <p:nvPr>
            <p:ph type="sldNum" sz="quarter" idx="12"/>
          </p:nvPr>
        </p:nvSpPr>
        <p:spPr/>
        <p:txBody>
          <a:bodyPr/>
          <a:lstStyle/>
          <a:p>
            <a:pPr>
              <a:defRPr/>
            </a:pPr>
            <a:fld id="{03C79517-090E-42BE-8CAB-9D3E30447D29}" type="slidenum">
              <a:rPr lang="es-ES" smtClean="0">
                <a:solidFill>
                  <a:srgbClr val="065BAA"/>
                </a:solidFill>
              </a:rPr>
              <a:pPr>
                <a:defRPr/>
              </a:pPr>
              <a:t>1</a:t>
            </a:fld>
            <a:endParaRPr lang="es-ES" dirty="0">
              <a:solidFill>
                <a:srgbClr val="065BAA"/>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3</a:t>
            </a:r>
            <a:r>
              <a:rPr lang="es-SV" sz="2600" b="1" i="0" baseline="0" dirty="0" smtClean="0">
                <a:solidFill>
                  <a:srgbClr val="D9D9D9"/>
                </a:solidFill>
                <a:latin typeface="Times New Roman" pitchFamily="18" charset="0"/>
                <a:ea typeface="Verdana" pitchFamily="34" charset="0"/>
                <a:cs typeface="Times New Roman" pitchFamily="18" charset="0"/>
              </a:rPr>
              <a:t>. Estabilización </a:t>
            </a:r>
            <a:r>
              <a:rPr lang="es-SV" sz="2600" b="1" i="0" baseline="0" dirty="0">
                <a:solidFill>
                  <a:srgbClr val="D9D9D9"/>
                </a:solidFill>
                <a:latin typeface="Times New Roman" pitchFamily="18" charset="0"/>
                <a:ea typeface="Verdana" pitchFamily="34" charset="0"/>
                <a:cs typeface="Times New Roman" pitchFamily="18" charset="0"/>
              </a:rPr>
              <a:t>de suelos con cal.</a:t>
            </a:r>
            <a:endParaRPr lang="es-SV" sz="2600" b="1" i="0" baseline="0" dirty="0" smtClean="0">
              <a:solidFill>
                <a:srgbClr val="D9D9D9"/>
              </a:solidFill>
              <a:latin typeface="Times New Roman" pitchFamily="18" charset="0"/>
              <a:ea typeface="Verdana" pitchFamily="34" charset="0"/>
              <a:cs typeface="Times New Roman" pitchFamily="18" charset="0"/>
            </a:endParaRP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3</a:t>
            </a:r>
            <a:r>
              <a:rPr lang="es-ES" sz="2400" i="0" baseline="0" dirty="0" smtClean="0">
                <a:solidFill>
                  <a:srgbClr val="065BAA"/>
                </a:solidFill>
                <a:latin typeface="Times New Roman" pitchFamily="18" charset="0"/>
                <a:ea typeface="Verdana" pitchFamily="34" charset="0"/>
                <a:cs typeface="Times New Roman" pitchFamily="18" charset="0"/>
              </a:rPr>
              <a:t>.1 Selección del agente estabilizador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endParaRPr lang="es-ES" sz="2400" i="0" baseline="0" dirty="0">
              <a:solidFill>
                <a:srgbClr val="065BAA"/>
              </a:solidFill>
              <a:latin typeface="Times New Roman" pitchFamily="18" charset="0"/>
              <a:ea typeface="Verdana" pitchFamily="34" charset="0"/>
              <a:cs typeface="Times New Roman" pitchFamily="18" charset="0"/>
            </a:endParaRPr>
          </a:p>
        </p:txBody>
      </p:sp>
      <p:sp>
        <p:nvSpPr>
          <p:cNvPr id="17" name="2-Rectangle 5"/>
          <p:cNvSpPr txBox="1">
            <a:spLocks noChangeArrowheads="1"/>
          </p:cNvSpPr>
          <p:nvPr/>
        </p:nvSpPr>
        <p:spPr bwMode="auto">
          <a:xfrm>
            <a:off x="321439" y="1357298"/>
            <a:ext cx="8501122"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buClr>
                <a:schemeClr val="bg2"/>
              </a:buClr>
              <a:buSzPct val="150000"/>
              <a:defRPr/>
            </a:pPr>
            <a:r>
              <a:rPr lang="es-MX" sz="2000" b="1" kern="0" dirty="0" smtClean="0">
                <a:cs typeface="Times New Roman" pitchFamily="18" charset="0"/>
              </a:rPr>
              <a:t>Sistema del Índice de Estabilización del Suelo (SSIS), Fuerza Aérea de EUA.</a:t>
            </a:r>
            <a:endParaRPr lang="es-MX" sz="2000" kern="0" dirty="0" smtClean="0">
              <a:cs typeface="Times New Roman" pitchFamily="18" charset="0"/>
            </a:endParaRPr>
          </a:p>
        </p:txBody>
      </p:sp>
      <p:sp>
        <p:nvSpPr>
          <p:cNvPr id="18" name="2-Rectangle 5"/>
          <p:cNvSpPr txBox="1">
            <a:spLocks noChangeArrowheads="1"/>
          </p:cNvSpPr>
          <p:nvPr/>
        </p:nvSpPr>
        <p:spPr bwMode="auto">
          <a:xfrm>
            <a:off x="357159" y="6216693"/>
            <a:ext cx="8215370" cy="641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Figura No.3. Esquema para la selección</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de agentes estabilizadores para uso en materiales de </a:t>
            </a:r>
            <a:r>
              <a:rPr kumimoji="0" lang="es-MX" sz="1200" b="1" i="0" u="none" strike="noStrike" kern="0" cap="none" spc="0" normalizeH="0" noProof="0" dirty="0" err="1" smtClean="0">
                <a:ln>
                  <a:noFill/>
                </a:ln>
                <a:solidFill>
                  <a:schemeClr val="tx1"/>
                </a:solidFill>
                <a:effectLst/>
                <a:uLnTx/>
                <a:uFillTx/>
                <a:latin typeface="Times New Roman" pitchFamily="18" charset="0"/>
                <a:ea typeface="+mn-ea"/>
                <a:cs typeface="Times New Roman" pitchFamily="18" charset="0"/>
              </a:rPr>
              <a:t>Subrasante</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a:t>
            </a:r>
            <a:endPar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defTabSz="914400" rtl="0" eaLnBrk="0" fontAlgn="base" latinLnBrk="0" hangingPunct="0">
              <a:lnSpc>
                <a:spcPct val="100000"/>
              </a:lnSpc>
              <a:spcBef>
                <a:spcPts val="0"/>
              </a:spcBef>
              <a:spcAft>
                <a:spcPct val="0"/>
              </a:spcAft>
              <a:buClr>
                <a:schemeClr val="bg2"/>
              </a:buClr>
              <a:buSzPct val="100000"/>
              <a:buFont typeface="Wingdings" pitchFamily="2" charset="2"/>
              <a:buNone/>
              <a:tabLst/>
              <a:defRPr/>
            </a:pPr>
            <a:r>
              <a:rPr lang="es-MX" sz="1100" kern="0" dirty="0" smtClean="0">
                <a:cs typeface="Times New Roman" pitchFamily="18" charset="0"/>
              </a:rPr>
              <a:t>Adaptado de: </a:t>
            </a:r>
            <a:r>
              <a:rPr lang="es-MX" sz="1100" kern="0" dirty="0" err="1" smtClean="0">
                <a:cs typeface="Times New Roman" pitchFamily="18" charset="0"/>
              </a:rPr>
              <a:t>National</a:t>
            </a:r>
            <a:r>
              <a:rPr lang="es-MX" sz="1100" kern="0" dirty="0" smtClean="0">
                <a:cs typeface="Times New Roman" pitchFamily="18" charset="0"/>
              </a:rPr>
              <a:t> </a:t>
            </a:r>
            <a:r>
              <a:rPr lang="es-MX" sz="1100" kern="0" dirty="0" err="1" smtClean="0">
                <a:cs typeface="Times New Roman" pitchFamily="18" charset="0"/>
              </a:rPr>
              <a:t>Cooperative</a:t>
            </a:r>
            <a:r>
              <a:rPr lang="es-MX" sz="1100" kern="0" dirty="0" smtClean="0">
                <a:cs typeface="Times New Roman" pitchFamily="18" charset="0"/>
              </a:rPr>
              <a:t> </a:t>
            </a:r>
            <a:r>
              <a:rPr lang="es-MX" sz="1100" kern="0" dirty="0" err="1" smtClean="0">
                <a:cs typeface="Times New Roman" pitchFamily="18" charset="0"/>
              </a:rPr>
              <a:t>Highway</a:t>
            </a:r>
            <a:r>
              <a:rPr lang="es-MX" sz="1100" kern="0" dirty="0" smtClean="0">
                <a:cs typeface="Times New Roman" pitchFamily="18" charset="0"/>
              </a:rPr>
              <a:t> </a:t>
            </a:r>
            <a:r>
              <a:rPr lang="es-MX" sz="1100" kern="0" dirty="0" err="1" smtClean="0">
                <a:cs typeface="Times New Roman" pitchFamily="18" charset="0"/>
              </a:rPr>
              <a:t>Research</a:t>
            </a:r>
            <a:r>
              <a:rPr lang="es-MX" sz="1100" kern="0" dirty="0" smtClean="0">
                <a:cs typeface="Times New Roman" pitchFamily="18" charset="0"/>
              </a:rPr>
              <a:t> </a:t>
            </a:r>
            <a:r>
              <a:rPr lang="es-MX" sz="1100" kern="0" dirty="0" err="1" smtClean="0">
                <a:cs typeface="Times New Roman" pitchFamily="18" charset="0"/>
              </a:rPr>
              <a:t>Program</a:t>
            </a:r>
            <a:r>
              <a:rPr lang="es-MX" sz="1100" kern="0" dirty="0" smtClean="0">
                <a:cs typeface="Times New Roman" pitchFamily="18" charset="0"/>
              </a:rPr>
              <a:t> (NCHRP Project 20-07). </a:t>
            </a:r>
          </a:p>
          <a:p>
            <a:pPr marL="0" marR="0" lvl="0" indent="0" defTabSz="914400" rtl="0" eaLnBrk="0" fontAlgn="base" latinLnBrk="0" hangingPunct="0">
              <a:lnSpc>
                <a:spcPct val="100000"/>
              </a:lnSpc>
              <a:spcBef>
                <a:spcPts val="0"/>
              </a:spcBef>
              <a:spcAft>
                <a:spcPct val="0"/>
              </a:spcAft>
              <a:buClr>
                <a:schemeClr val="bg2"/>
              </a:buClr>
              <a:buSzPct val="100000"/>
              <a:buFont typeface="Wingdings" pitchFamily="2" charset="2"/>
              <a:buNone/>
              <a:tabLst/>
              <a:defRPr/>
            </a:pPr>
            <a:r>
              <a:rPr lang="es-MX" sz="1100" i="1" kern="0" dirty="0" err="1" smtClean="0">
                <a:cs typeface="Times New Roman" pitchFamily="18" charset="0"/>
              </a:rPr>
              <a:t>Recommended</a:t>
            </a:r>
            <a:r>
              <a:rPr lang="es-MX" sz="1100" i="1" kern="0" dirty="0" smtClean="0">
                <a:cs typeface="Times New Roman" pitchFamily="18" charset="0"/>
              </a:rPr>
              <a:t> </a:t>
            </a:r>
            <a:r>
              <a:rPr lang="es-MX" sz="1100" i="1" kern="0" dirty="0" err="1" smtClean="0">
                <a:cs typeface="Times New Roman" pitchFamily="18" charset="0"/>
              </a:rPr>
              <a:t>Practice</a:t>
            </a:r>
            <a:r>
              <a:rPr lang="es-MX" sz="1100" i="1" kern="0" dirty="0" smtClean="0">
                <a:cs typeface="Times New Roman" pitchFamily="18" charset="0"/>
              </a:rPr>
              <a:t> </a:t>
            </a:r>
            <a:r>
              <a:rPr lang="es-MX" sz="1100" i="1" kern="0" dirty="0" err="1" smtClean="0">
                <a:cs typeface="Times New Roman" pitchFamily="18" charset="0"/>
              </a:rPr>
              <a:t>for</a:t>
            </a:r>
            <a:r>
              <a:rPr lang="es-MX" sz="1100" i="1" kern="0" dirty="0" smtClean="0">
                <a:cs typeface="Times New Roman" pitchFamily="18" charset="0"/>
              </a:rPr>
              <a:t> </a:t>
            </a:r>
            <a:r>
              <a:rPr lang="es-MX" sz="1100" i="1" kern="0" dirty="0" err="1" smtClean="0">
                <a:cs typeface="Times New Roman" pitchFamily="18" charset="0"/>
              </a:rPr>
              <a:t>Stabilization</a:t>
            </a:r>
            <a:r>
              <a:rPr lang="es-MX" sz="1100" i="1" kern="0" dirty="0" smtClean="0">
                <a:cs typeface="Times New Roman" pitchFamily="18" charset="0"/>
              </a:rPr>
              <a:t> of </a:t>
            </a:r>
            <a:r>
              <a:rPr lang="es-MX" sz="1100" i="1" kern="0" dirty="0" err="1" smtClean="0">
                <a:cs typeface="Times New Roman" pitchFamily="18" charset="0"/>
              </a:rPr>
              <a:t>Subgrade</a:t>
            </a:r>
            <a:r>
              <a:rPr lang="es-MX" sz="1100" i="1" kern="0" dirty="0" smtClean="0">
                <a:cs typeface="Times New Roman" pitchFamily="18" charset="0"/>
              </a:rPr>
              <a:t> </a:t>
            </a:r>
            <a:r>
              <a:rPr lang="es-MX" sz="1100" i="1" kern="0" dirty="0" err="1" smtClean="0">
                <a:cs typeface="Times New Roman" pitchFamily="18" charset="0"/>
              </a:rPr>
              <a:t>Soils</a:t>
            </a:r>
            <a:r>
              <a:rPr lang="es-MX" sz="1100" i="1" kern="0" dirty="0" smtClean="0">
                <a:cs typeface="Times New Roman" pitchFamily="18" charset="0"/>
              </a:rPr>
              <a:t> and Base </a:t>
            </a:r>
            <a:r>
              <a:rPr lang="es-MX" sz="1100" i="1" kern="0" dirty="0" err="1" smtClean="0">
                <a:cs typeface="Times New Roman" pitchFamily="18" charset="0"/>
              </a:rPr>
              <a:t>Materials</a:t>
            </a:r>
            <a:r>
              <a:rPr lang="es-MX" sz="1100" kern="0" dirty="0" smtClean="0">
                <a:cs typeface="Times New Roman" pitchFamily="18" charset="0"/>
              </a:rPr>
              <a:t>. </a:t>
            </a:r>
            <a:endParaRPr kumimoji="0" lang="es-SV" sz="11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8" name="7 Rectángulo redondeado"/>
          <p:cNvSpPr/>
          <p:nvPr/>
        </p:nvSpPr>
        <p:spPr>
          <a:xfrm>
            <a:off x="3214678" y="1785926"/>
            <a:ext cx="2714644" cy="714380"/>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1200" dirty="0" smtClean="0">
                <a:solidFill>
                  <a:schemeClr val="accent6"/>
                </a:solidFill>
              </a:rPr>
              <a:t>Análisis Granulométrico</a:t>
            </a:r>
          </a:p>
          <a:p>
            <a:pPr algn="ctr"/>
            <a:r>
              <a:rPr lang="es-SV" sz="1200" dirty="0" smtClean="0">
                <a:solidFill>
                  <a:schemeClr val="accent6"/>
                </a:solidFill>
              </a:rPr>
              <a:t>≥ 25% Pasa la malla No. 200</a:t>
            </a:r>
          </a:p>
        </p:txBody>
      </p:sp>
      <p:sp>
        <p:nvSpPr>
          <p:cNvPr id="10" name="9 Rectángulo redondeado"/>
          <p:cNvSpPr/>
          <p:nvPr/>
        </p:nvSpPr>
        <p:spPr>
          <a:xfrm>
            <a:off x="3214678" y="2786058"/>
            <a:ext cx="2714644" cy="500066"/>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1200" dirty="0" smtClean="0">
                <a:solidFill>
                  <a:schemeClr val="accent6"/>
                </a:solidFill>
              </a:rPr>
              <a:t>Límites de </a:t>
            </a:r>
            <a:r>
              <a:rPr lang="es-SV" sz="1200" dirty="0" err="1" smtClean="0">
                <a:solidFill>
                  <a:schemeClr val="accent6"/>
                </a:solidFill>
              </a:rPr>
              <a:t>Atterberg</a:t>
            </a:r>
            <a:endParaRPr lang="es-SV" sz="1200" dirty="0">
              <a:solidFill>
                <a:schemeClr val="accent6"/>
              </a:solidFill>
            </a:endParaRPr>
          </a:p>
        </p:txBody>
      </p:sp>
      <p:sp>
        <p:nvSpPr>
          <p:cNvPr id="12" name="11 Rectángulo redondeado"/>
          <p:cNvSpPr/>
          <p:nvPr/>
        </p:nvSpPr>
        <p:spPr>
          <a:xfrm>
            <a:off x="571472" y="3857628"/>
            <a:ext cx="2357454" cy="347666"/>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1200" dirty="0" smtClean="0">
                <a:solidFill>
                  <a:schemeClr val="accent6"/>
                </a:solidFill>
              </a:rPr>
              <a:t>IP &lt; 15</a:t>
            </a:r>
            <a:endParaRPr lang="es-SV" sz="1200" dirty="0">
              <a:solidFill>
                <a:schemeClr val="accent6"/>
              </a:solidFill>
            </a:endParaRPr>
          </a:p>
        </p:txBody>
      </p:sp>
      <p:sp>
        <p:nvSpPr>
          <p:cNvPr id="13" name="12 Rectángulo redondeado"/>
          <p:cNvSpPr/>
          <p:nvPr/>
        </p:nvSpPr>
        <p:spPr>
          <a:xfrm>
            <a:off x="3393000" y="3857628"/>
            <a:ext cx="2358000" cy="347666"/>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1200" dirty="0" smtClean="0">
                <a:solidFill>
                  <a:schemeClr val="accent6"/>
                </a:solidFill>
              </a:rPr>
              <a:t>15 ≤ IP &lt; 35 </a:t>
            </a:r>
            <a:endParaRPr lang="es-SV" sz="1200" dirty="0">
              <a:solidFill>
                <a:schemeClr val="accent6"/>
              </a:solidFill>
            </a:endParaRPr>
          </a:p>
        </p:txBody>
      </p:sp>
      <p:sp>
        <p:nvSpPr>
          <p:cNvPr id="16" name="15 Rectángulo redondeado"/>
          <p:cNvSpPr/>
          <p:nvPr/>
        </p:nvSpPr>
        <p:spPr>
          <a:xfrm>
            <a:off x="6286512" y="3857628"/>
            <a:ext cx="2358000" cy="347666"/>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1200" dirty="0" smtClean="0">
                <a:solidFill>
                  <a:schemeClr val="accent6"/>
                </a:solidFill>
              </a:rPr>
              <a:t>IP ≥ 35 </a:t>
            </a:r>
            <a:endParaRPr lang="es-SV" sz="1200" dirty="0">
              <a:solidFill>
                <a:schemeClr val="accent6"/>
              </a:solidFill>
            </a:endParaRPr>
          </a:p>
        </p:txBody>
      </p:sp>
      <p:sp>
        <p:nvSpPr>
          <p:cNvPr id="19" name="18 Rectángulo redondeado"/>
          <p:cNvSpPr/>
          <p:nvPr/>
        </p:nvSpPr>
        <p:spPr>
          <a:xfrm>
            <a:off x="571472" y="4786322"/>
            <a:ext cx="2357454" cy="1071570"/>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lIns="0" rIns="0" rtlCol="0" anchor="ctr"/>
          <a:lstStyle/>
          <a:p>
            <a:pPr marL="87313" indent="-87313">
              <a:buFont typeface="Wingdings" pitchFamily="2" charset="2"/>
              <a:buChar char="n"/>
            </a:pPr>
            <a:r>
              <a:rPr lang="es-SV" sz="1200" dirty="0" smtClean="0">
                <a:solidFill>
                  <a:schemeClr val="accent6"/>
                </a:solidFill>
              </a:rPr>
              <a:t>Cemento</a:t>
            </a:r>
          </a:p>
          <a:p>
            <a:pPr marL="87313" indent="-87313">
              <a:buFont typeface="Wingdings" pitchFamily="2" charset="2"/>
              <a:buChar char="n"/>
            </a:pPr>
            <a:r>
              <a:rPr lang="es-SV" sz="1200" dirty="0" smtClean="0">
                <a:solidFill>
                  <a:schemeClr val="accent6"/>
                </a:solidFill>
              </a:rPr>
              <a:t>Bitumen (IP &lt; 6)</a:t>
            </a:r>
          </a:p>
          <a:p>
            <a:pPr marL="87313" indent="-87313">
              <a:buFont typeface="Wingdings" pitchFamily="2" charset="2"/>
              <a:buChar char="n"/>
            </a:pPr>
            <a:r>
              <a:rPr lang="es-SV" sz="1200" dirty="0" smtClean="0">
                <a:solidFill>
                  <a:schemeClr val="accent6"/>
                </a:solidFill>
              </a:rPr>
              <a:t>Cal – Ceniza Volante (Clase F)</a:t>
            </a:r>
          </a:p>
          <a:p>
            <a:pPr marL="87313" indent="-87313">
              <a:buFont typeface="Wingdings" pitchFamily="2" charset="2"/>
              <a:buChar char="n"/>
            </a:pPr>
            <a:r>
              <a:rPr lang="es-SV" sz="1200" dirty="0" smtClean="0">
                <a:solidFill>
                  <a:schemeClr val="accent6"/>
                </a:solidFill>
              </a:rPr>
              <a:t>Ceniza Volante (Clase C)</a:t>
            </a:r>
            <a:endParaRPr lang="es-SV" sz="1200" dirty="0">
              <a:solidFill>
                <a:schemeClr val="accent6"/>
              </a:solidFill>
            </a:endParaRPr>
          </a:p>
        </p:txBody>
      </p:sp>
      <p:sp>
        <p:nvSpPr>
          <p:cNvPr id="20" name="19 Rectángulo redondeado"/>
          <p:cNvSpPr/>
          <p:nvPr/>
        </p:nvSpPr>
        <p:spPr>
          <a:xfrm>
            <a:off x="3393273" y="4786322"/>
            <a:ext cx="2357454" cy="1071570"/>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lIns="0" rIns="0" rtlCol="0" anchor="ctr"/>
          <a:lstStyle/>
          <a:p>
            <a:pPr marL="87313" indent="-87313">
              <a:buFont typeface="Wingdings" pitchFamily="2" charset="2"/>
              <a:buChar char="n"/>
            </a:pPr>
            <a:r>
              <a:rPr lang="es-SV" sz="1200" dirty="0" smtClean="0">
                <a:solidFill>
                  <a:schemeClr val="accent6"/>
                </a:solidFill>
              </a:rPr>
              <a:t>Cal</a:t>
            </a:r>
          </a:p>
          <a:p>
            <a:pPr marL="87313" indent="-87313">
              <a:buFont typeface="Wingdings" pitchFamily="2" charset="2"/>
              <a:buChar char="n"/>
            </a:pPr>
            <a:r>
              <a:rPr lang="es-SV" sz="1200" dirty="0" smtClean="0">
                <a:solidFill>
                  <a:schemeClr val="accent6"/>
                </a:solidFill>
              </a:rPr>
              <a:t>Cal – Cemento</a:t>
            </a:r>
          </a:p>
          <a:p>
            <a:pPr marL="87313" indent="-87313">
              <a:buFont typeface="Wingdings" pitchFamily="2" charset="2"/>
              <a:buChar char="n"/>
            </a:pPr>
            <a:r>
              <a:rPr lang="es-SV" sz="1200" dirty="0" smtClean="0">
                <a:solidFill>
                  <a:schemeClr val="accent6"/>
                </a:solidFill>
              </a:rPr>
              <a:t>Cal – Ceniza Volante (Clase F)</a:t>
            </a:r>
          </a:p>
          <a:p>
            <a:pPr marL="87313" indent="-87313">
              <a:buFont typeface="Wingdings" pitchFamily="2" charset="2"/>
              <a:buChar char="n"/>
            </a:pPr>
            <a:r>
              <a:rPr lang="es-SV" sz="1200" dirty="0" smtClean="0">
                <a:solidFill>
                  <a:schemeClr val="accent6"/>
                </a:solidFill>
              </a:rPr>
              <a:t>Ceniza Volante (Clase C)</a:t>
            </a:r>
          </a:p>
          <a:p>
            <a:pPr marL="87313" indent="-87313">
              <a:buFont typeface="Wingdings" pitchFamily="2" charset="2"/>
              <a:buChar char="n"/>
            </a:pPr>
            <a:r>
              <a:rPr lang="es-SV" sz="1200" dirty="0" smtClean="0">
                <a:solidFill>
                  <a:schemeClr val="accent6"/>
                </a:solidFill>
              </a:rPr>
              <a:t>Cemento</a:t>
            </a:r>
            <a:endParaRPr lang="es-SV" sz="1200" dirty="0">
              <a:solidFill>
                <a:schemeClr val="accent6"/>
              </a:solidFill>
            </a:endParaRPr>
          </a:p>
        </p:txBody>
      </p:sp>
      <p:sp>
        <p:nvSpPr>
          <p:cNvPr id="21" name="20 Rectángulo redondeado"/>
          <p:cNvSpPr/>
          <p:nvPr/>
        </p:nvSpPr>
        <p:spPr>
          <a:xfrm>
            <a:off x="6286512" y="4786322"/>
            <a:ext cx="2357454" cy="1071570"/>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lIns="0" rIns="0" rtlCol="0" anchor="ctr"/>
          <a:lstStyle/>
          <a:p>
            <a:pPr>
              <a:buFont typeface="Wingdings" pitchFamily="2" charset="2"/>
              <a:buChar char="n"/>
            </a:pPr>
            <a:r>
              <a:rPr lang="es-SV" sz="1200" dirty="0" smtClean="0">
                <a:solidFill>
                  <a:schemeClr val="accent6"/>
                </a:solidFill>
              </a:rPr>
              <a:t>Cal</a:t>
            </a:r>
          </a:p>
          <a:p>
            <a:pPr>
              <a:buFont typeface="Wingdings" pitchFamily="2" charset="2"/>
              <a:buChar char="n"/>
            </a:pPr>
            <a:r>
              <a:rPr lang="es-SV" sz="1200" dirty="0" smtClean="0">
                <a:solidFill>
                  <a:schemeClr val="accent6"/>
                </a:solidFill>
              </a:rPr>
              <a:t>Cal – Cemento</a:t>
            </a:r>
          </a:p>
          <a:p>
            <a:pPr>
              <a:buFont typeface="Wingdings" pitchFamily="2" charset="2"/>
              <a:buChar char="n"/>
            </a:pPr>
            <a:r>
              <a:rPr lang="es-SV" sz="1200" dirty="0" smtClean="0">
                <a:solidFill>
                  <a:schemeClr val="accent6"/>
                </a:solidFill>
              </a:rPr>
              <a:t>Cal – Ceniza Volante (Clase F)</a:t>
            </a:r>
          </a:p>
          <a:p>
            <a:pPr>
              <a:buFont typeface="Wingdings" pitchFamily="2" charset="2"/>
              <a:buChar char="n"/>
            </a:pPr>
            <a:r>
              <a:rPr lang="es-SV" sz="1200" dirty="0" smtClean="0">
                <a:solidFill>
                  <a:schemeClr val="accent6"/>
                </a:solidFill>
              </a:rPr>
              <a:t>Cal – Ceniza Volante (Clase C)</a:t>
            </a:r>
            <a:endParaRPr lang="es-SV" sz="1200" dirty="0">
              <a:solidFill>
                <a:schemeClr val="accent6"/>
              </a:solidFill>
            </a:endParaRPr>
          </a:p>
        </p:txBody>
      </p:sp>
      <p:cxnSp>
        <p:nvCxnSpPr>
          <p:cNvPr id="23" name="22 Conector recto de flecha"/>
          <p:cNvCxnSpPr>
            <a:stCxn id="8" idx="2"/>
            <a:endCxn id="10" idx="0"/>
          </p:cNvCxnSpPr>
          <p:nvPr/>
        </p:nvCxnSpPr>
        <p:spPr>
          <a:xfrm rot="5400000">
            <a:off x="4429124" y="2643182"/>
            <a:ext cx="285752"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10" idx="2"/>
            <a:endCxn id="13" idx="0"/>
          </p:cNvCxnSpPr>
          <p:nvPr/>
        </p:nvCxnSpPr>
        <p:spPr>
          <a:xfrm rot="5400000">
            <a:off x="4286248" y="3571876"/>
            <a:ext cx="571504"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28 Forma"/>
          <p:cNvCxnSpPr>
            <a:stCxn id="10" idx="2"/>
            <a:endCxn id="12" idx="0"/>
          </p:cNvCxnSpPr>
          <p:nvPr/>
        </p:nvCxnSpPr>
        <p:spPr>
          <a:xfrm rot="5400000">
            <a:off x="2875348" y="2160976"/>
            <a:ext cx="571504" cy="2821801"/>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31 Forma"/>
          <p:cNvCxnSpPr>
            <a:stCxn id="10" idx="2"/>
            <a:endCxn id="16" idx="0"/>
          </p:cNvCxnSpPr>
          <p:nvPr/>
        </p:nvCxnSpPr>
        <p:spPr>
          <a:xfrm rot="16200000" flipH="1">
            <a:off x="5733004" y="2125120"/>
            <a:ext cx="571504" cy="2893512"/>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12" idx="2"/>
            <a:endCxn id="19" idx="0"/>
          </p:cNvCxnSpPr>
          <p:nvPr/>
        </p:nvCxnSpPr>
        <p:spPr>
          <a:xfrm rot="5400000">
            <a:off x="1459685" y="4495808"/>
            <a:ext cx="581028"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a:stCxn id="13" idx="2"/>
            <a:endCxn id="20" idx="0"/>
          </p:cNvCxnSpPr>
          <p:nvPr/>
        </p:nvCxnSpPr>
        <p:spPr>
          <a:xfrm rot="5400000">
            <a:off x="4281486" y="4495808"/>
            <a:ext cx="581028"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a:stCxn id="16" idx="2"/>
            <a:endCxn id="21" idx="0"/>
          </p:cNvCxnSpPr>
          <p:nvPr/>
        </p:nvCxnSpPr>
        <p:spPr>
          <a:xfrm rot="5400000">
            <a:off x="7174862" y="4495672"/>
            <a:ext cx="581028" cy="27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21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10</a:t>
            </a:fld>
            <a:endParaRPr lang="es-ES">
              <a:solidFill>
                <a:srgbClr val="065BAA"/>
              </a:solidFill>
            </a:endParaRPr>
          </a:p>
        </p:txBody>
      </p:sp>
      <p:sp>
        <p:nvSpPr>
          <p:cNvPr id="24" name="23 Botón de acción: Volver">
            <a:hlinkClick r:id="rId3" action="ppaction://hlinksldjump" highlightClick="1"/>
          </p:cNvPr>
          <p:cNvSpPr/>
          <p:nvPr/>
        </p:nvSpPr>
        <p:spPr>
          <a:xfrm>
            <a:off x="8786842" y="5786454"/>
            <a:ext cx="324000" cy="324000"/>
          </a:xfrm>
          <a:prstGeom prst="actionButtonReturn">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1" u="none" strike="noStrike" cap="none" normalizeH="0" baseline="-25000" dirty="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3</a:t>
            </a:r>
            <a:r>
              <a:rPr lang="es-SV" sz="2600" b="1" i="0" baseline="0" dirty="0" smtClean="0">
                <a:solidFill>
                  <a:srgbClr val="D9D9D9"/>
                </a:solidFill>
                <a:latin typeface="Times New Roman" pitchFamily="18" charset="0"/>
                <a:ea typeface="Verdana" pitchFamily="34" charset="0"/>
                <a:cs typeface="Times New Roman" pitchFamily="18" charset="0"/>
              </a:rPr>
              <a:t>. Estabilización </a:t>
            </a:r>
            <a:r>
              <a:rPr lang="es-SV" sz="2600" b="1" i="0" baseline="0" dirty="0">
                <a:solidFill>
                  <a:srgbClr val="D9D9D9"/>
                </a:solidFill>
                <a:latin typeface="Times New Roman" pitchFamily="18" charset="0"/>
                <a:ea typeface="Verdana" pitchFamily="34" charset="0"/>
                <a:cs typeface="Times New Roman" pitchFamily="18" charset="0"/>
              </a:rPr>
              <a:t>de suelos con cal.</a:t>
            </a:r>
            <a:endParaRPr lang="es-SV" sz="2600" b="1" i="0" baseline="0" dirty="0" smtClean="0">
              <a:solidFill>
                <a:srgbClr val="D9D9D9"/>
              </a:solidFill>
              <a:latin typeface="Times New Roman" pitchFamily="18" charset="0"/>
              <a:ea typeface="Verdana" pitchFamily="34" charset="0"/>
              <a:cs typeface="Times New Roman" pitchFamily="18" charset="0"/>
            </a:endParaRP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3</a:t>
            </a:r>
            <a:r>
              <a:rPr lang="es-ES" sz="2400" i="0" baseline="0" dirty="0" smtClean="0">
                <a:solidFill>
                  <a:srgbClr val="065BAA"/>
                </a:solidFill>
                <a:latin typeface="Times New Roman" pitchFamily="18" charset="0"/>
                <a:ea typeface="Verdana" pitchFamily="34" charset="0"/>
                <a:cs typeface="Times New Roman" pitchFamily="18" charset="0"/>
              </a:rPr>
              <a:t>.1 Selección del agente estabilizador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endParaRPr lang="es-ES" sz="2400" i="0" baseline="0" dirty="0">
              <a:solidFill>
                <a:srgbClr val="065BAA"/>
              </a:solidFill>
              <a:latin typeface="Times New Roman" pitchFamily="18" charset="0"/>
              <a:ea typeface="Verdana" pitchFamily="34" charset="0"/>
              <a:cs typeface="Times New Roman" pitchFamily="18" charset="0"/>
            </a:endParaRPr>
          </a:p>
        </p:txBody>
      </p:sp>
      <p:sp>
        <p:nvSpPr>
          <p:cNvPr id="17" name="2-Rectangle 5"/>
          <p:cNvSpPr txBox="1">
            <a:spLocks noChangeArrowheads="1"/>
          </p:cNvSpPr>
          <p:nvPr/>
        </p:nvSpPr>
        <p:spPr bwMode="auto">
          <a:xfrm>
            <a:off x="321439" y="1357298"/>
            <a:ext cx="8501122"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buClr>
                <a:schemeClr val="bg2"/>
              </a:buClr>
              <a:buSzPct val="150000"/>
              <a:defRPr/>
            </a:pPr>
            <a:r>
              <a:rPr lang="es-MX" sz="2000" b="1" kern="0" dirty="0" smtClean="0">
                <a:cs typeface="Times New Roman" pitchFamily="18" charset="0"/>
              </a:rPr>
              <a:t>Sistema del Índice de Estabilización del Suelo (SSIS), Fuerza Aérea de EUA.</a:t>
            </a:r>
            <a:endParaRPr lang="es-MX" sz="2000" kern="0" dirty="0" smtClean="0">
              <a:cs typeface="Times New Roman" pitchFamily="18" charset="0"/>
            </a:endParaRPr>
          </a:p>
        </p:txBody>
      </p:sp>
      <p:sp>
        <p:nvSpPr>
          <p:cNvPr id="18" name="2-Rectangle 5"/>
          <p:cNvSpPr txBox="1">
            <a:spLocks noChangeArrowheads="1"/>
          </p:cNvSpPr>
          <p:nvPr/>
        </p:nvSpPr>
        <p:spPr bwMode="auto">
          <a:xfrm>
            <a:off x="857225" y="6215082"/>
            <a:ext cx="7143799" cy="641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Figura No.4. Esquema para la selección</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de agentes estabilizadores para uso en materiales de Base.</a:t>
            </a:r>
          </a:p>
          <a:p>
            <a:pPr lvl="0" eaLnBrk="0" hangingPunct="0">
              <a:spcBef>
                <a:spcPts val="0"/>
              </a:spcBef>
              <a:buClr>
                <a:schemeClr val="bg2"/>
              </a:buClr>
              <a:buSzPct val="100000"/>
              <a:defRPr/>
            </a:pPr>
            <a:r>
              <a:rPr lang="es-MX" sz="1100" kern="0" dirty="0" smtClean="0">
                <a:cs typeface="Times New Roman" pitchFamily="18" charset="0"/>
              </a:rPr>
              <a:t>Adaptado de: </a:t>
            </a:r>
            <a:r>
              <a:rPr lang="es-MX" sz="1100" kern="0" dirty="0" err="1" smtClean="0">
                <a:cs typeface="Times New Roman" pitchFamily="18" charset="0"/>
              </a:rPr>
              <a:t>National</a:t>
            </a:r>
            <a:r>
              <a:rPr lang="es-MX" sz="1100" kern="0" dirty="0" smtClean="0">
                <a:cs typeface="Times New Roman" pitchFamily="18" charset="0"/>
              </a:rPr>
              <a:t> </a:t>
            </a:r>
            <a:r>
              <a:rPr lang="es-MX" sz="1100" kern="0" dirty="0" err="1" smtClean="0">
                <a:cs typeface="Times New Roman" pitchFamily="18" charset="0"/>
              </a:rPr>
              <a:t>Cooperative</a:t>
            </a:r>
            <a:r>
              <a:rPr lang="es-MX" sz="1100" kern="0" dirty="0" smtClean="0">
                <a:cs typeface="Times New Roman" pitchFamily="18" charset="0"/>
              </a:rPr>
              <a:t> </a:t>
            </a:r>
            <a:r>
              <a:rPr lang="es-MX" sz="1100" kern="0" dirty="0" err="1" smtClean="0">
                <a:cs typeface="Times New Roman" pitchFamily="18" charset="0"/>
              </a:rPr>
              <a:t>Highway</a:t>
            </a:r>
            <a:r>
              <a:rPr lang="es-MX" sz="1100" kern="0" dirty="0" smtClean="0">
                <a:cs typeface="Times New Roman" pitchFamily="18" charset="0"/>
              </a:rPr>
              <a:t> </a:t>
            </a:r>
            <a:r>
              <a:rPr lang="es-MX" sz="1100" kern="0" dirty="0" err="1" smtClean="0">
                <a:cs typeface="Times New Roman" pitchFamily="18" charset="0"/>
              </a:rPr>
              <a:t>Research</a:t>
            </a:r>
            <a:r>
              <a:rPr lang="es-MX" sz="1100" kern="0" dirty="0" smtClean="0">
                <a:cs typeface="Times New Roman" pitchFamily="18" charset="0"/>
              </a:rPr>
              <a:t> </a:t>
            </a:r>
            <a:r>
              <a:rPr lang="es-MX" sz="1100" kern="0" dirty="0" err="1" smtClean="0">
                <a:cs typeface="Times New Roman" pitchFamily="18" charset="0"/>
              </a:rPr>
              <a:t>Program</a:t>
            </a:r>
            <a:r>
              <a:rPr lang="es-MX" sz="1100" kern="0" dirty="0" smtClean="0">
                <a:cs typeface="Times New Roman" pitchFamily="18" charset="0"/>
              </a:rPr>
              <a:t> (NCHRP Project 20-07). </a:t>
            </a:r>
          </a:p>
          <a:p>
            <a:pPr marL="0" marR="0" lvl="0" indent="0" defTabSz="914400" rtl="0" eaLnBrk="0" fontAlgn="base" latinLnBrk="0" hangingPunct="0">
              <a:lnSpc>
                <a:spcPct val="100000"/>
              </a:lnSpc>
              <a:spcBef>
                <a:spcPts val="0"/>
              </a:spcBef>
              <a:spcAft>
                <a:spcPct val="0"/>
              </a:spcAft>
              <a:buClr>
                <a:schemeClr val="bg2"/>
              </a:buClr>
              <a:buSzPct val="100000"/>
              <a:buFont typeface="Wingdings" pitchFamily="2" charset="2"/>
              <a:buNone/>
              <a:tabLst/>
              <a:defRPr/>
            </a:pPr>
            <a:r>
              <a:rPr lang="es-MX" sz="1100" i="1" kern="0" dirty="0" err="1" smtClean="0">
                <a:cs typeface="Times New Roman" pitchFamily="18" charset="0"/>
              </a:rPr>
              <a:t>Recommended</a:t>
            </a:r>
            <a:r>
              <a:rPr lang="es-MX" sz="1100" i="1" kern="0" dirty="0" smtClean="0">
                <a:cs typeface="Times New Roman" pitchFamily="18" charset="0"/>
              </a:rPr>
              <a:t> </a:t>
            </a:r>
            <a:r>
              <a:rPr lang="es-MX" sz="1100" i="1" kern="0" dirty="0" err="1" smtClean="0">
                <a:cs typeface="Times New Roman" pitchFamily="18" charset="0"/>
              </a:rPr>
              <a:t>Practice</a:t>
            </a:r>
            <a:r>
              <a:rPr lang="es-MX" sz="1100" i="1" kern="0" dirty="0" smtClean="0">
                <a:cs typeface="Times New Roman" pitchFamily="18" charset="0"/>
              </a:rPr>
              <a:t> </a:t>
            </a:r>
            <a:r>
              <a:rPr lang="es-MX" sz="1100" i="1" kern="0" dirty="0" err="1" smtClean="0">
                <a:cs typeface="Times New Roman" pitchFamily="18" charset="0"/>
              </a:rPr>
              <a:t>for</a:t>
            </a:r>
            <a:r>
              <a:rPr lang="es-MX" sz="1100" i="1" kern="0" dirty="0" smtClean="0">
                <a:cs typeface="Times New Roman" pitchFamily="18" charset="0"/>
              </a:rPr>
              <a:t> </a:t>
            </a:r>
            <a:r>
              <a:rPr lang="es-MX" sz="1100" i="1" kern="0" dirty="0" err="1" smtClean="0">
                <a:cs typeface="Times New Roman" pitchFamily="18" charset="0"/>
              </a:rPr>
              <a:t>Stabilization</a:t>
            </a:r>
            <a:r>
              <a:rPr lang="es-MX" sz="1100" i="1" kern="0" dirty="0" smtClean="0">
                <a:cs typeface="Times New Roman" pitchFamily="18" charset="0"/>
              </a:rPr>
              <a:t> of </a:t>
            </a:r>
            <a:r>
              <a:rPr lang="es-MX" sz="1100" i="1" kern="0" dirty="0" err="1" smtClean="0">
                <a:cs typeface="Times New Roman" pitchFamily="18" charset="0"/>
              </a:rPr>
              <a:t>Subgrade</a:t>
            </a:r>
            <a:r>
              <a:rPr lang="es-MX" sz="1100" i="1" kern="0" dirty="0" smtClean="0">
                <a:cs typeface="Times New Roman" pitchFamily="18" charset="0"/>
              </a:rPr>
              <a:t> </a:t>
            </a:r>
            <a:r>
              <a:rPr lang="es-MX" sz="1100" i="1" kern="0" dirty="0" err="1" smtClean="0">
                <a:cs typeface="Times New Roman" pitchFamily="18" charset="0"/>
              </a:rPr>
              <a:t>Soils</a:t>
            </a:r>
            <a:r>
              <a:rPr lang="es-MX" sz="1100" i="1" kern="0" dirty="0" smtClean="0">
                <a:cs typeface="Times New Roman" pitchFamily="18" charset="0"/>
              </a:rPr>
              <a:t> and Base </a:t>
            </a:r>
            <a:r>
              <a:rPr lang="es-MX" sz="1100" i="1" kern="0" dirty="0" err="1" smtClean="0">
                <a:cs typeface="Times New Roman" pitchFamily="18" charset="0"/>
              </a:rPr>
              <a:t>Materials</a:t>
            </a:r>
            <a:r>
              <a:rPr lang="es-MX" sz="1100" kern="0" dirty="0" smtClean="0">
                <a:cs typeface="Times New Roman" pitchFamily="18" charset="0"/>
              </a:rPr>
              <a:t>. </a:t>
            </a:r>
            <a:endParaRPr kumimoji="0" lang="es-SV" sz="11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8" name="7 Rectángulo redondeado"/>
          <p:cNvSpPr/>
          <p:nvPr/>
        </p:nvSpPr>
        <p:spPr>
          <a:xfrm>
            <a:off x="3214678" y="2000240"/>
            <a:ext cx="2714644" cy="714380"/>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1200" dirty="0" smtClean="0">
                <a:solidFill>
                  <a:schemeClr val="accent6"/>
                </a:solidFill>
              </a:rPr>
              <a:t>Análisis Granulométrico</a:t>
            </a:r>
          </a:p>
          <a:p>
            <a:pPr algn="ctr"/>
            <a:r>
              <a:rPr lang="es-SV" sz="1200" dirty="0" smtClean="0">
                <a:solidFill>
                  <a:schemeClr val="accent6"/>
                </a:solidFill>
              </a:rPr>
              <a:t>&lt; 25% Pasa la malla No. 200</a:t>
            </a:r>
          </a:p>
        </p:txBody>
      </p:sp>
      <p:sp>
        <p:nvSpPr>
          <p:cNvPr id="10" name="9 Rectángulo redondeado"/>
          <p:cNvSpPr/>
          <p:nvPr/>
        </p:nvSpPr>
        <p:spPr>
          <a:xfrm>
            <a:off x="3214678" y="3000372"/>
            <a:ext cx="2714644" cy="500066"/>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1200" dirty="0" smtClean="0">
                <a:solidFill>
                  <a:schemeClr val="accent6"/>
                </a:solidFill>
              </a:rPr>
              <a:t>Límites de </a:t>
            </a:r>
            <a:r>
              <a:rPr lang="es-SV" sz="1200" dirty="0" err="1" smtClean="0">
                <a:solidFill>
                  <a:schemeClr val="accent6"/>
                </a:solidFill>
              </a:rPr>
              <a:t>Atterberg</a:t>
            </a:r>
            <a:endParaRPr lang="es-SV" sz="1200" dirty="0">
              <a:solidFill>
                <a:schemeClr val="accent6"/>
              </a:solidFill>
            </a:endParaRPr>
          </a:p>
        </p:txBody>
      </p:sp>
      <p:sp>
        <p:nvSpPr>
          <p:cNvPr id="12" name="11 Rectángulo redondeado"/>
          <p:cNvSpPr/>
          <p:nvPr/>
        </p:nvSpPr>
        <p:spPr>
          <a:xfrm>
            <a:off x="1785918" y="4071942"/>
            <a:ext cx="2357454" cy="347666"/>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1200" dirty="0" smtClean="0">
                <a:solidFill>
                  <a:schemeClr val="accent6"/>
                </a:solidFill>
              </a:rPr>
              <a:t>IP &lt; 12</a:t>
            </a:r>
            <a:endParaRPr lang="es-SV" sz="1200" dirty="0">
              <a:solidFill>
                <a:schemeClr val="accent6"/>
              </a:solidFill>
            </a:endParaRPr>
          </a:p>
        </p:txBody>
      </p:sp>
      <p:sp>
        <p:nvSpPr>
          <p:cNvPr id="16" name="15 Rectángulo redondeado"/>
          <p:cNvSpPr/>
          <p:nvPr/>
        </p:nvSpPr>
        <p:spPr>
          <a:xfrm>
            <a:off x="5072066" y="4071942"/>
            <a:ext cx="2358000" cy="347666"/>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1200" dirty="0" smtClean="0">
                <a:solidFill>
                  <a:schemeClr val="accent6"/>
                </a:solidFill>
              </a:rPr>
              <a:t>IP ≥ 12 </a:t>
            </a:r>
            <a:endParaRPr lang="es-SV" sz="1200" dirty="0">
              <a:solidFill>
                <a:schemeClr val="accent6"/>
              </a:solidFill>
            </a:endParaRPr>
          </a:p>
        </p:txBody>
      </p:sp>
      <p:sp>
        <p:nvSpPr>
          <p:cNvPr id="19" name="18 Rectángulo redondeado"/>
          <p:cNvSpPr/>
          <p:nvPr/>
        </p:nvSpPr>
        <p:spPr>
          <a:xfrm>
            <a:off x="1785918" y="5000636"/>
            <a:ext cx="2357454" cy="1071570"/>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lIns="0" rIns="0" rtlCol="0" anchor="ctr"/>
          <a:lstStyle/>
          <a:p>
            <a:pPr marL="87313" indent="-87313">
              <a:buFont typeface="Wingdings" pitchFamily="2" charset="2"/>
              <a:buChar char="n"/>
            </a:pPr>
            <a:r>
              <a:rPr lang="es-MX" sz="1200" dirty="0" smtClean="0">
                <a:solidFill>
                  <a:schemeClr val="accent6"/>
                </a:solidFill>
              </a:rPr>
              <a:t>Cal</a:t>
            </a:r>
            <a:endParaRPr lang="es-SV" sz="1200" dirty="0" smtClean="0">
              <a:solidFill>
                <a:schemeClr val="accent6"/>
              </a:solidFill>
            </a:endParaRPr>
          </a:p>
          <a:p>
            <a:pPr marL="87313" indent="-87313">
              <a:buFont typeface="Wingdings" pitchFamily="2" charset="2"/>
              <a:buChar char="n"/>
            </a:pPr>
            <a:r>
              <a:rPr lang="es-SV" sz="1200" dirty="0" smtClean="0">
                <a:solidFill>
                  <a:schemeClr val="accent6"/>
                </a:solidFill>
              </a:rPr>
              <a:t>Cemento</a:t>
            </a:r>
          </a:p>
          <a:p>
            <a:pPr marL="87313" indent="-87313">
              <a:buFont typeface="Wingdings" pitchFamily="2" charset="2"/>
              <a:buChar char="n"/>
            </a:pPr>
            <a:r>
              <a:rPr lang="es-SV" sz="1200" dirty="0" smtClean="0">
                <a:solidFill>
                  <a:schemeClr val="accent6"/>
                </a:solidFill>
              </a:rPr>
              <a:t>Bitumen (IP &lt; 6)</a:t>
            </a:r>
          </a:p>
          <a:p>
            <a:pPr marL="87313" indent="-87313">
              <a:buFont typeface="Wingdings" pitchFamily="2" charset="2"/>
              <a:buChar char="n"/>
            </a:pPr>
            <a:r>
              <a:rPr lang="es-SV" sz="1200" dirty="0" smtClean="0">
                <a:solidFill>
                  <a:schemeClr val="accent6"/>
                </a:solidFill>
              </a:rPr>
              <a:t>Ceniza Volante (Clase C)</a:t>
            </a:r>
            <a:endParaRPr lang="es-SV" sz="1200" dirty="0">
              <a:solidFill>
                <a:schemeClr val="accent6"/>
              </a:solidFill>
            </a:endParaRPr>
          </a:p>
        </p:txBody>
      </p:sp>
      <p:sp>
        <p:nvSpPr>
          <p:cNvPr id="21" name="20 Rectángulo redondeado"/>
          <p:cNvSpPr/>
          <p:nvPr/>
        </p:nvSpPr>
        <p:spPr>
          <a:xfrm>
            <a:off x="5072066" y="5000636"/>
            <a:ext cx="2357454" cy="1071570"/>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lIns="0" rIns="0" rtlCol="0" anchor="ctr"/>
          <a:lstStyle/>
          <a:p>
            <a:pPr>
              <a:buFont typeface="Wingdings" pitchFamily="2" charset="2"/>
              <a:buChar char="n"/>
            </a:pPr>
            <a:r>
              <a:rPr lang="es-SV" sz="1200" dirty="0" smtClean="0">
                <a:solidFill>
                  <a:schemeClr val="accent6"/>
                </a:solidFill>
              </a:rPr>
              <a:t>Cal</a:t>
            </a:r>
          </a:p>
          <a:p>
            <a:pPr>
              <a:buFont typeface="Wingdings" pitchFamily="2" charset="2"/>
              <a:buChar char="n"/>
            </a:pPr>
            <a:r>
              <a:rPr lang="es-MX" sz="1200" dirty="0" smtClean="0">
                <a:solidFill>
                  <a:schemeClr val="accent6"/>
                </a:solidFill>
              </a:rPr>
              <a:t>Cemento</a:t>
            </a:r>
            <a:endParaRPr lang="es-SV" sz="1200" dirty="0" smtClean="0">
              <a:solidFill>
                <a:schemeClr val="accent6"/>
              </a:solidFill>
            </a:endParaRPr>
          </a:p>
          <a:p>
            <a:pPr>
              <a:buFont typeface="Wingdings" pitchFamily="2" charset="2"/>
              <a:buChar char="n"/>
            </a:pPr>
            <a:r>
              <a:rPr lang="es-SV" sz="1200" dirty="0" smtClean="0">
                <a:solidFill>
                  <a:schemeClr val="accent6"/>
                </a:solidFill>
              </a:rPr>
              <a:t>Cal – Cemento</a:t>
            </a:r>
          </a:p>
          <a:p>
            <a:pPr>
              <a:buFont typeface="Wingdings" pitchFamily="2" charset="2"/>
              <a:buChar char="n"/>
            </a:pPr>
            <a:r>
              <a:rPr lang="es-SV" sz="1200" dirty="0" smtClean="0">
                <a:solidFill>
                  <a:schemeClr val="accent6"/>
                </a:solidFill>
              </a:rPr>
              <a:t>Cal – Ceniza Volante (Clase F)</a:t>
            </a:r>
          </a:p>
          <a:p>
            <a:pPr>
              <a:buFont typeface="Wingdings" pitchFamily="2" charset="2"/>
              <a:buChar char="n"/>
            </a:pPr>
            <a:r>
              <a:rPr lang="es-SV" sz="1200" dirty="0" smtClean="0">
                <a:solidFill>
                  <a:schemeClr val="accent6"/>
                </a:solidFill>
              </a:rPr>
              <a:t>Ceniza Volante (Clase C)</a:t>
            </a:r>
            <a:endParaRPr lang="es-SV" sz="1200" dirty="0">
              <a:solidFill>
                <a:schemeClr val="accent6"/>
              </a:solidFill>
            </a:endParaRPr>
          </a:p>
        </p:txBody>
      </p:sp>
      <p:cxnSp>
        <p:nvCxnSpPr>
          <p:cNvPr id="23" name="22 Conector recto de flecha"/>
          <p:cNvCxnSpPr>
            <a:stCxn id="8" idx="2"/>
            <a:endCxn id="10" idx="0"/>
          </p:cNvCxnSpPr>
          <p:nvPr/>
        </p:nvCxnSpPr>
        <p:spPr>
          <a:xfrm rot="5400000">
            <a:off x="4429124" y="2857496"/>
            <a:ext cx="285752"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10" idx="2"/>
          </p:cNvCxnSpPr>
          <p:nvPr/>
        </p:nvCxnSpPr>
        <p:spPr>
          <a:xfrm rot="5400000">
            <a:off x="4429124" y="3643314"/>
            <a:ext cx="285752" cy="158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28 Forma"/>
          <p:cNvCxnSpPr>
            <a:stCxn id="10" idx="2"/>
            <a:endCxn id="12" idx="0"/>
          </p:cNvCxnSpPr>
          <p:nvPr/>
        </p:nvCxnSpPr>
        <p:spPr>
          <a:xfrm rot="5400000">
            <a:off x="3482571" y="2982513"/>
            <a:ext cx="571504" cy="1607355"/>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31 Forma"/>
          <p:cNvCxnSpPr>
            <a:stCxn id="10" idx="2"/>
            <a:endCxn id="16" idx="0"/>
          </p:cNvCxnSpPr>
          <p:nvPr/>
        </p:nvCxnSpPr>
        <p:spPr>
          <a:xfrm rot="16200000" flipH="1">
            <a:off x="5125781" y="2946657"/>
            <a:ext cx="571504" cy="1679066"/>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12" idx="2"/>
            <a:endCxn id="19" idx="0"/>
          </p:cNvCxnSpPr>
          <p:nvPr/>
        </p:nvCxnSpPr>
        <p:spPr>
          <a:xfrm rot="5400000">
            <a:off x="2674131" y="4710122"/>
            <a:ext cx="581028"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a:stCxn id="16" idx="2"/>
            <a:endCxn id="21" idx="0"/>
          </p:cNvCxnSpPr>
          <p:nvPr/>
        </p:nvCxnSpPr>
        <p:spPr>
          <a:xfrm rot="5400000">
            <a:off x="5960416" y="4709986"/>
            <a:ext cx="581028" cy="27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19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11</a:t>
            </a:fld>
            <a:endParaRPr lang="es-ES">
              <a:solidFill>
                <a:srgbClr val="065BAA"/>
              </a:solidFill>
            </a:endParaRPr>
          </a:p>
        </p:txBody>
      </p:sp>
      <p:sp>
        <p:nvSpPr>
          <p:cNvPr id="22" name="21 Botón de acción: Volver">
            <a:hlinkClick r:id="rId3" action="ppaction://hlinksldjump" highlightClick="1"/>
          </p:cNvPr>
          <p:cNvSpPr/>
          <p:nvPr/>
        </p:nvSpPr>
        <p:spPr>
          <a:xfrm>
            <a:off x="8786842" y="5786454"/>
            <a:ext cx="324000" cy="324000"/>
          </a:xfrm>
          <a:prstGeom prst="actionButtonReturn">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1" u="none" strike="noStrike" cap="none" normalizeH="0" baseline="-25000" dirty="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3</a:t>
            </a:r>
            <a:r>
              <a:rPr lang="es-SV" sz="2600" b="1" i="0" baseline="0" dirty="0" smtClean="0">
                <a:solidFill>
                  <a:srgbClr val="D9D9D9"/>
                </a:solidFill>
                <a:latin typeface="Times New Roman" pitchFamily="18" charset="0"/>
                <a:ea typeface="Verdana" pitchFamily="34" charset="0"/>
                <a:cs typeface="Times New Roman" pitchFamily="18" charset="0"/>
              </a:rPr>
              <a:t>. Estabilización </a:t>
            </a:r>
            <a:r>
              <a:rPr lang="es-SV" sz="2600" b="1" i="0" baseline="0" dirty="0">
                <a:solidFill>
                  <a:srgbClr val="D9D9D9"/>
                </a:solidFill>
                <a:latin typeface="Times New Roman" pitchFamily="18" charset="0"/>
                <a:ea typeface="Verdana" pitchFamily="34" charset="0"/>
                <a:cs typeface="Times New Roman" pitchFamily="18" charset="0"/>
              </a:rPr>
              <a:t>de suelos con cal</a:t>
            </a:r>
            <a:r>
              <a:rPr lang="es-SV" sz="2600" b="1" i="0" baseline="0" dirty="0" smtClean="0">
                <a:solidFill>
                  <a:srgbClr val="D9D9D9"/>
                </a:solidFill>
                <a:latin typeface="Times New Roman" pitchFamily="18" charset="0"/>
                <a:ea typeface="Verdana" pitchFamily="34" charset="0"/>
                <a:cs typeface="Times New Roman" pitchFamily="18" charset="0"/>
              </a:rPr>
              <a:t>.</a:t>
            </a: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3</a:t>
            </a:r>
            <a:r>
              <a:rPr lang="es-ES" sz="2400" i="0" baseline="0" dirty="0" smtClean="0">
                <a:solidFill>
                  <a:srgbClr val="065BAA"/>
                </a:solidFill>
                <a:latin typeface="Times New Roman" pitchFamily="18" charset="0"/>
                <a:ea typeface="Verdana" pitchFamily="34" charset="0"/>
                <a:cs typeface="Times New Roman" pitchFamily="18" charset="0"/>
              </a:rPr>
              <a:t>.2 Suelos adecuados para la estabilización con cal</a:t>
            </a:r>
            <a:r>
              <a:rPr lang="es-MX" sz="2400" i="0" baseline="30000" dirty="0" smtClean="0">
                <a:solidFill>
                  <a:srgbClr val="065BAA"/>
                </a:solidFill>
                <a:latin typeface="Times New Roman" pitchFamily="18" charset="0"/>
                <a:cs typeface="Times New Roman" pitchFamily="18" charset="0"/>
              </a:rPr>
              <a:t>3</a:t>
            </a:r>
            <a:r>
              <a:rPr lang="es-ES" sz="2400" i="0" baseline="0" dirty="0" smtClean="0">
                <a:solidFill>
                  <a:srgbClr val="065BAA"/>
                </a:solidFill>
                <a:latin typeface="Times New Roman" pitchFamily="18" charset="0"/>
                <a:ea typeface="Verdana" pitchFamily="34" charset="0"/>
                <a:cs typeface="Times New Roman" pitchFamily="18" charset="0"/>
              </a:rPr>
              <a:t>.</a:t>
            </a:r>
            <a:endParaRPr lang="es-ES" sz="2400" i="0" baseline="0" dirty="0">
              <a:solidFill>
                <a:srgbClr val="065BAA"/>
              </a:solidFill>
              <a:latin typeface="Times New Roman" pitchFamily="18" charset="0"/>
              <a:ea typeface="Verdana" pitchFamily="34" charset="0"/>
              <a:cs typeface="Times New Roman" pitchFamily="18" charset="0"/>
            </a:endParaRPr>
          </a:p>
        </p:txBody>
      </p:sp>
      <p:sp>
        <p:nvSpPr>
          <p:cNvPr id="12" name="Rectangle 5"/>
          <p:cNvSpPr txBox="1">
            <a:spLocks noChangeArrowheads="1"/>
          </p:cNvSpPr>
          <p:nvPr/>
        </p:nvSpPr>
        <p:spPr bwMode="auto">
          <a:xfrm>
            <a:off x="285720" y="1341412"/>
            <a:ext cx="8501122" cy="3873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hangingPunct="0">
              <a:spcBef>
                <a:spcPts val="0"/>
              </a:spcBef>
              <a:buSzPct val="100000"/>
              <a:buFont typeface="Wingdings" pitchFamily="2" charset="2"/>
              <a:buChar char="n"/>
              <a:defRPr/>
            </a:pPr>
            <a:r>
              <a:rPr lang="es-MX" sz="2000" dirty="0" smtClean="0"/>
              <a:t>E</a:t>
            </a:r>
            <a:r>
              <a:rPr lang="es-SV" sz="2000" dirty="0" smtClean="0"/>
              <a:t>n general </a:t>
            </a:r>
            <a:r>
              <a:rPr lang="es-MX" sz="2000" dirty="0" smtClean="0"/>
              <a:t>la estabilización con cal debería ser considerada en </a:t>
            </a:r>
            <a:r>
              <a:rPr lang="es-SV" sz="2000" dirty="0" smtClean="0"/>
              <a:t>suelos arcillosos </a:t>
            </a:r>
            <a:r>
              <a:rPr lang="es-MX" sz="2000" dirty="0" smtClean="0"/>
              <a:t>que presenten </a:t>
            </a:r>
            <a:r>
              <a:rPr lang="es-MX" sz="2000" dirty="0" smtClean="0">
                <a:solidFill>
                  <a:srgbClr val="0000FF"/>
                </a:solidFill>
              </a:rPr>
              <a:t>Índices de Plasticidad de más de 10% </a:t>
            </a:r>
            <a:r>
              <a:rPr lang="es-SV" sz="2000" dirty="0" smtClean="0"/>
              <a:t>(IP &gt; 10) </a:t>
            </a:r>
            <a:r>
              <a:rPr lang="es-MX" sz="2000" dirty="0" smtClean="0"/>
              <a:t>y con </a:t>
            </a:r>
            <a:r>
              <a:rPr lang="es-MX" sz="2000" dirty="0" smtClean="0">
                <a:solidFill>
                  <a:srgbClr val="0000FF"/>
                </a:solidFill>
              </a:rPr>
              <a:t>más del 25% de suelo </a:t>
            </a:r>
            <a:r>
              <a:rPr lang="es-SV" sz="2000" dirty="0" smtClean="0">
                <a:solidFill>
                  <a:srgbClr val="0000FF"/>
                </a:solidFill>
              </a:rPr>
              <a:t>pasando el tamiz No.200 </a:t>
            </a:r>
            <a:r>
              <a:rPr lang="es-SV" sz="2000" dirty="0" smtClean="0"/>
              <a:t>(75μm)</a:t>
            </a:r>
            <a:r>
              <a:rPr lang="es-MX" sz="2000" dirty="0" smtClean="0"/>
              <a:t>.</a:t>
            </a:r>
          </a:p>
          <a:p>
            <a:pPr algn="just" eaLnBrk="0" hangingPunct="0">
              <a:spcBef>
                <a:spcPts val="0"/>
              </a:spcBef>
              <a:buSzPct val="100000"/>
              <a:defRPr/>
            </a:pPr>
            <a:endParaRPr lang="es-SV" sz="2000" kern="0" dirty="0" smtClean="0">
              <a:cs typeface="Times New Roman" pitchFamily="18" charset="0"/>
            </a:endParaRPr>
          </a:p>
          <a:p>
            <a:pPr marL="342900" indent="-342900" algn="just" eaLnBrk="0" hangingPunct="0">
              <a:spcBef>
                <a:spcPts val="0"/>
              </a:spcBef>
              <a:buSzPct val="100000"/>
              <a:buFont typeface="Wingdings" pitchFamily="2" charset="2"/>
              <a:buChar char="n"/>
              <a:defRPr/>
            </a:pPr>
            <a:r>
              <a:rPr lang="es-MX" sz="2000" kern="0" dirty="0" smtClean="0">
                <a:cs typeface="Times New Roman" pitchFamily="18" charset="0"/>
              </a:rPr>
              <a:t>En </a:t>
            </a:r>
            <a:r>
              <a:rPr lang="es-MX" sz="2000" kern="0" dirty="0">
                <a:cs typeface="Times New Roman" pitchFamily="18" charset="0"/>
              </a:rPr>
              <a:t>el caso de Índices de Plasticidad arriba del 30% (IP &gt; 30), con más del 25% de suelo </a:t>
            </a:r>
            <a:r>
              <a:rPr lang="es-SV" sz="2000" kern="0" dirty="0">
                <a:cs typeface="Times New Roman" pitchFamily="18" charset="0"/>
              </a:rPr>
              <a:t>pasando el tamiz No.200, se </a:t>
            </a:r>
            <a:r>
              <a:rPr lang="es-MX" sz="2000" kern="0" dirty="0">
                <a:cs typeface="Times New Roman" pitchFamily="18" charset="0"/>
              </a:rPr>
              <a:t>recomienda el uso de cal como un pre-tratamiento para reducir el Índice de Plasticidad por debajo de 30%, seguido de una estabilización con cemento Portland</a:t>
            </a:r>
            <a:r>
              <a:rPr lang="es-MX" sz="2000" kern="0" dirty="0" smtClean="0">
                <a:cs typeface="Times New Roman" pitchFamily="18" charset="0"/>
              </a:rPr>
              <a:t>.</a:t>
            </a:r>
          </a:p>
          <a:p>
            <a:pPr algn="just" eaLnBrk="0" hangingPunct="0">
              <a:spcBef>
                <a:spcPts val="0"/>
              </a:spcBef>
              <a:buSzPct val="100000"/>
              <a:defRPr/>
            </a:pPr>
            <a:endParaRPr lang="es-SV" sz="2000" kern="0" dirty="0">
              <a:cs typeface="Times New Roman" pitchFamily="18" charset="0"/>
            </a:endParaRPr>
          </a:p>
          <a:p>
            <a:pPr marL="342900" indent="-342900" algn="just" eaLnBrk="0" hangingPunct="0">
              <a:spcBef>
                <a:spcPts val="0"/>
              </a:spcBef>
              <a:buSzPct val="100000"/>
              <a:buFont typeface="Wingdings" pitchFamily="2" charset="2"/>
              <a:buChar char="n"/>
              <a:defRPr/>
            </a:pPr>
            <a:r>
              <a:rPr lang="es-MX" sz="2000" dirty="0" smtClean="0"/>
              <a:t>La </a:t>
            </a:r>
            <a:r>
              <a:rPr lang="es-MX" sz="2000" dirty="0"/>
              <a:t>experiencia ha demostrado que la cal reaccionará con suelos </a:t>
            </a:r>
            <a:r>
              <a:rPr lang="es-MX" sz="2000" dirty="0" smtClean="0"/>
              <a:t>clasificados </a:t>
            </a:r>
            <a:r>
              <a:rPr lang="es-MX" sz="2000" dirty="0"/>
              <a:t>por SUCS como </a:t>
            </a:r>
            <a:r>
              <a:rPr lang="es-MX" sz="2000" dirty="0">
                <a:solidFill>
                  <a:srgbClr val="0000FF"/>
                </a:solidFill>
              </a:rPr>
              <a:t>CH</a:t>
            </a:r>
            <a:r>
              <a:rPr lang="es-MX" sz="2000" dirty="0"/>
              <a:t>, </a:t>
            </a:r>
            <a:r>
              <a:rPr lang="es-MX" sz="2000" dirty="0">
                <a:solidFill>
                  <a:srgbClr val="0000FF"/>
                </a:solidFill>
              </a:rPr>
              <a:t>CL</a:t>
            </a:r>
            <a:r>
              <a:rPr lang="es-MX" sz="2000" dirty="0"/>
              <a:t>, </a:t>
            </a:r>
            <a:r>
              <a:rPr lang="es-MX" sz="2000" dirty="0">
                <a:solidFill>
                  <a:srgbClr val="0000FF"/>
                </a:solidFill>
              </a:rPr>
              <a:t>MH</a:t>
            </a:r>
            <a:r>
              <a:rPr lang="es-MX" sz="2000" dirty="0"/>
              <a:t>, </a:t>
            </a:r>
            <a:r>
              <a:rPr lang="es-MX" sz="2000" dirty="0">
                <a:solidFill>
                  <a:srgbClr val="0000FF"/>
                </a:solidFill>
              </a:rPr>
              <a:t>SC</a:t>
            </a:r>
            <a:r>
              <a:rPr lang="es-MX" sz="2000" dirty="0"/>
              <a:t>, </a:t>
            </a:r>
            <a:r>
              <a:rPr lang="es-MX" sz="2000" dirty="0">
                <a:solidFill>
                  <a:srgbClr val="0000FF"/>
                </a:solidFill>
              </a:rPr>
              <a:t>SM</a:t>
            </a:r>
            <a:r>
              <a:rPr lang="es-MX" sz="2000" dirty="0"/>
              <a:t>, </a:t>
            </a:r>
            <a:r>
              <a:rPr lang="es-MX" sz="2000" dirty="0">
                <a:solidFill>
                  <a:srgbClr val="0000FF"/>
                </a:solidFill>
              </a:rPr>
              <a:t>GC</a:t>
            </a:r>
            <a:r>
              <a:rPr lang="es-MX" sz="2000" dirty="0"/>
              <a:t>, </a:t>
            </a:r>
            <a:r>
              <a:rPr lang="es-MX" sz="2000" dirty="0">
                <a:solidFill>
                  <a:srgbClr val="0000FF"/>
                </a:solidFill>
              </a:rPr>
              <a:t>SW-SC</a:t>
            </a:r>
            <a:r>
              <a:rPr lang="es-MX" sz="2000" dirty="0"/>
              <a:t>, </a:t>
            </a:r>
            <a:r>
              <a:rPr lang="es-MX" sz="2000" dirty="0">
                <a:solidFill>
                  <a:srgbClr val="0000FF"/>
                </a:solidFill>
              </a:rPr>
              <a:t>SP-SC</a:t>
            </a:r>
            <a:r>
              <a:rPr lang="es-MX" sz="2000" dirty="0"/>
              <a:t>, </a:t>
            </a:r>
            <a:r>
              <a:rPr lang="es-MX" sz="2000" dirty="0">
                <a:solidFill>
                  <a:srgbClr val="0000FF"/>
                </a:solidFill>
              </a:rPr>
              <a:t>SM-SC</a:t>
            </a:r>
            <a:r>
              <a:rPr lang="es-MX" sz="2000" dirty="0"/>
              <a:t>, </a:t>
            </a:r>
            <a:r>
              <a:rPr lang="es-MX" sz="2000" dirty="0">
                <a:solidFill>
                  <a:srgbClr val="0000FF"/>
                </a:solidFill>
              </a:rPr>
              <a:t>GP-GC</a:t>
            </a:r>
            <a:r>
              <a:rPr lang="es-MX" sz="2000" dirty="0"/>
              <a:t> o </a:t>
            </a:r>
            <a:r>
              <a:rPr lang="es-MX" sz="2000" dirty="0" smtClean="0">
                <a:solidFill>
                  <a:srgbClr val="0000FF"/>
                </a:solidFill>
              </a:rPr>
              <a:t>GM-GC</a:t>
            </a:r>
            <a:r>
              <a:rPr lang="es-MX" sz="2000" dirty="0" smtClean="0"/>
              <a:t>.</a:t>
            </a:r>
            <a:endParaRPr lang="es-SV" sz="2000" dirty="0" smtClean="0"/>
          </a:p>
        </p:txBody>
      </p:sp>
      <p:sp>
        <p:nvSpPr>
          <p:cNvPr id="6" name="Rectangle 5"/>
          <p:cNvSpPr txBox="1">
            <a:spLocks noChangeArrowheads="1"/>
          </p:cNvSpPr>
          <p:nvPr/>
        </p:nvSpPr>
        <p:spPr bwMode="auto">
          <a:xfrm>
            <a:off x="285720" y="6500834"/>
            <a:ext cx="8501122" cy="285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buClr>
                <a:schemeClr val="bg2"/>
              </a:buClr>
              <a:buSzPct val="100000"/>
              <a:defRPr/>
            </a:pPr>
            <a:r>
              <a:rPr lang="es-MX" sz="1100" b="1" baseline="30000" dirty="0" smtClean="0">
                <a:solidFill>
                  <a:srgbClr val="0000FF"/>
                </a:solidFill>
              </a:rPr>
              <a:t>3</a:t>
            </a:r>
            <a:r>
              <a:rPr lang="es-MX" sz="1100" kern="0" dirty="0" smtClean="0">
                <a:cs typeface="Times New Roman" pitchFamily="18" charset="0"/>
              </a:rPr>
              <a:t> Lime </a:t>
            </a:r>
            <a:r>
              <a:rPr lang="es-MX" sz="1100" kern="0" dirty="0" err="1" smtClean="0">
                <a:cs typeface="Times New Roman" pitchFamily="18" charset="0"/>
              </a:rPr>
              <a:t>Association</a:t>
            </a:r>
            <a:r>
              <a:rPr lang="es-MX" sz="1100" kern="0" dirty="0" smtClean="0">
                <a:cs typeface="Times New Roman" pitchFamily="18" charset="0"/>
              </a:rPr>
              <a:t> of Texas. </a:t>
            </a:r>
            <a:r>
              <a:rPr lang="es-MX" sz="1100" i="1" kern="0" dirty="0" err="1" smtClean="0">
                <a:cs typeface="Times New Roman" pitchFamily="18" charset="0"/>
              </a:rPr>
              <a:t>Handbook</a:t>
            </a:r>
            <a:r>
              <a:rPr lang="es-MX" sz="1100" i="1" kern="0" dirty="0" smtClean="0">
                <a:cs typeface="Times New Roman" pitchFamily="18" charset="0"/>
              </a:rPr>
              <a:t> </a:t>
            </a:r>
            <a:r>
              <a:rPr lang="es-MX" sz="1100" i="1" kern="0" dirty="0" err="1" smtClean="0">
                <a:cs typeface="Times New Roman" pitchFamily="18" charset="0"/>
              </a:rPr>
              <a:t>for</a:t>
            </a:r>
            <a:r>
              <a:rPr lang="es-MX" sz="1100" i="1" kern="0" dirty="0" smtClean="0">
                <a:cs typeface="Times New Roman" pitchFamily="18" charset="0"/>
              </a:rPr>
              <a:t> </a:t>
            </a:r>
            <a:r>
              <a:rPr lang="es-MX" sz="1100" i="1" kern="0" dirty="0" err="1" smtClean="0">
                <a:cs typeface="Times New Roman" pitchFamily="18" charset="0"/>
              </a:rPr>
              <a:t>Stabilization</a:t>
            </a:r>
            <a:r>
              <a:rPr lang="es-MX" sz="1100" i="1" kern="0" dirty="0" smtClean="0">
                <a:cs typeface="Times New Roman" pitchFamily="18" charset="0"/>
              </a:rPr>
              <a:t> of </a:t>
            </a:r>
            <a:r>
              <a:rPr lang="es-MX" sz="1100" i="1" kern="0" dirty="0" err="1" smtClean="0">
                <a:cs typeface="Times New Roman" pitchFamily="18" charset="0"/>
              </a:rPr>
              <a:t>Pavement</a:t>
            </a:r>
            <a:r>
              <a:rPr lang="es-MX" sz="1100" i="1" kern="0" dirty="0" smtClean="0">
                <a:cs typeface="Times New Roman" pitchFamily="18" charset="0"/>
              </a:rPr>
              <a:t> </a:t>
            </a:r>
            <a:r>
              <a:rPr lang="es-MX" sz="1100" i="1" kern="0" dirty="0" err="1" smtClean="0">
                <a:cs typeface="Times New Roman" pitchFamily="18" charset="0"/>
              </a:rPr>
              <a:t>Subgrades</a:t>
            </a:r>
            <a:r>
              <a:rPr lang="es-MX" sz="1100" i="1" kern="0" dirty="0" smtClean="0">
                <a:cs typeface="Times New Roman" pitchFamily="18" charset="0"/>
              </a:rPr>
              <a:t> and Base </a:t>
            </a:r>
            <a:r>
              <a:rPr lang="es-MX" sz="1100" i="1" kern="0" dirty="0" err="1" smtClean="0">
                <a:cs typeface="Times New Roman" pitchFamily="18" charset="0"/>
              </a:rPr>
              <a:t>Courses</a:t>
            </a:r>
            <a:r>
              <a:rPr lang="es-MX" sz="1100" i="1" kern="0" dirty="0" smtClean="0">
                <a:cs typeface="Times New Roman" pitchFamily="18" charset="0"/>
              </a:rPr>
              <a:t> </a:t>
            </a:r>
            <a:r>
              <a:rPr lang="es-MX" sz="1100" i="1" kern="0" dirty="0" err="1" smtClean="0">
                <a:cs typeface="Times New Roman" pitchFamily="18" charset="0"/>
              </a:rPr>
              <a:t>with</a:t>
            </a:r>
            <a:r>
              <a:rPr lang="es-MX" sz="1100" i="1" kern="0" dirty="0" smtClean="0">
                <a:cs typeface="Times New Roman" pitchFamily="18" charset="0"/>
              </a:rPr>
              <a:t> Lime</a:t>
            </a:r>
            <a:r>
              <a:rPr lang="es-MX" sz="1100" kern="0" dirty="0" smtClean="0">
                <a:cs typeface="Times New Roman" pitchFamily="18" charset="0"/>
              </a:rPr>
              <a:t>. </a:t>
            </a:r>
            <a:endParaRPr kumimoji="0" lang="es-SV" sz="11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4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12</a:t>
            </a:fld>
            <a:endParaRPr lang="es-ES">
              <a:solidFill>
                <a:srgbClr val="065BAA"/>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1028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3</a:t>
            </a:r>
            <a:r>
              <a:rPr lang="es-SV" sz="2600" b="1" i="0" baseline="0" dirty="0" smtClean="0">
                <a:solidFill>
                  <a:srgbClr val="D9D9D9"/>
                </a:solidFill>
                <a:latin typeface="Times New Roman" pitchFamily="18" charset="0"/>
                <a:ea typeface="Verdana" pitchFamily="34" charset="0"/>
                <a:cs typeface="Times New Roman" pitchFamily="18" charset="0"/>
              </a:rPr>
              <a:t>. Estabilización </a:t>
            </a:r>
            <a:r>
              <a:rPr lang="es-SV" sz="2600" b="1" i="0" baseline="0" dirty="0">
                <a:solidFill>
                  <a:srgbClr val="D9D9D9"/>
                </a:solidFill>
                <a:latin typeface="Times New Roman" pitchFamily="18" charset="0"/>
                <a:ea typeface="Verdana" pitchFamily="34" charset="0"/>
                <a:cs typeface="Times New Roman" pitchFamily="18" charset="0"/>
              </a:rPr>
              <a:t>de suelos con cal</a:t>
            </a:r>
            <a:r>
              <a:rPr lang="es-SV" sz="2600" b="1" i="0" baseline="0" dirty="0" smtClean="0">
                <a:solidFill>
                  <a:srgbClr val="D9D9D9"/>
                </a:solidFill>
                <a:latin typeface="Times New Roman" pitchFamily="18" charset="0"/>
                <a:ea typeface="Verdana" pitchFamily="34" charset="0"/>
                <a:cs typeface="Times New Roman" pitchFamily="18" charset="0"/>
              </a:rPr>
              <a:t>.</a:t>
            </a:r>
          </a:p>
          <a:p>
            <a:pPr marL="633413" indent="-633413"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3</a:t>
            </a:r>
            <a:r>
              <a:rPr lang="es-ES" sz="2400" i="0" baseline="0" dirty="0" smtClean="0">
                <a:solidFill>
                  <a:srgbClr val="065BAA"/>
                </a:solidFill>
                <a:latin typeface="Times New Roman" pitchFamily="18" charset="0"/>
                <a:ea typeface="Verdana" pitchFamily="34" charset="0"/>
                <a:cs typeface="Times New Roman" pitchFamily="18" charset="0"/>
              </a:rPr>
              <a:t>.3 Factores que inciden negativamente en la estabilización.</a:t>
            </a:r>
            <a:endParaRPr lang="es-ES" sz="2400" i="0" baseline="0" dirty="0">
              <a:solidFill>
                <a:srgbClr val="065BAA"/>
              </a:solidFill>
              <a:latin typeface="Times New Roman" pitchFamily="18" charset="0"/>
              <a:ea typeface="Verdana" pitchFamily="34" charset="0"/>
              <a:cs typeface="Times New Roman" pitchFamily="18" charset="0"/>
            </a:endParaRPr>
          </a:p>
        </p:txBody>
      </p:sp>
      <p:sp>
        <p:nvSpPr>
          <p:cNvPr id="5" name="Rectangle 5"/>
          <p:cNvSpPr txBox="1">
            <a:spLocks noChangeArrowheads="1"/>
          </p:cNvSpPr>
          <p:nvPr/>
        </p:nvSpPr>
        <p:spPr bwMode="auto">
          <a:xfrm>
            <a:off x="285720" y="1340768"/>
            <a:ext cx="8501122" cy="49679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ts val="0"/>
              </a:spcBef>
              <a:buClr>
                <a:schemeClr val="bg2"/>
              </a:buClr>
              <a:buSzPct val="150000"/>
              <a:defRPr/>
            </a:pPr>
            <a:r>
              <a:rPr lang="es-MX" sz="2000" dirty="0" smtClean="0"/>
              <a:t>Los factores de mayor incidencia negativa en el desarrollo de las propiedades ingenieriles deseadas, son:</a:t>
            </a:r>
          </a:p>
          <a:p>
            <a:pPr algn="just" eaLnBrk="0" hangingPunct="0">
              <a:spcBef>
                <a:spcPts val="0"/>
              </a:spcBef>
              <a:buClr>
                <a:schemeClr val="bg2"/>
              </a:buClr>
              <a:buSzPct val="150000"/>
              <a:defRPr/>
            </a:pPr>
            <a:endParaRPr lang="es-MX" sz="2000" dirty="0" smtClean="0"/>
          </a:p>
          <a:p>
            <a:pPr marL="342900" indent="-342900" algn="just" eaLnBrk="0" hangingPunct="0">
              <a:spcBef>
                <a:spcPts val="0"/>
              </a:spcBef>
              <a:buSzPct val="100000"/>
              <a:buFont typeface="Wingdings" pitchFamily="2" charset="2"/>
              <a:buChar char="n"/>
              <a:defRPr/>
            </a:pPr>
            <a:r>
              <a:rPr lang="es-MX" sz="2000" b="1" dirty="0" smtClean="0"/>
              <a:t>Contenido de materia orgánica:</a:t>
            </a:r>
            <a:r>
              <a:rPr lang="es-MX" sz="2000" dirty="0" smtClean="0"/>
              <a:t> Como regla general, un contenido de materia orgánica </a:t>
            </a:r>
            <a:r>
              <a:rPr lang="es-MX" sz="2000" dirty="0" smtClean="0">
                <a:solidFill>
                  <a:srgbClr val="0000FF"/>
                </a:solidFill>
              </a:rPr>
              <a:t>mayor a 1% </a:t>
            </a:r>
            <a:r>
              <a:rPr lang="es-MX" sz="2000" dirty="0" smtClean="0"/>
              <a:t>podría interferir con la reacción </a:t>
            </a:r>
            <a:r>
              <a:rPr lang="es-MX" sz="2000" dirty="0" err="1" smtClean="0"/>
              <a:t>puzolánica</a:t>
            </a:r>
            <a:r>
              <a:rPr lang="es-MX" sz="2000" dirty="0" smtClean="0"/>
              <a:t> e inhibir el proceso normal de ganancia de resistencia de la mezcla suelo-cal. El contenido de materia orgánica puede ser determinado mediante el ensayo </a:t>
            </a:r>
            <a:r>
              <a:rPr lang="es-MX" sz="2000" i="1" dirty="0" smtClean="0">
                <a:solidFill>
                  <a:schemeClr val="tx1">
                    <a:lumMod val="95000"/>
                    <a:lumOff val="5000"/>
                  </a:schemeClr>
                </a:solidFill>
              </a:rPr>
              <a:t>ASTM D2974 Standard Test </a:t>
            </a:r>
            <a:r>
              <a:rPr lang="es-MX" sz="2000" i="1" dirty="0" err="1" smtClean="0">
                <a:solidFill>
                  <a:schemeClr val="tx1">
                    <a:lumMod val="95000"/>
                    <a:lumOff val="5000"/>
                  </a:schemeClr>
                </a:solidFill>
              </a:rPr>
              <a:t>Methods</a:t>
            </a:r>
            <a:r>
              <a:rPr lang="es-MX" sz="2000" i="1" dirty="0" smtClean="0">
                <a:solidFill>
                  <a:schemeClr val="tx1">
                    <a:lumMod val="95000"/>
                    <a:lumOff val="5000"/>
                  </a:schemeClr>
                </a:solidFill>
              </a:rPr>
              <a:t> </a:t>
            </a:r>
            <a:r>
              <a:rPr lang="es-MX" sz="2000" i="1" dirty="0" err="1" smtClean="0">
                <a:solidFill>
                  <a:schemeClr val="tx1">
                    <a:lumMod val="95000"/>
                    <a:lumOff val="5000"/>
                  </a:schemeClr>
                </a:solidFill>
              </a:rPr>
              <a:t>for</a:t>
            </a:r>
            <a:r>
              <a:rPr lang="es-MX" sz="2000" i="1" dirty="0" smtClean="0">
                <a:solidFill>
                  <a:schemeClr val="tx1">
                    <a:lumMod val="95000"/>
                    <a:lumOff val="5000"/>
                  </a:schemeClr>
                </a:solidFill>
              </a:rPr>
              <a:t> </a:t>
            </a:r>
            <a:r>
              <a:rPr lang="es-MX" sz="2000" i="1" dirty="0" err="1" smtClean="0">
                <a:solidFill>
                  <a:schemeClr val="tx1">
                    <a:lumMod val="95000"/>
                    <a:lumOff val="5000"/>
                  </a:schemeClr>
                </a:solidFill>
              </a:rPr>
              <a:t>Moisture</a:t>
            </a:r>
            <a:r>
              <a:rPr lang="es-MX" sz="2000" i="1" dirty="0" smtClean="0">
                <a:solidFill>
                  <a:schemeClr val="tx1">
                    <a:lumMod val="95000"/>
                    <a:lumOff val="5000"/>
                  </a:schemeClr>
                </a:solidFill>
              </a:rPr>
              <a:t>, </a:t>
            </a:r>
            <a:r>
              <a:rPr lang="es-MX" sz="2000" i="1" dirty="0" err="1" smtClean="0">
                <a:solidFill>
                  <a:schemeClr val="tx1">
                    <a:lumMod val="95000"/>
                    <a:lumOff val="5000"/>
                  </a:schemeClr>
                </a:solidFill>
              </a:rPr>
              <a:t>Ash</a:t>
            </a:r>
            <a:r>
              <a:rPr lang="es-MX" sz="2000" i="1" dirty="0" smtClean="0">
                <a:solidFill>
                  <a:schemeClr val="tx1">
                    <a:lumMod val="95000"/>
                    <a:lumOff val="5000"/>
                  </a:schemeClr>
                </a:solidFill>
              </a:rPr>
              <a:t>, and </a:t>
            </a:r>
            <a:r>
              <a:rPr lang="es-MX" sz="2000" i="1" dirty="0" err="1" smtClean="0">
                <a:solidFill>
                  <a:schemeClr val="tx1">
                    <a:lumMod val="95000"/>
                    <a:lumOff val="5000"/>
                  </a:schemeClr>
                </a:solidFill>
              </a:rPr>
              <a:t>Organic</a:t>
            </a:r>
            <a:r>
              <a:rPr lang="es-MX" sz="2000" i="1" dirty="0" smtClean="0">
                <a:solidFill>
                  <a:schemeClr val="tx1">
                    <a:lumMod val="95000"/>
                    <a:lumOff val="5000"/>
                  </a:schemeClr>
                </a:solidFill>
              </a:rPr>
              <a:t> </a:t>
            </a:r>
            <a:r>
              <a:rPr lang="es-MX" sz="2000" i="1" dirty="0" err="1" smtClean="0">
                <a:solidFill>
                  <a:schemeClr val="tx1">
                    <a:lumMod val="95000"/>
                    <a:lumOff val="5000"/>
                  </a:schemeClr>
                </a:solidFill>
              </a:rPr>
              <a:t>Matter</a:t>
            </a:r>
            <a:r>
              <a:rPr lang="es-MX" sz="2000" i="1" dirty="0" smtClean="0">
                <a:solidFill>
                  <a:schemeClr val="tx1">
                    <a:lumMod val="95000"/>
                    <a:lumOff val="5000"/>
                  </a:schemeClr>
                </a:solidFill>
              </a:rPr>
              <a:t> of </a:t>
            </a:r>
            <a:r>
              <a:rPr lang="es-MX" sz="2000" i="1" dirty="0" err="1" smtClean="0">
                <a:solidFill>
                  <a:schemeClr val="tx1">
                    <a:lumMod val="95000"/>
                    <a:lumOff val="5000"/>
                  </a:schemeClr>
                </a:solidFill>
              </a:rPr>
              <a:t>Peat</a:t>
            </a:r>
            <a:r>
              <a:rPr lang="es-MX" sz="2000" i="1" dirty="0" smtClean="0">
                <a:solidFill>
                  <a:schemeClr val="tx1">
                    <a:lumMod val="95000"/>
                    <a:lumOff val="5000"/>
                  </a:schemeClr>
                </a:solidFill>
              </a:rPr>
              <a:t> and </a:t>
            </a:r>
            <a:r>
              <a:rPr lang="es-MX" sz="2000" i="1" dirty="0" err="1" smtClean="0">
                <a:solidFill>
                  <a:schemeClr val="tx1">
                    <a:lumMod val="95000"/>
                    <a:lumOff val="5000"/>
                  </a:schemeClr>
                </a:solidFill>
              </a:rPr>
              <a:t>Other</a:t>
            </a:r>
            <a:r>
              <a:rPr lang="es-MX" sz="2000" i="1" dirty="0" smtClean="0">
                <a:solidFill>
                  <a:schemeClr val="tx1">
                    <a:lumMod val="95000"/>
                    <a:lumOff val="5000"/>
                  </a:schemeClr>
                </a:solidFill>
              </a:rPr>
              <a:t> </a:t>
            </a:r>
            <a:r>
              <a:rPr lang="es-MX" sz="2000" i="1" dirty="0" err="1" smtClean="0">
                <a:solidFill>
                  <a:schemeClr val="tx1">
                    <a:lumMod val="95000"/>
                    <a:lumOff val="5000"/>
                  </a:schemeClr>
                </a:solidFill>
              </a:rPr>
              <a:t>Organic</a:t>
            </a:r>
            <a:r>
              <a:rPr lang="es-MX" sz="2000" i="1" dirty="0" smtClean="0">
                <a:solidFill>
                  <a:schemeClr val="tx1">
                    <a:lumMod val="95000"/>
                    <a:lumOff val="5000"/>
                  </a:schemeClr>
                </a:solidFill>
              </a:rPr>
              <a:t> </a:t>
            </a:r>
            <a:r>
              <a:rPr lang="es-MX" sz="2000" i="1" dirty="0" err="1" smtClean="0">
                <a:solidFill>
                  <a:schemeClr val="tx1">
                    <a:lumMod val="95000"/>
                    <a:lumOff val="5000"/>
                  </a:schemeClr>
                </a:solidFill>
              </a:rPr>
              <a:t>Soils</a:t>
            </a:r>
            <a:r>
              <a:rPr lang="es-MX" sz="2000" i="1" dirty="0" smtClean="0">
                <a:solidFill>
                  <a:schemeClr val="tx1">
                    <a:lumMod val="95000"/>
                    <a:lumOff val="5000"/>
                  </a:schemeClr>
                </a:solidFill>
              </a:rPr>
              <a:t>.</a:t>
            </a:r>
          </a:p>
          <a:p>
            <a:pPr marL="342900" indent="-342900" algn="just" eaLnBrk="0" hangingPunct="0">
              <a:spcBef>
                <a:spcPts val="0"/>
              </a:spcBef>
              <a:buSzPct val="100000"/>
              <a:buFont typeface="Wingdings" pitchFamily="2" charset="2"/>
              <a:buChar char="n"/>
              <a:defRPr/>
            </a:pPr>
            <a:endParaRPr lang="es-MX" sz="2000" i="1" dirty="0" smtClean="0">
              <a:solidFill>
                <a:schemeClr val="tx1">
                  <a:lumMod val="95000"/>
                  <a:lumOff val="5000"/>
                </a:schemeClr>
              </a:solidFill>
            </a:endParaRPr>
          </a:p>
          <a:p>
            <a:pPr marL="342900" indent="-342900" algn="just" eaLnBrk="0" hangingPunct="0">
              <a:spcBef>
                <a:spcPts val="0"/>
              </a:spcBef>
              <a:buSzPct val="100000"/>
              <a:buFont typeface="Wingdings" pitchFamily="2" charset="2"/>
              <a:buChar char="n"/>
              <a:defRPr/>
            </a:pPr>
            <a:r>
              <a:rPr lang="es-MX" sz="2000" b="1" dirty="0" smtClean="0"/>
              <a:t>Contenido de sulfatos:</a:t>
            </a:r>
            <a:r>
              <a:rPr lang="es-MX" sz="2000" dirty="0" smtClean="0"/>
              <a:t> Los sulfatos solubles en concentraciones lo suficientemente altas </a:t>
            </a:r>
            <a:r>
              <a:rPr lang="es-SV" sz="2000" dirty="0" smtClean="0">
                <a:solidFill>
                  <a:srgbClr val="0000FF"/>
                </a:solidFill>
              </a:rPr>
              <a:t>(de 0.2% - 0.3%)</a:t>
            </a:r>
            <a:r>
              <a:rPr lang="es-MX" sz="2000" dirty="0" smtClean="0"/>
              <a:t>, podrían interferir con las reacciones </a:t>
            </a:r>
            <a:r>
              <a:rPr lang="es-MX" sz="2000" dirty="0" err="1" smtClean="0"/>
              <a:t>puzolánicas</a:t>
            </a:r>
            <a:r>
              <a:rPr lang="es-MX" sz="2000" dirty="0" smtClean="0"/>
              <a:t> y son perjudiciales para suelos estabilizados con cualquier agente a base de calcio. El contenido de sulfatos puede ser determinado mediante el ensayo </a:t>
            </a:r>
            <a:r>
              <a:rPr lang="es-MX" sz="2000" i="1" dirty="0" smtClean="0">
                <a:solidFill>
                  <a:schemeClr val="tx1">
                    <a:lumMod val="95000"/>
                    <a:lumOff val="5000"/>
                  </a:schemeClr>
                </a:solidFill>
              </a:rPr>
              <a:t>ASTM C1580 Standard Test </a:t>
            </a:r>
            <a:r>
              <a:rPr lang="es-MX" sz="2000" i="1" dirty="0" err="1" smtClean="0">
                <a:solidFill>
                  <a:schemeClr val="tx1">
                    <a:lumMod val="95000"/>
                    <a:lumOff val="5000"/>
                  </a:schemeClr>
                </a:solidFill>
              </a:rPr>
              <a:t>Method</a:t>
            </a:r>
            <a:r>
              <a:rPr lang="es-MX" sz="2000" i="1" dirty="0" smtClean="0">
                <a:solidFill>
                  <a:schemeClr val="tx1">
                    <a:lumMod val="95000"/>
                    <a:lumOff val="5000"/>
                  </a:schemeClr>
                </a:solidFill>
              </a:rPr>
              <a:t> </a:t>
            </a:r>
            <a:r>
              <a:rPr lang="es-MX" sz="2000" i="1" dirty="0" err="1" smtClean="0">
                <a:solidFill>
                  <a:schemeClr val="tx1">
                    <a:lumMod val="95000"/>
                    <a:lumOff val="5000"/>
                  </a:schemeClr>
                </a:solidFill>
              </a:rPr>
              <a:t>for</a:t>
            </a:r>
            <a:r>
              <a:rPr lang="es-MX" sz="2000" i="1" dirty="0" smtClean="0">
                <a:solidFill>
                  <a:schemeClr val="tx1">
                    <a:lumMod val="95000"/>
                    <a:lumOff val="5000"/>
                  </a:schemeClr>
                </a:solidFill>
              </a:rPr>
              <a:t> </a:t>
            </a:r>
            <a:r>
              <a:rPr lang="es-MX" sz="2000" i="1" dirty="0" err="1" smtClean="0">
                <a:solidFill>
                  <a:schemeClr val="tx1">
                    <a:lumMod val="95000"/>
                    <a:lumOff val="5000"/>
                  </a:schemeClr>
                </a:solidFill>
              </a:rPr>
              <a:t>Water</a:t>
            </a:r>
            <a:r>
              <a:rPr lang="es-MX" sz="2000" i="1" dirty="0" smtClean="0">
                <a:solidFill>
                  <a:schemeClr val="tx1">
                    <a:lumMod val="95000"/>
                    <a:lumOff val="5000"/>
                  </a:schemeClr>
                </a:solidFill>
              </a:rPr>
              <a:t> Soluble Sulfate in </a:t>
            </a:r>
            <a:r>
              <a:rPr lang="es-MX" sz="2000" i="1" dirty="0" err="1" smtClean="0">
                <a:solidFill>
                  <a:schemeClr val="tx1">
                    <a:lumMod val="95000"/>
                    <a:lumOff val="5000"/>
                  </a:schemeClr>
                </a:solidFill>
              </a:rPr>
              <a:t>Soil</a:t>
            </a:r>
            <a:r>
              <a:rPr lang="es-MX" sz="2000" i="1" dirty="0" smtClean="0">
                <a:solidFill>
                  <a:schemeClr val="tx1">
                    <a:lumMod val="95000"/>
                    <a:lumOff val="5000"/>
                  </a:schemeClr>
                </a:solidFill>
              </a:rPr>
              <a:t>.</a:t>
            </a:r>
          </a:p>
        </p:txBody>
      </p:sp>
      <p:sp>
        <p:nvSpPr>
          <p:cNvPr id="4" name="3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13</a:t>
            </a:fld>
            <a:endParaRPr lang="es-ES">
              <a:solidFill>
                <a:srgbClr val="065BAA"/>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3</a:t>
            </a:r>
            <a:r>
              <a:rPr lang="es-SV" sz="2600" b="1" i="0" baseline="0" dirty="0" smtClean="0">
                <a:solidFill>
                  <a:srgbClr val="D9D9D9"/>
                </a:solidFill>
                <a:latin typeface="Times New Roman" pitchFamily="18" charset="0"/>
                <a:ea typeface="Verdana" pitchFamily="34" charset="0"/>
                <a:cs typeface="Times New Roman" pitchFamily="18" charset="0"/>
              </a:rPr>
              <a:t>. Estabilización </a:t>
            </a:r>
            <a:r>
              <a:rPr lang="es-SV" sz="2600" b="1" i="0" baseline="0" dirty="0">
                <a:solidFill>
                  <a:srgbClr val="D9D9D9"/>
                </a:solidFill>
                <a:latin typeface="Times New Roman" pitchFamily="18" charset="0"/>
                <a:ea typeface="Verdana" pitchFamily="34" charset="0"/>
                <a:cs typeface="Times New Roman" pitchFamily="18" charset="0"/>
              </a:rPr>
              <a:t>de suelos con cal</a:t>
            </a:r>
            <a:r>
              <a:rPr lang="es-SV" sz="2600" b="1" i="0" baseline="0" dirty="0" smtClean="0">
                <a:solidFill>
                  <a:srgbClr val="D9D9D9"/>
                </a:solidFill>
                <a:latin typeface="Times New Roman" pitchFamily="18" charset="0"/>
                <a:ea typeface="Verdana" pitchFamily="34" charset="0"/>
                <a:cs typeface="Times New Roman" pitchFamily="18" charset="0"/>
              </a:rPr>
              <a:t>.</a:t>
            </a: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3</a:t>
            </a:r>
            <a:r>
              <a:rPr lang="es-ES" sz="2400" i="0" baseline="0" dirty="0" smtClean="0">
                <a:solidFill>
                  <a:srgbClr val="065BAA"/>
                </a:solidFill>
                <a:latin typeface="Times New Roman" pitchFamily="18" charset="0"/>
                <a:ea typeface="Verdana" pitchFamily="34" charset="0"/>
                <a:cs typeface="Times New Roman" pitchFamily="18" charset="0"/>
              </a:rPr>
              <a:t>.4 Principales propiedades ingenieriles del suelo que se mejoran.</a:t>
            </a:r>
            <a:endParaRPr lang="es-ES" sz="2400" i="0" baseline="0" dirty="0">
              <a:solidFill>
                <a:srgbClr val="065BAA"/>
              </a:solidFill>
              <a:latin typeface="Times New Roman" pitchFamily="18" charset="0"/>
              <a:ea typeface="Verdana" pitchFamily="34" charset="0"/>
              <a:cs typeface="Times New Roman" pitchFamily="18" charset="0"/>
            </a:endParaRPr>
          </a:p>
        </p:txBody>
      </p:sp>
      <p:pic>
        <p:nvPicPr>
          <p:cNvPr id="22" name="Picture 2" descr="C:\Users\jose.villalobos\Desktop\hands-in-soil.jpg"/>
          <p:cNvPicPr>
            <a:picLocks noChangeAspect="1" noChangeArrowheads="1"/>
          </p:cNvPicPr>
          <p:nvPr/>
        </p:nvPicPr>
        <p:blipFill>
          <a:blip r:embed="rId3" cstate="print"/>
          <a:srcRect/>
          <a:stretch>
            <a:fillRect/>
          </a:stretch>
        </p:blipFill>
        <p:spPr bwMode="auto">
          <a:xfrm>
            <a:off x="803240" y="1643050"/>
            <a:ext cx="1554182" cy="1532445"/>
          </a:xfrm>
          <a:prstGeom prst="rect">
            <a:avLst/>
          </a:prstGeom>
          <a:noFill/>
          <a:ln w="28575">
            <a:solidFill>
              <a:srgbClr val="FFC000"/>
            </a:solidFill>
          </a:ln>
        </p:spPr>
      </p:pic>
      <p:pic>
        <p:nvPicPr>
          <p:cNvPr id="23" name="Picture 6" descr="C:\Users\jose.villalobos\Desktop\índice.jpg"/>
          <p:cNvPicPr>
            <a:picLocks noChangeAspect="1" noChangeArrowheads="1"/>
          </p:cNvPicPr>
          <p:nvPr/>
        </p:nvPicPr>
        <p:blipFill>
          <a:blip r:embed="rId4" cstate="print"/>
          <a:srcRect/>
          <a:stretch>
            <a:fillRect/>
          </a:stretch>
        </p:blipFill>
        <p:spPr bwMode="auto">
          <a:xfrm>
            <a:off x="785786" y="5357826"/>
            <a:ext cx="1554182" cy="1034238"/>
          </a:xfrm>
          <a:prstGeom prst="rect">
            <a:avLst/>
          </a:prstGeom>
          <a:noFill/>
          <a:ln w="28575">
            <a:solidFill>
              <a:srgbClr val="FFC000"/>
            </a:solidFill>
          </a:ln>
        </p:spPr>
      </p:pic>
      <p:sp>
        <p:nvSpPr>
          <p:cNvPr id="28" name="27 Rectángulo redondeado"/>
          <p:cNvSpPr/>
          <p:nvPr/>
        </p:nvSpPr>
        <p:spPr bwMode="auto">
          <a:xfrm>
            <a:off x="1115080" y="3429000"/>
            <a:ext cx="857256" cy="42862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MX" sz="2000" kern="0" dirty="0" smtClean="0">
                <a:solidFill>
                  <a:srgbClr val="000000"/>
                </a:solidFill>
                <a:cs typeface="Times New Roman" pitchFamily="18" charset="0"/>
              </a:rPr>
              <a:t>Suelo</a:t>
            </a:r>
            <a:endParaRPr kumimoji="0" lang="es-SV" sz="1800" b="0" i="0" u="none" strike="noStrike" cap="none" normalizeH="0" baseline="0" dirty="0" smtClean="0">
              <a:ln>
                <a:noFill/>
              </a:ln>
              <a:solidFill>
                <a:schemeClr val="tx1"/>
              </a:solidFill>
              <a:effectLst/>
              <a:latin typeface="Times New Roman" pitchFamily="18" charset="0"/>
            </a:endParaRPr>
          </a:p>
        </p:txBody>
      </p:sp>
      <p:sp>
        <p:nvSpPr>
          <p:cNvPr id="30" name="29 Rectángulo redondeado"/>
          <p:cNvSpPr/>
          <p:nvPr/>
        </p:nvSpPr>
        <p:spPr bwMode="auto">
          <a:xfrm>
            <a:off x="1186518" y="4643446"/>
            <a:ext cx="714380" cy="42862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0" hangingPunct="0">
              <a:spcBef>
                <a:spcPct val="20000"/>
              </a:spcBef>
              <a:buClr>
                <a:srgbClr val="FF9900"/>
              </a:buClr>
              <a:buSzPct val="150000"/>
              <a:defRPr/>
            </a:pPr>
            <a:r>
              <a:rPr lang="es-MX" sz="2000" kern="0" dirty="0" smtClean="0">
                <a:solidFill>
                  <a:srgbClr val="000000"/>
                </a:solidFill>
                <a:cs typeface="Times New Roman" pitchFamily="18" charset="0"/>
              </a:rPr>
              <a:t>Cal</a:t>
            </a:r>
          </a:p>
        </p:txBody>
      </p:sp>
      <p:sp>
        <p:nvSpPr>
          <p:cNvPr id="37" name="36 Más"/>
          <p:cNvSpPr/>
          <p:nvPr/>
        </p:nvSpPr>
        <p:spPr bwMode="auto">
          <a:xfrm>
            <a:off x="1285852" y="4000504"/>
            <a:ext cx="500066" cy="500066"/>
          </a:xfrm>
          <a:prstGeom prst="mathPlus">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SV" smtClean="0"/>
          </a:p>
        </p:txBody>
      </p:sp>
      <p:sp>
        <p:nvSpPr>
          <p:cNvPr id="39" name="38 Flecha a la derecha con bandas"/>
          <p:cNvSpPr/>
          <p:nvPr/>
        </p:nvSpPr>
        <p:spPr bwMode="auto">
          <a:xfrm>
            <a:off x="2357422" y="3963791"/>
            <a:ext cx="714380" cy="571504"/>
          </a:xfrm>
          <a:prstGeom prst="striped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mtClean="0"/>
          </a:p>
        </p:txBody>
      </p:sp>
      <p:sp>
        <p:nvSpPr>
          <p:cNvPr id="40" name="39 Abrir llave"/>
          <p:cNvSpPr/>
          <p:nvPr/>
        </p:nvSpPr>
        <p:spPr bwMode="auto">
          <a:xfrm>
            <a:off x="3143240" y="2214554"/>
            <a:ext cx="357190" cy="4022758"/>
          </a:xfrm>
          <a:prstGeom prst="leftBrace">
            <a:avLst>
              <a:gd name="adj1" fmla="val 43978"/>
              <a:gd name="adj2" fmla="val 50000"/>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smtClean="0">
              <a:ln>
                <a:noFill/>
              </a:ln>
              <a:solidFill>
                <a:schemeClr val="tx1"/>
              </a:solidFill>
              <a:effectLst/>
              <a:latin typeface="Times New Roman" pitchFamily="18" charset="0"/>
            </a:endParaRPr>
          </a:p>
        </p:txBody>
      </p:sp>
      <p:sp>
        <p:nvSpPr>
          <p:cNvPr id="41" name="40 Rectángulo redondeado"/>
          <p:cNvSpPr/>
          <p:nvPr/>
        </p:nvSpPr>
        <p:spPr bwMode="auto">
          <a:xfrm>
            <a:off x="3643306" y="2500306"/>
            <a:ext cx="1357322" cy="42862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0" hangingPunct="0">
              <a:spcBef>
                <a:spcPct val="20000"/>
              </a:spcBef>
              <a:buClr>
                <a:srgbClr val="FF9900"/>
              </a:buClr>
              <a:buSzPct val="150000"/>
              <a:defRPr/>
            </a:pPr>
            <a:r>
              <a:rPr lang="es-MX" sz="2000" kern="0" dirty="0" smtClean="0">
                <a:solidFill>
                  <a:srgbClr val="000000"/>
                </a:solidFill>
                <a:cs typeface="Times New Roman" pitchFamily="18" charset="0"/>
              </a:rPr>
              <a:t>Plasticidad</a:t>
            </a:r>
          </a:p>
        </p:txBody>
      </p:sp>
      <p:sp>
        <p:nvSpPr>
          <p:cNvPr id="43" name="42 Rectángulo redondeado"/>
          <p:cNvSpPr/>
          <p:nvPr/>
        </p:nvSpPr>
        <p:spPr bwMode="auto">
          <a:xfrm>
            <a:off x="3643306" y="3500438"/>
            <a:ext cx="3357586" cy="42862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MX" sz="2000" kern="0" dirty="0" smtClean="0">
                <a:cs typeface="Times New Roman" pitchFamily="18" charset="0"/>
              </a:rPr>
              <a:t>Relación Densidad - Humedad</a:t>
            </a:r>
          </a:p>
        </p:txBody>
      </p:sp>
      <p:sp>
        <p:nvSpPr>
          <p:cNvPr id="47" name="46 Rectángulo redondeado"/>
          <p:cNvSpPr/>
          <p:nvPr/>
        </p:nvSpPr>
        <p:spPr bwMode="auto">
          <a:xfrm>
            <a:off x="3643306" y="4500570"/>
            <a:ext cx="1714512" cy="42862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0" hangingPunct="0">
              <a:spcBef>
                <a:spcPct val="20000"/>
              </a:spcBef>
              <a:buClr>
                <a:srgbClr val="FF9900"/>
              </a:buClr>
              <a:buSzPct val="150000"/>
              <a:defRPr/>
            </a:pPr>
            <a:r>
              <a:rPr lang="es-MX" sz="2000" kern="0" dirty="0" smtClean="0">
                <a:solidFill>
                  <a:srgbClr val="000000"/>
                </a:solidFill>
                <a:cs typeface="Times New Roman" pitchFamily="18" charset="0"/>
              </a:rPr>
              <a:t>Granulometría</a:t>
            </a:r>
          </a:p>
        </p:txBody>
      </p:sp>
      <p:sp>
        <p:nvSpPr>
          <p:cNvPr id="49" name="48 Rectángulo redondeado"/>
          <p:cNvSpPr/>
          <p:nvPr/>
        </p:nvSpPr>
        <p:spPr bwMode="auto">
          <a:xfrm>
            <a:off x="3643306" y="5500702"/>
            <a:ext cx="3857652" cy="42862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MX" sz="2000" kern="0" dirty="0" smtClean="0">
                <a:solidFill>
                  <a:srgbClr val="000000"/>
                </a:solidFill>
                <a:cs typeface="Times New Roman" pitchFamily="18" charset="0"/>
              </a:rPr>
              <a:t>Resistencia a la compresión simple</a:t>
            </a:r>
            <a:endParaRPr kumimoji="0" lang="es-SV" sz="1800" b="0" i="0" u="none" strike="noStrike" cap="none" normalizeH="0" baseline="0" dirty="0" smtClean="0">
              <a:ln>
                <a:noFill/>
              </a:ln>
              <a:solidFill>
                <a:schemeClr val="tx1"/>
              </a:solidFill>
              <a:effectLst/>
              <a:latin typeface="Times New Roman" pitchFamily="18" charset="0"/>
            </a:endParaRPr>
          </a:p>
        </p:txBody>
      </p:sp>
      <p:sp>
        <p:nvSpPr>
          <p:cNvPr id="57" name="1 Bisel">
            <a:hlinkClick r:id="rId5" action="ppaction://hlinksldjump"/>
          </p:cNvPr>
          <p:cNvSpPr/>
          <p:nvPr/>
        </p:nvSpPr>
        <p:spPr bwMode="auto">
          <a:xfrm>
            <a:off x="7858148" y="2571744"/>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60" name="2 Bisel">
            <a:hlinkClick r:id="rId6" action="ppaction://hlinksldjump"/>
          </p:cNvPr>
          <p:cNvSpPr/>
          <p:nvPr/>
        </p:nvSpPr>
        <p:spPr bwMode="auto">
          <a:xfrm>
            <a:off x="7858148" y="3571876"/>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62" name="3 Bisel">
            <a:hlinkClick r:id="rId7" action="ppaction://hlinksldjump"/>
          </p:cNvPr>
          <p:cNvSpPr/>
          <p:nvPr/>
        </p:nvSpPr>
        <p:spPr bwMode="auto">
          <a:xfrm>
            <a:off x="7858148" y="4572008"/>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63" name="4 Bisel">
            <a:hlinkClick r:id="rId8" action="ppaction://hlinksldjump"/>
          </p:cNvPr>
          <p:cNvSpPr/>
          <p:nvPr/>
        </p:nvSpPr>
        <p:spPr bwMode="auto">
          <a:xfrm>
            <a:off x="7858148" y="5572140"/>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18" name="17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14</a:t>
            </a:fld>
            <a:endParaRPr lang="es-ES">
              <a:solidFill>
                <a:srgbClr val="065BAA"/>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
                    </p:tgtEl>
                  </p:cond>
                </p:stCondLst>
                <p:endSync evt="end" delay="0">
                  <p:rtn val="all"/>
                </p:endSync>
                <p:childTnLst>
                  <p:par>
                    <p:cTn id="3" fill="hold">
                      <p:stCondLst>
                        <p:cond delay="0"/>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7"/>
                                        </p:tgtEl>
                                        <p:attrNameLst>
                                          <p:attrName>style.opacity</p:attrName>
                                        </p:attrNameLst>
                                      </p:cBhvr>
                                      <p:to>
                                        <p:strVal val="0.25"/>
                                      </p:to>
                                    </p:set>
                                    <p:animEffect filter="image" prLst="opacity: 0.25">
                                      <p:cBhvr rctx="IE">
                                        <p:cTn id="7" dur="indefinite"/>
                                        <p:tgtEl>
                                          <p:spTgt spid="57"/>
                                        </p:tgtEl>
                                      </p:cBhvr>
                                    </p:animEffect>
                                  </p:childTnLst>
                                </p:cTn>
                              </p:par>
                            </p:childTnLst>
                          </p:cTn>
                        </p:par>
                      </p:childTnLst>
                    </p:cTn>
                  </p:par>
                </p:childTnLst>
              </p:cTn>
              <p:nextCondLst>
                <p:cond evt="onClick" delay="0">
                  <p:tgtEl>
                    <p:spTgt spid="57"/>
                  </p:tgtEl>
                </p:cond>
              </p:nextCondLst>
            </p:seq>
            <p:seq concurrent="1" nextAc="seek">
              <p:cTn id="8" restart="whenNotActive" fill="hold" evtFilter="cancelBubble" nodeType="interactiveSeq">
                <p:stCondLst>
                  <p:cond evt="onClick" delay="0">
                    <p:tgtEl>
                      <p:spTgt spid="60"/>
                    </p:tgtEl>
                  </p:cond>
                </p:stCondLst>
                <p:endSync evt="end" delay="0">
                  <p:rtn val="all"/>
                </p:endSync>
                <p:childTnLst>
                  <p:par>
                    <p:cTn id="9" fill="hold">
                      <p:stCondLst>
                        <p:cond delay="0"/>
                      </p:stCondLst>
                      <p:childTnLst>
                        <p:par>
                          <p:cTn id="10" fill="hold">
                            <p:stCondLst>
                              <p:cond delay="0"/>
                            </p:stCondLst>
                            <p:childTnLst>
                              <p:par>
                                <p:cTn id="11" presetID="9" presetClass="emph" presetSubtype="0" grpId="0" nodeType="clickEffect">
                                  <p:stCondLst>
                                    <p:cond delay="0"/>
                                  </p:stCondLst>
                                  <p:childTnLst>
                                    <p:set>
                                      <p:cBhvr rctx="PPT">
                                        <p:cTn id="12" dur="indefinite"/>
                                        <p:tgtEl>
                                          <p:spTgt spid="60"/>
                                        </p:tgtEl>
                                        <p:attrNameLst>
                                          <p:attrName>style.opacity</p:attrName>
                                        </p:attrNameLst>
                                      </p:cBhvr>
                                      <p:to>
                                        <p:strVal val="0.25"/>
                                      </p:to>
                                    </p:set>
                                    <p:animEffect filter="image" prLst="opacity: 0.25">
                                      <p:cBhvr rctx="IE">
                                        <p:cTn id="13" dur="indefinite"/>
                                        <p:tgtEl>
                                          <p:spTgt spid="60"/>
                                        </p:tgtEl>
                                      </p:cBhvr>
                                    </p:animEffect>
                                  </p:childTnLst>
                                </p:cTn>
                              </p:par>
                            </p:childTnLst>
                          </p:cTn>
                        </p:par>
                      </p:childTnLst>
                    </p:cTn>
                  </p:par>
                </p:childTnLst>
              </p:cTn>
              <p:nextCondLst>
                <p:cond evt="onClick" delay="0">
                  <p:tgtEl>
                    <p:spTgt spid="60"/>
                  </p:tgtEl>
                </p:cond>
              </p:nextCondLst>
            </p:seq>
            <p:seq concurrent="1" nextAc="seek">
              <p:cTn id="14" restart="whenNotActive" fill="hold" evtFilter="cancelBubble" nodeType="interactiveSeq">
                <p:stCondLst>
                  <p:cond evt="onClick" delay="0">
                    <p:tgtEl>
                      <p:spTgt spid="62"/>
                    </p:tgtEl>
                  </p:cond>
                </p:stCondLst>
                <p:endSync evt="end" delay="0">
                  <p:rtn val="all"/>
                </p:endSync>
                <p:childTnLst>
                  <p:par>
                    <p:cTn id="15" fill="hold">
                      <p:stCondLst>
                        <p:cond delay="0"/>
                      </p:stCondLst>
                      <p:childTnLst>
                        <p:par>
                          <p:cTn id="16" fill="hold">
                            <p:stCondLst>
                              <p:cond delay="0"/>
                            </p:stCondLst>
                            <p:childTnLst>
                              <p:par>
                                <p:cTn id="17" presetID="9" presetClass="emph" presetSubtype="0" grpId="0" nodeType="clickEffect">
                                  <p:stCondLst>
                                    <p:cond delay="0"/>
                                  </p:stCondLst>
                                  <p:childTnLst>
                                    <p:set>
                                      <p:cBhvr rctx="PPT">
                                        <p:cTn id="18" dur="indefinite"/>
                                        <p:tgtEl>
                                          <p:spTgt spid="62"/>
                                        </p:tgtEl>
                                        <p:attrNameLst>
                                          <p:attrName>style.opacity</p:attrName>
                                        </p:attrNameLst>
                                      </p:cBhvr>
                                      <p:to>
                                        <p:strVal val="0.25"/>
                                      </p:to>
                                    </p:set>
                                    <p:animEffect filter="image" prLst="opacity: 0.25">
                                      <p:cBhvr rctx="IE">
                                        <p:cTn id="19" dur="indefinite"/>
                                        <p:tgtEl>
                                          <p:spTgt spid="62"/>
                                        </p:tgtEl>
                                      </p:cBhvr>
                                    </p:animEffect>
                                  </p:childTnLst>
                                </p:cTn>
                              </p:par>
                            </p:childTnLst>
                          </p:cTn>
                        </p:par>
                      </p:childTnLst>
                    </p:cTn>
                  </p:par>
                </p:childTnLst>
              </p:cTn>
              <p:nextCondLst>
                <p:cond evt="onClick" delay="0">
                  <p:tgtEl>
                    <p:spTgt spid="62"/>
                  </p:tgtEl>
                </p:cond>
              </p:nextCondLst>
            </p:seq>
            <p:seq concurrent="1" nextAc="seek">
              <p:cTn id="20" restart="whenNotActive" fill="hold" evtFilter="cancelBubble" nodeType="interactiveSeq">
                <p:stCondLst>
                  <p:cond evt="onClick" delay="0">
                    <p:tgtEl>
                      <p:spTgt spid="63"/>
                    </p:tgtEl>
                  </p:cond>
                </p:stCondLst>
                <p:endSync evt="end" delay="0">
                  <p:rtn val="all"/>
                </p:endSync>
                <p:childTnLst>
                  <p:par>
                    <p:cTn id="21" fill="hold">
                      <p:stCondLst>
                        <p:cond delay="0"/>
                      </p:stCondLst>
                      <p:childTnLst>
                        <p:par>
                          <p:cTn id="22" fill="hold">
                            <p:stCondLst>
                              <p:cond delay="0"/>
                            </p:stCondLst>
                            <p:childTnLst>
                              <p:par>
                                <p:cTn id="23" presetID="9" presetClass="emph" presetSubtype="0" grpId="0" nodeType="clickEffect">
                                  <p:stCondLst>
                                    <p:cond delay="0"/>
                                  </p:stCondLst>
                                  <p:childTnLst>
                                    <p:set>
                                      <p:cBhvr rctx="PPT">
                                        <p:cTn id="24" dur="indefinite"/>
                                        <p:tgtEl>
                                          <p:spTgt spid="63"/>
                                        </p:tgtEl>
                                        <p:attrNameLst>
                                          <p:attrName>style.opacity</p:attrName>
                                        </p:attrNameLst>
                                      </p:cBhvr>
                                      <p:to>
                                        <p:strVal val="0.25"/>
                                      </p:to>
                                    </p:set>
                                    <p:animEffect filter="image" prLst="opacity: 0.25">
                                      <p:cBhvr rctx="IE">
                                        <p:cTn id="25" dur="indefinite"/>
                                        <p:tgtEl>
                                          <p:spTgt spid="63"/>
                                        </p:tgtEl>
                                      </p:cBhvr>
                                    </p:animEffect>
                                  </p:childTnLst>
                                </p:cTn>
                              </p:par>
                            </p:childTnLst>
                          </p:cTn>
                        </p:par>
                      </p:childTnLst>
                    </p:cTn>
                  </p:par>
                </p:childTnLst>
              </p:cTn>
              <p:nextCondLst>
                <p:cond evt="onClick" delay="0">
                  <p:tgtEl>
                    <p:spTgt spid="63"/>
                  </p:tgtEl>
                </p:cond>
              </p:nextCondLst>
            </p:seq>
          </p:childTnLst>
        </p:cTn>
      </p:par>
    </p:tnLst>
    <p:bldLst>
      <p:bldP spid="57" grpId="0" animBg="1"/>
      <p:bldP spid="60"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3</a:t>
            </a:r>
            <a:r>
              <a:rPr lang="es-SV" sz="2600" b="1" i="0" baseline="0" dirty="0" smtClean="0">
                <a:solidFill>
                  <a:srgbClr val="D9D9D9"/>
                </a:solidFill>
                <a:latin typeface="Times New Roman" pitchFamily="18" charset="0"/>
                <a:ea typeface="Verdana" pitchFamily="34" charset="0"/>
                <a:cs typeface="Times New Roman" pitchFamily="18" charset="0"/>
              </a:rPr>
              <a:t>. Estabilización </a:t>
            </a:r>
            <a:r>
              <a:rPr lang="es-SV" sz="2600" b="1" i="0" baseline="0" dirty="0">
                <a:solidFill>
                  <a:srgbClr val="D9D9D9"/>
                </a:solidFill>
                <a:latin typeface="Times New Roman" pitchFamily="18" charset="0"/>
                <a:ea typeface="Verdana" pitchFamily="34" charset="0"/>
                <a:cs typeface="Times New Roman" pitchFamily="18" charset="0"/>
              </a:rPr>
              <a:t>de suelos con cal</a:t>
            </a:r>
            <a:r>
              <a:rPr lang="es-SV" sz="2600" b="1" i="0" baseline="0" dirty="0" smtClean="0">
                <a:solidFill>
                  <a:srgbClr val="D9D9D9"/>
                </a:solidFill>
                <a:latin typeface="Times New Roman" pitchFamily="18" charset="0"/>
                <a:ea typeface="Verdana" pitchFamily="34" charset="0"/>
                <a:cs typeface="Times New Roman" pitchFamily="18" charset="0"/>
              </a:rPr>
              <a:t>.</a:t>
            </a:r>
          </a:p>
          <a:p>
            <a:pPr algn="just" eaLnBrk="1" hangingPunct="1">
              <a:spcBef>
                <a:spcPct val="20000"/>
              </a:spcBef>
              <a:buClr>
                <a:schemeClr val="bg2"/>
              </a:buClr>
              <a:buSzPct val="75000"/>
            </a:pPr>
            <a:r>
              <a:rPr lang="es-ES" sz="2400" i="0" baseline="0" dirty="0" smtClean="0">
                <a:solidFill>
                  <a:srgbClr val="065BAA"/>
                </a:solidFill>
                <a:latin typeface="Times New Roman" pitchFamily="18" charset="0"/>
                <a:ea typeface="Verdana" pitchFamily="34" charset="0"/>
                <a:cs typeface="Times New Roman" pitchFamily="18" charset="0"/>
              </a:rPr>
              <a:t>3.4 Propiedades ingenieriles del suelo que se mejoran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endParaRPr lang="es-ES" sz="2400" i="0" baseline="0" dirty="0">
              <a:solidFill>
                <a:srgbClr val="065BAA"/>
              </a:solidFill>
              <a:latin typeface="Times New Roman" pitchFamily="18" charset="0"/>
              <a:ea typeface="Verdana" pitchFamily="34" charset="0"/>
              <a:cs typeface="Times New Roman" pitchFamily="18" charset="0"/>
            </a:endParaRPr>
          </a:p>
        </p:txBody>
      </p:sp>
      <p:sp>
        <p:nvSpPr>
          <p:cNvPr id="18" name="Rectangle 5"/>
          <p:cNvSpPr txBox="1">
            <a:spLocks noChangeArrowheads="1"/>
          </p:cNvSpPr>
          <p:nvPr/>
        </p:nvSpPr>
        <p:spPr bwMode="auto">
          <a:xfrm>
            <a:off x="571472" y="1428736"/>
            <a:ext cx="5572164"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buClr>
                <a:schemeClr val="bg2"/>
              </a:buClr>
              <a:buSzPct val="100000"/>
              <a:defRPr/>
            </a:pPr>
            <a:r>
              <a:rPr lang="es-MX" sz="2000" b="1" kern="0" dirty="0" smtClean="0">
                <a:cs typeface="Times New Roman" pitchFamily="18" charset="0"/>
              </a:rPr>
              <a:t>Plasticidad.</a:t>
            </a:r>
          </a:p>
        </p:txBody>
      </p:sp>
      <p:sp>
        <p:nvSpPr>
          <p:cNvPr id="20" name="Rectangle 5"/>
          <p:cNvSpPr txBox="1">
            <a:spLocks noChangeArrowheads="1"/>
          </p:cNvSpPr>
          <p:nvPr/>
        </p:nvSpPr>
        <p:spPr bwMode="auto">
          <a:xfrm>
            <a:off x="71406" y="5949280"/>
            <a:ext cx="7143800" cy="488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Figura No.5. Reducción inmediata del Índice de Plasticidad (IP) en suelos arcillosos</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a:t>
            </a:r>
            <a:endPar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lvl="0" algn="ctr" eaLnBrk="0" hangingPunct="0">
              <a:spcBef>
                <a:spcPts val="0"/>
              </a:spcBef>
              <a:buClr>
                <a:schemeClr val="bg2"/>
              </a:buClr>
              <a:buSzPct val="100000"/>
              <a:defRPr/>
            </a:pPr>
            <a:r>
              <a:rPr lang="es-MX" sz="1100" kern="0" dirty="0" smtClean="0">
                <a:cs typeface="Times New Roman" pitchFamily="18" charset="0"/>
              </a:rPr>
              <a:t>Adaptado de: Lime </a:t>
            </a:r>
            <a:r>
              <a:rPr lang="es-MX" sz="1100" kern="0" dirty="0" err="1" smtClean="0">
                <a:cs typeface="Times New Roman" pitchFamily="18" charset="0"/>
              </a:rPr>
              <a:t>Association</a:t>
            </a:r>
            <a:r>
              <a:rPr lang="es-MX" sz="1100" kern="0" dirty="0" smtClean="0">
                <a:cs typeface="Times New Roman" pitchFamily="18" charset="0"/>
              </a:rPr>
              <a:t> of Texas. </a:t>
            </a:r>
            <a:r>
              <a:rPr lang="es-MX" sz="1100" i="1" kern="0" dirty="0" err="1" smtClean="0">
                <a:cs typeface="Times New Roman" pitchFamily="18" charset="0"/>
              </a:rPr>
              <a:t>Handbook</a:t>
            </a:r>
            <a:r>
              <a:rPr lang="es-MX" sz="1100" i="1" kern="0" dirty="0" smtClean="0">
                <a:cs typeface="Times New Roman" pitchFamily="18" charset="0"/>
              </a:rPr>
              <a:t> </a:t>
            </a:r>
            <a:r>
              <a:rPr lang="es-MX" sz="1100" i="1" kern="0" dirty="0" err="1" smtClean="0">
                <a:cs typeface="Times New Roman" pitchFamily="18" charset="0"/>
              </a:rPr>
              <a:t>for</a:t>
            </a:r>
            <a:r>
              <a:rPr lang="es-MX" sz="1100" i="1" kern="0" dirty="0" smtClean="0">
                <a:cs typeface="Times New Roman" pitchFamily="18" charset="0"/>
              </a:rPr>
              <a:t> </a:t>
            </a:r>
            <a:r>
              <a:rPr lang="es-MX" sz="1100" i="1" kern="0" dirty="0" err="1" smtClean="0">
                <a:cs typeface="Times New Roman" pitchFamily="18" charset="0"/>
              </a:rPr>
              <a:t>Stabilization</a:t>
            </a:r>
            <a:r>
              <a:rPr lang="es-MX" sz="1100" i="1" kern="0" dirty="0" smtClean="0">
                <a:cs typeface="Times New Roman" pitchFamily="18" charset="0"/>
              </a:rPr>
              <a:t> of </a:t>
            </a:r>
            <a:r>
              <a:rPr lang="es-MX" sz="1100" i="1" kern="0" dirty="0" err="1" smtClean="0">
                <a:cs typeface="Times New Roman" pitchFamily="18" charset="0"/>
              </a:rPr>
              <a:t>Pavement</a:t>
            </a:r>
            <a:r>
              <a:rPr lang="es-MX" sz="1100" i="1" kern="0" dirty="0" smtClean="0">
                <a:cs typeface="Times New Roman" pitchFamily="18" charset="0"/>
              </a:rPr>
              <a:t> </a:t>
            </a:r>
            <a:r>
              <a:rPr lang="es-MX" sz="1100" i="1" kern="0" dirty="0" err="1" smtClean="0">
                <a:cs typeface="Times New Roman" pitchFamily="18" charset="0"/>
              </a:rPr>
              <a:t>Subgrades</a:t>
            </a:r>
            <a:r>
              <a:rPr lang="es-MX" sz="1100" i="1" kern="0" dirty="0" smtClean="0">
                <a:cs typeface="Times New Roman" pitchFamily="18" charset="0"/>
              </a:rPr>
              <a:t> and Base </a:t>
            </a:r>
            <a:r>
              <a:rPr lang="es-MX" sz="1100" i="1" kern="0" dirty="0" err="1" smtClean="0">
                <a:cs typeface="Times New Roman" pitchFamily="18" charset="0"/>
              </a:rPr>
              <a:t>Courses</a:t>
            </a:r>
            <a:r>
              <a:rPr lang="es-MX" sz="1100" i="1" kern="0" dirty="0" smtClean="0">
                <a:cs typeface="Times New Roman" pitchFamily="18" charset="0"/>
              </a:rPr>
              <a:t> </a:t>
            </a:r>
            <a:r>
              <a:rPr lang="es-MX" sz="1100" i="1" kern="0" dirty="0" err="1" smtClean="0">
                <a:cs typeface="Times New Roman" pitchFamily="18" charset="0"/>
              </a:rPr>
              <a:t>with</a:t>
            </a:r>
            <a:r>
              <a:rPr lang="es-MX" sz="1100" i="1" kern="0" dirty="0" smtClean="0">
                <a:cs typeface="Times New Roman" pitchFamily="18" charset="0"/>
              </a:rPr>
              <a:t> Lime</a:t>
            </a:r>
            <a:r>
              <a:rPr lang="es-MX" sz="1100" kern="0" dirty="0" smtClean="0">
                <a:cs typeface="Times New Roman" pitchFamily="18" charset="0"/>
              </a:rPr>
              <a:t>.</a:t>
            </a:r>
            <a:endParaRPr kumimoji="0" lang="es-SV" sz="11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21" name="Rectangle 5"/>
          <p:cNvSpPr txBox="1">
            <a:spLocks noChangeArrowheads="1"/>
          </p:cNvSpPr>
          <p:nvPr/>
        </p:nvSpPr>
        <p:spPr bwMode="auto">
          <a:xfrm>
            <a:off x="6000760" y="1857364"/>
            <a:ext cx="2857520" cy="2362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6225" indent="-276225" algn="just" eaLnBrk="0" hangingPunct="0">
              <a:spcBef>
                <a:spcPct val="20000"/>
              </a:spcBef>
              <a:buSzPct val="100000"/>
              <a:defRPr/>
            </a:pPr>
            <a:r>
              <a:rPr lang="es-MX" kern="0" dirty="0" smtClean="0">
                <a:latin typeface="Times New Roman" pitchFamily="18" charset="0"/>
                <a:cs typeface="Times New Roman" pitchFamily="18" charset="0"/>
              </a:rPr>
              <a:t>Variaciones esperadas:</a:t>
            </a:r>
          </a:p>
          <a:p>
            <a:pPr marL="276225" indent="-276225" algn="just" eaLnBrk="0" hangingPunct="0">
              <a:spcBef>
                <a:spcPct val="20000"/>
              </a:spcBef>
              <a:buSzPct val="100000"/>
              <a:buFont typeface="Wingdings" pitchFamily="2" charset="2"/>
              <a:buChar char="n"/>
              <a:defRPr/>
            </a:pPr>
            <a:r>
              <a:rPr lang="es-MX" kern="0" dirty="0" smtClean="0">
                <a:latin typeface="Times New Roman" pitchFamily="18" charset="0"/>
                <a:cs typeface="Times New Roman" pitchFamily="18" charset="0"/>
              </a:rPr>
              <a:t>Reducción (temporal o permanente) en la plasticidad del suelo (IP). </a:t>
            </a:r>
          </a:p>
          <a:p>
            <a:pPr marL="276225" indent="-276225" algn="just" eaLnBrk="0" hangingPunct="0">
              <a:spcBef>
                <a:spcPct val="20000"/>
              </a:spcBef>
              <a:buSzPct val="100000"/>
              <a:buFont typeface="Wingdings" pitchFamily="2" charset="2"/>
              <a:buChar char="n"/>
              <a:defRPr/>
            </a:pPr>
            <a:r>
              <a:rPr lang="es-MX" dirty="0">
                <a:latin typeface="Times New Roman" pitchFamily="18" charset="0"/>
                <a:cs typeface="Times New Roman" pitchFamily="18" charset="0"/>
              </a:rPr>
              <a:t>Reducción </a:t>
            </a:r>
            <a:r>
              <a:rPr lang="es-MX" dirty="0" smtClean="0">
                <a:latin typeface="Times New Roman" pitchFamily="18" charset="0"/>
                <a:cs typeface="Times New Roman" pitchFamily="18" charset="0"/>
              </a:rPr>
              <a:t>(</a:t>
            </a:r>
            <a:r>
              <a:rPr lang="es-MX" dirty="0">
                <a:latin typeface="Times New Roman" pitchFamily="18" charset="0"/>
                <a:cs typeface="Times New Roman" pitchFamily="18" charset="0"/>
              </a:rPr>
              <a:t>temporal o permanente) del potencial de hinchamiento.</a:t>
            </a:r>
            <a:r>
              <a:rPr lang="es-MX" kern="0" dirty="0">
                <a:latin typeface="Times New Roman" pitchFamily="18" charset="0"/>
                <a:cs typeface="Times New Roman" pitchFamily="18" charset="0"/>
              </a:rPr>
              <a:t> </a:t>
            </a:r>
          </a:p>
        </p:txBody>
      </p:sp>
      <p:sp>
        <p:nvSpPr>
          <p:cNvPr id="168" name="1 Bisel"/>
          <p:cNvSpPr/>
          <p:nvPr/>
        </p:nvSpPr>
        <p:spPr bwMode="auto">
          <a:xfrm>
            <a:off x="8751571" y="2783810"/>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grpSp>
        <p:nvGrpSpPr>
          <p:cNvPr id="123" name="grafica1"/>
          <p:cNvGrpSpPr/>
          <p:nvPr/>
        </p:nvGrpSpPr>
        <p:grpSpPr>
          <a:xfrm>
            <a:off x="214282" y="1830935"/>
            <a:ext cx="5845723" cy="4118345"/>
            <a:chOff x="214282" y="1830935"/>
            <a:chExt cx="5845723" cy="4118345"/>
          </a:xfrm>
        </p:grpSpPr>
        <p:pic>
          <p:nvPicPr>
            <p:cNvPr id="124" name="123 Imagen" descr="Plasticidad.jpg"/>
            <p:cNvPicPr>
              <a:picLocks noChangeAspect="1"/>
            </p:cNvPicPr>
            <p:nvPr/>
          </p:nvPicPr>
          <p:blipFill>
            <a:blip r:embed="rId3" cstate="print"/>
            <a:stretch>
              <a:fillRect/>
            </a:stretch>
          </p:blipFill>
          <p:spPr>
            <a:xfrm>
              <a:off x="548802" y="1830935"/>
              <a:ext cx="5511203" cy="3868063"/>
            </a:xfrm>
            <a:prstGeom prst="rect">
              <a:avLst/>
            </a:prstGeom>
          </p:spPr>
        </p:pic>
        <p:sp>
          <p:nvSpPr>
            <p:cNvPr id="125" name="124 CuadroTexto"/>
            <p:cNvSpPr txBox="1"/>
            <p:nvPr/>
          </p:nvSpPr>
          <p:spPr>
            <a:xfrm>
              <a:off x="2383814" y="5672281"/>
              <a:ext cx="1908212" cy="276999"/>
            </a:xfrm>
            <a:prstGeom prst="rect">
              <a:avLst/>
            </a:prstGeom>
            <a:noFill/>
          </p:spPr>
          <p:txBody>
            <a:bodyPr vert="horz" wrap="square" rtlCol="0">
              <a:spAutoFit/>
            </a:bodyPr>
            <a:lstStyle/>
            <a:p>
              <a:pPr algn="ctr"/>
              <a:r>
                <a:rPr lang="es-SV" sz="1200" b="1" dirty="0" smtClean="0">
                  <a:latin typeface="Arial Black" panose="020B0A04020102020204" pitchFamily="34" charset="0"/>
                  <a:cs typeface="Aharoni" panose="02010803020104030203" pitchFamily="2" charset="-79"/>
                </a:rPr>
                <a:t>CAL HIDRATADA (%)</a:t>
              </a:r>
              <a:endParaRPr lang="es-SV" sz="1200" b="1" dirty="0">
                <a:latin typeface="Arial Black" panose="020B0A04020102020204" pitchFamily="34" charset="0"/>
                <a:cs typeface="Aharoni" panose="02010803020104030203" pitchFamily="2" charset="-79"/>
              </a:endParaRPr>
            </a:p>
          </p:txBody>
        </p:sp>
        <p:sp>
          <p:nvSpPr>
            <p:cNvPr id="126" name="125 CuadroTexto"/>
            <p:cNvSpPr txBox="1"/>
            <p:nvPr/>
          </p:nvSpPr>
          <p:spPr>
            <a:xfrm>
              <a:off x="214282" y="2348880"/>
              <a:ext cx="369332" cy="2736304"/>
            </a:xfrm>
            <a:prstGeom prst="rect">
              <a:avLst/>
            </a:prstGeom>
            <a:noFill/>
          </p:spPr>
          <p:txBody>
            <a:bodyPr vert="vert270" wrap="square" rtlCol="0">
              <a:spAutoFit/>
            </a:bodyPr>
            <a:lstStyle/>
            <a:p>
              <a:pPr algn="ctr"/>
              <a:r>
                <a:rPr lang="es-SV" sz="1200" b="1" dirty="0">
                  <a:latin typeface="Arial Black" panose="020B0A04020102020204" pitchFamily="34" charset="0"/>
                  <a:cs typeface="Aharoni" panose="02010803020104030203" pitchFamily="2" charset="-79"/>
                </a:rPr>
                <a:t>Í</a:t>
              </a:r>
              <a:r>
                <a:rPr lang="es-SV" sz="1200" b="1" dirty="0" smtClean="0">
                  <a:latin typeface="Arial Black" panose="020B0A04020102020204" pitchFamily="34" charset="0"/>
                  <a:cs typeface="Aharoni" panose="02010803020104030203" pitchFamily="2" charset="-79"/>
                </a:rPr>
                <a:t>NDICE DE PLASTICIDAD (%)</a:t>
              </a:r>
              <a:endParaRPr lang="es-SV" sz="1200" b="1" dirty="0">
                <a:latin typeface="Arial Black" panose="020B0A04020102020204" pitchFamily="34" charset="0"/>
                <a:cs typeface="Aharoni" panose="02010803020104030203" pitchFamily="2" charset="-79"/>
              </a:endParaRPr>
            </a:p>
          </p:txBody>
        </p:sp>
      </p:grpSp>
      <p:sp>
        <p:nvSpPr>
          <p:cNvPr id="104" name="Rectangle 3" descr="Diagonal hacia arriba ancha"/>
          <p:cNvSpPr>
            <a:spLocks noChangeArrowheads="1"/>
          </p:cNvSpPr>
          <p:nvPr/>
        </p:nvSpPr>
        <p:spPr bwMode="auto">
          <a:xfrm>
            <a:off x="4143372" y="3429000"/>
            <a:ext cx="214314" cy="214314"/>
          </a:xfrm>
          <a:prstGeom prst="rect">
            <a:avLst/>
          </a:prstGeom>
          <a:pattFill prst="wdUpDiag">
            <a:fgClr>
              <a:srgbClr val="4F81BD">
                <a:alpha val="50000"/>
              </a:srgbClr>
            </a:fgClr>
            <a:bgClr>
              <a:srgbClr val="FFFFFF">
                <a:alpha val="50000"/>
              </a:srgbClr>
            </a:bgClr>
          </a:pattFill>
          <a:ln w="9525">
            <a:solidFill>
              <a:schemeClr val="tx1">
                <a:lumMod val="95000"/>
                <a:lumOff val="5000"/>
              </a:schemeClr>
            </a:solidFill>
            <a:miter lim="800000"/>
            <a:headEnd/>
            <a:tailEnd/>
          </a:ln>
        </p:spPr>
        <p:txBody>
          <a:bodyPr vert="horz" wrap="square" lIns="91440" tIns="45720" rIns="91440" bIns="45720" numCol="1" anchor="t" anchorCtr="0" compatLnSpc="1">
            <a:prstTxWarp prst="textNoShape">
              <a:avLst/>
            </a:prstTxWarp>
          </a:bodyPr>
          <a:lstStyle/>
          <a:p>
            <a:endParaRPr lang="es-SV"/>
          </a:p>
        </p:txBody>
      </p:sp>
      <p:sp>
        <p:nvSpPr>
          <p:cNvPr id="110" name="109 CuadroTexto"/>
          <p:cNvSpPr txBox="1"/>
          <p:nvPr/>
        </p:nvSpPr>
        <p:spPr>
          <a:xfrm>
            <a:off x="4465836" y="3354173"/>
            <a:ext cx="1495125" cy="646331"/>
          </a:xfrm>
          <a:prstGeom prst="rect">
            <a:avLst/>
          </a:prstGeom>
          <a:noFill/>
        </p:spPr>
        <p:txBody>
          <a:bodyPr wrap="square" rtlCol="0">
            <a:spAutoFit/>
          </a:bodyPr>
          <a:lstStyle/>
          <a:p>
            <a:r>
              <a:rPr lang="es-MX" sz="900" b="1" dirty="0" smtClean="0">
                <a:latin typeface="Arial" pitchFamily="34" charset="0"/>
                <a:cs typeface="Arial" pitchFamily="34" charset="0"/>
              </a:rPr>
              <a:t>Rango de porcentajes  aproximados de cal con los que se alcanza la estabilización.</a:t>
            </a:r>
            <a:endParaRPr lang="es-SV" sz="900" b="1" dirty="0">
              <a:latin typeface="Arial" pitchFamily="34" charset="0"/>
              <a:cs typeface="Arial" pitchFamily="34" charset="0"/>
            </a:endParaRPr>
          </a:p>
        </p:txBody>
      </p:sp>
      <p:sp>
        <p:nvSpPr>
          <p:cNvPr id="1027" name="Rectangle 3" descr="Diagonal hacia arriba ancha"/>
          <p:cNvSpPr>
            <a:spLocks noChangeArrowheads="1"/>
          </p:cNvSpPr>
          <p:nvPr/>
        </p:nvSpPr>
        <p:spPr bwMode="auto">
          <a:xfrm>
            <a:off x="2400111" y="1946131"/>
            <a:ext cx="1476000" cy="3499200"/>
          </a:xfrm>
          <a:prstGeom prst="rect">
            <a:avLst/>
          </a:prstGeom>
          <a:pattFill prst="wdUpDiag">
            <a:fgClr>
              <a:srgbClr val="4F81BD">
                <a:alpha val="50000"/>
              </a:srgbClr>
            </a:fgClr>
            <a:bgClr>
              <a:srgbClr val="FFFFFF">
                <a:alpha val="50000"/>
              </a:srgbClr>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es-SV"/>
          </a:p>
        </p:txBody>
      </p:sp>
      <p:cxnSp>
        <p:nvCxnSpPr>
          <p:cNvPr id="68" name="67 Conector recto"/>
          <p:cNvCxnSpPr/>
          <p:nvPr/>
        </p:nvCxnSpPr>
        <p:spPr>
          <a:xfrm>
            <a:off x="833515" y="4754640"/>
            <a:ext cx="5074427" cy="0"/>
          </a:xfrm>
          <a:prstGeom prst="line">
            <a:avLst/>
          </a:pr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72" name="71 Conector recto"/>
          <p:cNvCxnSpPr/>
          <p:nvPr/>
        </p:nvCxnSpPr>
        <p:spPr>
          <a:xfrm>
            <a:off x="814152" y="3328526"/>
            <a:ext cx="5074427" cy="0"/>
          </a:xfrm>
          <a:prstGeom prst="line">
            <a:avLst/>
          </a:pr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19" name="118 Conector recto"/>
          <p:cNvCxnSpPr/>
          <p:nvPr/>
        </p:nvCxnSpPr>
        <p:spPr>
          <a:xfrm>
            <a:off x="4071934" y="4143380"/>
            <a:ext cx="357190" cy="1588"/>
          </a:xfrm>
          <a:prstGeom prst="line">
            <a:avLst/>
          </a:pr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31" name="130 CuadroTexto"/>
          <p:cNvSpPr txBox="1"/>
          <p:nvPr/>
        </p:nvSpPr>
        <p:spPr>
          <a:xfrm>
            <a:off x="4477412" y="3977354"/>
            <a:ext cx="1428760" cy="507831"/>
          </a:xfrm>
          <a:prstGeom prst="rect">
            <a:avLst/>
          </a:prstGeom>
          <a:noFill/>
        </p:spPr>
        <p:txBody>
          <a:bodyPr wrap="square" rtlCol="0">
            <a:spAutoFit/>
          </a:bodyPr>
          <a:lstStyle/>
          <a:p>
            <a:r>
              <a:rPr lang="es-MX" sz="900" b="1" dirty="0" smtClean="0">
                <a:latin typeface="Arial" pitchFamily="34" charset="0"/>
                <a:cs typeface="Arial" pitchFamily="34" charset="0"/>
              </a:rPr>
              <a:t>Rango de IP de suelos  apropiados para ser estabilizados con cal. </a:t>
            </a:r>
            <a:endParaRPr lang="es-SV" sz="900" b="1" dirty="0">
              <a:latin typeface="Arial" pitchFamily="34" charset="0"/>
              <a:cs typeface="Arial" pitchFamily="34" charset="0"/>
            </a:endParaRPr>
          </a:p>
        </p:txBody>
      </p:sp>
      <p:sp>
        <p:nvSpPr>
          <p:cNvPr id="59" name="12 Rectángulo redondeado"/>
          <p:cNvSpPr>
            <a:spLocks noChangeArrowheads="1"/>
          </p:cNvSpPr>
          <p:nvPr/>
        </p:nvSpPr>
        <p:spPr bwMode="auto">
          <a:xfrm>
            <a:off x="113952" y="857232"/>
            <a:ext cx="8892988" cy="5572164"/>
          </a:xfrm>
          <a:prstGeom prst="roundRect">
            <a:avLst>
              <a:gd name="adj" fmla="val 16667"/>
            </a:avLst>
          </a:prstGeom>
          <a:solidFill>
            <a:srgbClr val="FFC000"/>
          </a:solidFill>
          <a:ln w="9525" algn="ctr">
            <a:solidFill>
              <a:schemeClr val="tx1"/>
            </a:solidFill>
            <a:round/>
            <a:headEnd/>
            <a:tailEnd/>
          </a:ln>
        </p:spPr>
        <p:txBody>
          <a:bodyPr/>
          <a:lstStyle/>
          <a:p>
            <a:pPr algn="ctr">
              <a:buClr>
                <a:schemeClr val="bg2"/>
              </a:buClr>
              <a:buSzPct val="150000"/>
            </a:pPr>
            <a:endParaRPr lang="es-ES" sz="1600" b="1" i="0" baseline="0" dirty="0"/>
          </a:p>
        </p:txBody>
      </p:sp>
      <p:grpSp>
        <p:nvGrpSpPr>
          <p:cNvPr id="3" name="grafico figura 5"/>
          <p:cNvGrpSpPr>
            <a:grpSpLocks noChangeAspect="1"/>
          </p:cNvGrpSpPr>
          <p:nvPr/>
        </p:nvGrpSpPr>
        <p:grpSpPr bwMode="auto">
          <a:xfrm>
            <a:off x="720132" y="2290762"/>
            <a:ext cx="7524000" cy="3168000"/>
            <a:chOff x="731040" y="4711"/>
            <a:chExt cx="7524000" cy="4484"/>
          </a:xfrm>
        </p:grpSpPr>
        <p:sp>
          <p:nvSpPr>
            <p:cNvPr id="63" name="Rectangle 3" descr="Cuadrícula grande"/>
            <p:cNvSpPr>
              <a:spLocks noChangeArrowheads="1"/>
            </p:cNvSpPr>
            <p:nvPr/>
          </p:nvSpPr>
          <p:spPr bwMode="auto">
            <a:xfrm>
              <a:off x="731040" y="7080"/>
              <a:ext cx="1476000" cy="2089"/>
            </a:xfrm>
            <a:prstGeom prst="rect">
              <a:avLst/>
            </a:prstGeom>
            <a:pattFill prst="lgGrid">
              <a:fgClr>
                <a:srgbClr val="FFC000"/>
              </a:fgClr>
              <a:bgClr>
                <a:srgbClr val="FFFF00"/>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SV"/>
            </a:p>
          </p:txBody>
        </p:sp>
        <p:sp>
          <p:nvSpPr>
            <p:cNvPr id="67" name="Freeform 4" descr="Cuadrícula grande"/>
            <p:cNvSpPr>
              <a:spLocks/>
            </p:cNvSpPr>
            <p:nvPr/>
          </p:nvSpPr>
          <p:spPr bwMode="auto">
            <a:xfrm>
              <a:off x="2211484" y="6554"/>
              <a:ext cx="1764000" cy="2599"/>
            </a:xfrm>
            <a:custGeom>
              <a:avLst/>
              <a:gdLst/>
              <a:ahLst/>
              <a:cxnLst>
                <a:cxn ang="0">
                  <a:pos x="0" y="540"/>
                </a:cxn>
                <a:cxn ang="0">
                  <a:pos x="0" y="2625"/>
                </a:cxn>
                <a:cxn ang="0">
                  <a:pos x="2475" y="2625"/>
                </a:cxn>
                <a:cxn ang="0">
                  <a:pos x="2475" y="0"/>
                </a:cxn>
                <a:cxn ang="0">
                  <a:pos x="0" y="540"/>
                </a:cxn>
              </a:cxnLst>
              <a:rect l="0" t="0" r="r" b="b"/>
              <a:pathLst>
                <a:path w="2475" h="2625">
                  <a:moveTo>
                    <a:pt x="0" y="540"/>
                  </a:moveTo>
                  <a:lnTo>
                    <a:pt x="0" y="2625"/>
                  </a:lnTo>
                  <a:lnTo>
                    <a:pt x="2475" y="2625"/>
                  </a:lnTo>
                  <a:lnTo>
                    <a:pt x="2475" y="0"/>
                  </a:lnTo>
                  <a:lnTo>
                    <a:pt x="0" y="540"/>
                  </a:lnTo>
                  <a:close/>
                </a:path>
              </a:pathLst>
            </a:custGeom>
            <a:pattFill prst="lgGrid">
              <a:fgClr>
                <a:srgbClr val="FF9900"/>
              </a:fgClr>
              <a:bgClr>
                <a:srgbClr val="FABF8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SV"/>
            </a:p>
          </p:txBody>
        </p:sp>
        <p:sp>
          <p:nvSpPr>
            <p:cNvPr id="70" name="Freeform 5"/>
            <p:cNvSpPr>
              <a:spLocks/>
            </p:cNvSpPr>
            <p:nvPr/>
          </p:nvSpPr>
          <p:spPr bwMode="auto">
            <a:xfrm>
              <a:off x="3977988" y="5878"/>
              <a:ext cx="1748139" cy="3285"/>
            </a:xfrm>
            <a:custGeom>
              <a:avLst/>
              <a:gdLst/>
              <a:ahLst/>
              <a:cxnLst>
                <a:cxn ang="0">
                  <a:pos x="0" y="540"/>
                </a:cxn>
                <a:cxn ang="0">
                  <a:pos x="0" y="2625"/>
                </a:cxn>
                <a:cxn ang="0">
                  <a:pos x="2475" y="2625"/>
                </a:cxn>
                <a:cxn ang="0">
                  <a:pos x="2475" y="0"/>
                </a:cxn>
                <a:cxn ang="0">
                  <a:pos x="0" y="540"/>
                </a:cxn>
              </a:cxnLst>
              <a:rect l="0" t="0" r="r" b="b"/>
              <a:pathLst>
                <a:path w="2475" h="2625">
                  <a:moveTo>
                    <a:pt x="0" y="540"/>
                  </a:moveTo>
                  <a:lnTo>
                    <a:pt x="0" y="2625"/>
                  </a:lnTo>
                  <a:lnTo>
                    <a:pt x="2475" y="2625"/>
                  </a:lnTo>
                  <a:lnTo>
                    <a:pt x="2475" y="0"/>
                  </a:lnTo>
                  <a:lnTo>
                    <a:pt x="0" y="540"/>
                  </a:lnTo>
                  <a:close/>
                </a:path>
              </a:pathLst>
            </a:custGeom>
            <a:solidFill>
              <a:srgbClr val="F29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SV"/>
            </a:p>
          </p:txBody>
        </p:sp>
        <p:sp>
          <p:nvSpPr>
            <p:cNvPr id="71" name="Freeform 6" descr="Cuadrícula grande"/>
            <p:cNvSpPr>
              <a:spLocks/>
            </p:cNvSpPr>
            <p:nvPr/>
          </p:nvSpPr>
          <p:spPr bwMode="auto">
            <a:xfrm>
              <a:off x="5743079" y="5037"/>
              <a:ext cx="1748139" cy="4110"/>
            </a:xfrm>
            <a:custGeom>
              <a:avLst/>
              <a:gdLst/>
              <a:ahLst/>
              <a:cxnLst>
                <a:cxn ang="0">
                  <a:pos x="0" y="540"/>
                </a:cxn>
                <a:cxn ang="0">
                  <a:pos x="0" y="2625"/>
                </a:cxn>
                <a:cxn ang="0">
                  <a:pos x="2475" y="2625"/>
                </a:cxn>
                <a:cxn ang="0">
                  <a:pos x="2475" y="0"/>
                </a:cxn>
                <a:cxn ang="0">
                  <a:pos x="0" y="540"/>
                </a:cxn>
              </a:cxnLst>
              <a:rect l="0" t="0" r="r" b="b"/>
              <a:pathLst>
                <a:path w="2475" h="2625">
                  <a:moveTo>
                    <a:pt x="0" y="540"/>
                  </a:moveTo>
                  <a:lnTo>
                    <a:pt x="0" y="2625"/>
                  </a:lnTo>
                  <a:lnTo>
                    <a:pt x="2475" y="2625"/>
                  </a:lnTo>
                  <a:lnTo>
                    <a:pt x="2475" y="0"/>
                  </a:lnTo>
                  <a:lnTo>
                    <a:pt x="0" y="540"/>
                  </a:lnTo>
                  <a:close/>
                </a:path>
              </a:pathLst>
            </a:custGeom>
            <a:pattFill prst="lgGrid">
              <a:fgClr>
                <a:srgbClr val="D96D01"/>
              </a:fgClr>
              <a:bgClr>
                <a:srgbClr val="FE8002"/>
              </a:bgClr>
            </a:pattFill>
            <a:ln w="952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s-SV"/>
            </a:p>
          </p:txBody>
        </p:sp>
        <p:cxnSp>
          <p:nvCxnSpPr>
            <p:cNvPr id="73" name="AutoShape 7"/>
            <p:cNvCxnSpPr>
              <a:cxnSpLocks noChangeShapeType="1"/>
            </p:cNvCxnSpPr>
            <p:nvPr/>
          </p:nvCxnSpPr>
          <p:spPr bwMode="auto">
            <a:xfrm flipV="1">
              <a:off x="731040" y="4711"/>
              <a:ext cx="0" cy="4484"/>
            </a:xfrm>
            <a:prstGeom prst="straightConnector1">
              <a:avLst/>
            </a:prstGeom>
            <a:noFill/>
            <a:ln w="28575">
              <a:solidFill>
                <a:srgbClr val="000000"/>
              </a:solidFill>
              <a:round/>
              <a:headEnd/>
              <a:tailEnd type="triangle" w="med" len="med"/>
            </a:ln>
          </p:spPr>
        </p:cxnSp>
        <p:cxnSp>
          <p:nvCxnSpPr>
            <p:cNvPr id="75" name="AutoShape 9"/>
            <p:cNvCxnSpPr>
              <a:cxnSpLocks noChangeShapeType="1"/>
            </p:cNvCxnSpPr>
            <p:nvPr/>
          </p:nvCxnSpPr>
          <p:spPr bwMode="auto">
            <a:xfrm flipV="1">
              <a:off x="2211484" y="4818"/>
              <a:ext cx="0" cy="4309"/>
            </a:xfrm>
            <a:prstGeom prst="straightConnector1">
              <a:avLst/>
            </a:prstGeom>
            <a:noFill/>
            <a:ln w="28575">
              <a:solidFill>
                <a:srgbClr val="FF0000"/>
              </a:solidFill>
              <a:prstDash val="dash"/>
              <a:round/>
              <a:headEnd/>
              <a:tailEnd/>
            </a:ln>
          </p:spPr>
        </p:cxnSp>
        <p:cxnSp>
          <p:nvCxnSpPr>
            <p:cNvPr id="76" name="AutoShape 10"/>
            <p:cNvCxnSpPr>
              <a:cxnSpLocks noChangeShapeType="1"/>
            </p:cNvCxnSpPr>
            <p:nvPr/>
          </p:nvCxnSpPr>
          <p:spPr bwMode="auto">
            <a:xfrm flipV="1">
              <a:off x="3959624" y="4818"/>
              <a:ext cx="0" cy="4309"/>
            </a:xfrm>
            <a:prstGeom prst="straightConnector1">
              <a:avLst/>
            </a:prstGeom>
            <a:noFill/>
            <a:ln w="28575">
              <a:solidFill>
                <a:srgbClr val="FF0000"/>
              </a:solidFill>
              <a:prstDash val="dash"/>
              <a:round/>
              <a:headEnd/>
              <a:tailEnd/>
            </a:ln>
          </p:spPr>
        </p:cxnSp>
        <p:cxnSp>
          <p:nvCxnSpPr>
            <p:cNvPr id="77" name="AutoShape 11"/>
            <p:cNvCxnSpPr>
              <a:cxnSpLocks noChangeShapeType="1"/>
            </p:cNvCxnSpPr>
            <p:nvPr/>
          </p:nvCxnSpPr>
          <p:spPr bwMode="auto">
            <a:xfrm flipV="1">
              <a:off x="5731700" y="4822"/>
              <a:ext cx="0" cy="4309"/>
            </a:xfrm>
            <a:prstGeom prst="straightConnector1">
              <a:avLst/>
            </a:prstGeom>
            <a:noFill/>
            <a:ln w="28575">
              <a:solidFill>
                <a:srgbClr val="FF0000"/>
              </a:solidFill>
              <a:prstDash val="dash"/>
              <a:round/>
              <a:headEnd/>
              <a:tailEnd/>
            </a:ln>
          </p:spPr>
        </p:cxnSp>
        <p:cxnSp>
          <p:nvCxnSpPr>
            <p:cNvPr id="74" name="AutoShape 8"/>
            <p:cNvCxnSpPr>
              <a:cxnSpLocks noChangeShapeType="1"/>
            </p:cNvCxnSpPr>
            <p:nvPr/>
          </p:nvCxnSpPr>
          <p:spPr bwMode="auto">
            <a:xfrm>
              <a:off x="731040" y="9164"/>
              <a:ext cx="7524000" cy="0"/>
            </a:xfrm>
            <a:prstGeom prst="straightConnector1">
              <a:avLst/>
            </a:prstGeom>
            <a:noFill/>
            <a:ln w="28575">
              <a:solidFill>
                <a:srgbClr val="000000"/>
              </a:solidFill>
              <a:round/>
              <a:headEnd/>
              <a:tailEnd type="triangle" w="med" len="med"/>
            </a:ln>
          </p:spPr>
        </p:cxnSp>
      </p:grpSp>
      <p:sp>
        <p:nvSpPr>
          <p:cNvPr id="113" name="Freeform 13 degradado1" descr="Cuadrícula grande"/>
          <p:cNvSpPr>
            <a:spLocks/>
          </p:cNvSpPr>
          <p:nvPr/>
        </p:nvSpPr>
        <p:spPr bwMode="auto">
          <a:xfrm>
            <a:off x="7457412" y="2397278"/>
            <a:ext cx="615050" cy="3024000"/>
          </a:xfrm>
          <a:custGeom>
            <a:avLst/>
            <a:gdLst>
              <a:gd name="connsiteX0" fmla="*/ 0 w 132"/>
              <a:gd name="connsiteY0" fmla="*/ 64 h 3314"/>
              <a:gd name="connsiteX1" fmla="*/ 3 w 132"/>
              <a:gd name="connsiteY1" fmla="*/ 3314 h 3314"/>
              <a:gd name="connsiteX2" fmla="*/ 132 w 132"/>
              <a:gd name="connsiteY2" fmla="*/ 3314 h 3314"/>
              <a:gd name="connsiteX3" fmla="*/ 119 w 132"/>
              <a:gd name="connsiteY3" fmla="*/ 0 h 3314"/>
              <a:gd name="connsiteX4" fmla="*/ 0 w 132"/>
              <a:gd name="connsiteY4" fmla="*/ 64 h 3314"/>
              <a:gd name="connsiteX0" fmla="*/ 0 w 132"/>
              <a:gd name="connsiteY0" fmla="*/ 41 h 3291"/>
              <a:gd name="connsiteX1" fmla="*/ 3 w 132"/>
              <a:gd name="connsiteY1" fmla="*/ 3291 h 3291"/>
              <a:gd name="connsiteX2" fmla="*/ 132 w 132"/>
              <a:gd name="connsiteY2" fmla="*/ 3291 h 3291"/>
              <a:gd name="connsiteX3" fmla="*/ 116 w 132"/>
              <a:gd name="connsiteY3" fmla="*/ 0 h 3291"/>
              <a:gd name="connsiteX4" fmla="*/ 0 w 132"/>
              <a:gd name="connsiteY4" fmla="*/ 41 h 3291"/>
              <a:gd name="connsiteX0" fmla="*/ 4 w 130"/>
              <a:gd name="connsiteY0" fmla="*/ 55 h 3291"/>
              <a:gd name="connsiteX1" fmla="*/ 1 w 130"/>
              <a:gd name="connsiteY1" fmla="*/ 3291 h 3291"/>
              <a:gd name="connsiteX2" fmla="*/ 130 w 130"/>
              <a:gd name="connsiteY2" fmla="*/ 3291 h 3291"/>
              <a:gd name="connsiteX3" fmla="*/ 114 w 130"/>
              <a:gd name="connsiteY3" fmla="*/ 0 h 3291"/>
              <a:gd name="connsiteX4" fmla="*/ 4 w 130"/>
              <a:gd name="connsiteY4" fmla="*/ 55 h 3291"/>
              <a:gd name="connsiteX0" fmla="*/ 4 w 130"/>
              <a:gd name="connsiteY0" fmla="*/ 55 h 3291"/>
              <a:gd name="connsiteX1" fmla="*/ 1 w 130"/>
              <a:gd name="connsiteY1" fmla="*/ 3291 h 3291"/>
              <a:gd name="connsiteX2" fmla="*/ 130 w 130"/>
              <a:gd name="connsiteY2" fmla="*/ 3291 h 3291"/>
              <a:gd name="connsiteX3" fmla="*/ 114 w 130"/>
              <a:gd name="connsiteY3" fmla="*/ 0 h 3291"/>
              <a:gd name="connsiteX4" fmla="*/ 4 w 130"/>
              <a:gd name="connsiteY4" fmla="*/ 55 h 3291"/>
              <a:gd name="connsiteX0" fmla="*/ 4 w 130"/>
              <a:gd name="connsiteY0" fmla="*/ 55 h 3291"/>
              <a:gd name="connsiteX1" fmla="*/ 1 w 130"/>
              <a:gd name="connsiteY1" fmla="*/ 3291 h 3291"/>
              <a:gd name="connsiteX2" fmla="*/ 130 w 130"/>
              <a:gd name="connsiteY2" fmla="*/ 3291 h 3291"/>
              <a:gd name="connsiteX3" fmla="*/ 114 w 130"/>
              <a:gd name="connsiteY3" fmla="*/ 0 h 3291"/>
              <a:gd name="connsiteX4" fmla="*/ 4 w 130"/>
              <a:gd name="connsiteY4" fmla="*/ 55 h 3291"/>
              <a:gd name="connsiteX0" fmla="*/ 4 w 130"/>
              <a:gd name="connsiteY0" fmla="*/ 55 h 3291"/>
              <a:gd name="connsiteX1" fmla="*/ 1 w 130"/>
              <a:gd name="connsiteY1" fmla="*/ 3291 h 3291"/>
              <a:gd name="connsiteX2" fmla="*/ 130 w 130"/>
              <a:gd name="connsiteY2" fmla="*/ 3291 h 3291"/>
              <a:gd name="connsiteX3" fmla="*/ 114 w 130"/>
              <a:gd name="connsiteY3" fmla="*/ 0 h 3291"/>
              <a:gd name="connsiteX4" fmla="*/ 4 w 130"/>
              <a:gd name="connsiteY4" fmla="*/ 55 h 3291"/>
              <a:gd name="connsiteX0" fmla="*/ 4 w 130"/>
              <a:gd name="connsiteY0" fmla="*/ 135 h 3371"/>
              <a:gd name="connsiteX1" fmla="*/ 1 w 130"/>
              <a:gd name="connsiteY1" fmla="*/ 3371 h 3371"/>
              <a:gd name="connsiteX2" fmla="*/ 130 w 130"/>
              <a:gd name="connsiteY2" fmla="*/ 3371 h 3371"/>
              <a:gd name="connsiteX3" fmla="*/ 114 w 130"/>
              <a:gd name="connsiteY3" fmla="*/ 0 h 3371"/>
              <a:gd name="connsiteX4" fmla="*/ 4 w 130"/>
              <a:gd name="connsiteY4" fmla="*/ 135 h 3371"/>
              <a:gd name="connsiteX0" fmla="*/ 4 w 130"/>
              <a:gd name="connsiteY0" fmla="*/ 135 h 3371"/>
              <a:gd name="connsiteX1" fmla="*/ 1 w 130"/>
              <a:gd name="connsiteY1" fmla="*/ 3371 h 3371"/>
              <a:gd name="connsiteX2" fmla="*/ 130 w 130"/>
              <a:gd name="connsiteY2" fmla="*/ 3371 h 3371"/>
              <a:gd name="connsiteX3" fmla="*/ 114 w 130"/>
              <a:gd name="connsiteY3" fmla="*/ 0 h 3371"/>
              <a:gd name="connsiteX4" fmla="*/ 4 w 130"/>
              <a:gd name="connsiteY4" fmla="*/ 135 h 3371"/>
              <a:gd name="connsiteX0" fmla="*/ 4 w 130"/>
              <a:gd name="connsiteY0" fmla="*/ 135 h 3371"/>
              <a:gd name="connsiteX1" fmla="*/ 1 w 130"/>
              <a:gd name="connsiteY1" fmla="*/ 3371 h 3371"/>
              <a:gd name="connsiteX2" fmla="*/ 130 w 130"/>
              <a:gd name="connsiteY2" fmla="*/ 3371 h 3371"/>
              <a:gd name="connsiteX3" fmla="*/ 114 w 130"/>
              <a:gd name="connsiteY3" fmla="*/ 0 h 3371"/>
              <a:gd name="connsiteX4" fmla="*/ 4 w 130"/>
              <a:gd name="connsiteY4" fmla="*/ 135 h 3371"/>
              <a:gd name="connsiteX0" fmla="*/ 4 w 130"/>
              <a:gd name="connsiteY0" fmla="*/ 135 h 3371"/>
              <a:gd name="connsiteX1" fmla="*/ 1 w 130"/>
              <a:gd name="connsiteY1" fmla="*/ 3371 h 3371"/>
              <a:gd name="connsiteX2" fmla="*/ 130 w 130"/>
              <a:gd name="connsiteY2" fmla="*/ 3371 h 3371"/>
              <a:gd name="connsiteX3" fmla="*/ 114 w 130"/>
              <a:gd name="connsiteY3" fmla="*/ 0 h 3371"/>
              <a:gd name="connsiteX4" fmla="*/ 4 w 130"/>
              <a:gd name="connsiteY4" fmla="*/ 135 h 3371"/>
              <a:gd name="connsiteX0" fmla="*/ 4 w 130"/>
              <a:gd name="connsiteY0" fmla="*/ 138 h 3374"/>
              <a:gd name="connsiteX1" fmla="*/ 1 w 130"/>
              <a:gd name="connsiteY1" fmla="*/ 3374 h 3374"/>
              <a:gd name="connsiteX2" fmla="*/ 130 w 130"/>
              <a:gd name="connsiteY2" fmla="*/ 3374 h 3374"/>
              <a:gd name="connsiteX3" fmla="*/ 120 w 130"/>
              <a:gd name="connsiteY3" fmla="*/ 0 h 3374"/>
              <a:gd name="connsiteX4" fmla="*/ 4 w 130"/>
              <a:gd name="connsiteY4" fmla="*/ 138 h 3374"/>
              <a:gd name="connsiteX0" fmla="*/ 4 w 130"/>
              <a:gd name="connsiteY0" fmla="*/ 138 h 3374"/>
              <a:gd name="connsiteX1" fmla="*/ 1 w 130"/>
              <a:gd name="connsiteY1" fmla="*/ 3374 h 3374"/>
              <a:gd name="connsiteX2" fmla="*/ 130 w 130"/>
              <a:gd name="connsiteY2" fmla="*/ 3374 h 3374"/>
              <a:gd name="connsiteX3" fmla="*/ 120 w 130"/>
              <a:gd name="connsiteY3" fmla="*/ 0 h 3374"/>
              <a:gd name="connsiteX4" fmla="*/ 4 w 130"/>
              <a:gd name="connsiteY4" fmla="*/ 138 h 3374"/>
              <a:gd name="connsiteX0" fmla="*/ 4 w 130"/>
              <a:gd name="connsiteY0" fmla="*/ 152 h 3388"/>
              <a:gd name="connsiteX1" fmla="*/ 1 w 130"/>
              <a:gd name="connsiteY1" fmla="*/ 3388 h 3388"/>
              <a:gd name="connsiteX2" fmla="*/ 130 w 130"/>
              <a:gd name="connsiteY2" fmla="*/ 3388 h 3388"/>
              <a:gd name="connsiteX3" fmla="*/ 126 w 130"/>
              <a:gd name="connsiteY3" fmla="*/ 0 h 3388"/>
              <a:gd name="connsiteX4" fmla="*/ 4 w 130"/>
              <a:gd name="connsiteY4" fmla="*/ 152 h 3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 h="3388">
                <a:moveTo>
                  <a:pt x="4" y="152"/>
                </a:moveTo>
                <a:cubicBezTo>
                  <a:pt x="5" y="1235"/>
                  <a:pt x="0" y="2305"/>
                  <a:pt x="1" y="3388"/>
                </a:cubicBezTo>
                <a:lnTo>
                  <a:pt x="130" y="3388"/>
                </a:lnTo>
                <a:cubicBezTo>
                  <a:pt x="127" y="2263"/>
                  <a:pt x="129" y="1125"/>
                  <a:pt x="126" y="0"/>
                </a:cubicBezTo>
                <a:cubicBezTo>
                  <a:pt x="89" y="45"/>
                  <a:pt x="41" y="107"/>
                  <a:pt x="4" y="152"/>
                </a:cubicBezTo>
                <a:close/>
              </a:path>
            </a:pathLst>
          </a:custGeom>
          <a:gradFill flip="none" rotWithShape="1">
            <a:gsLst>
              <a:gs pos="0">
                <a:srgbClr val="FE8002"/>
              </a:gs>
              <a:gs pos="51000">
                <a:schemeClr val="accent5">
                  <a:lumMod val="20000"/>
                  <a:lumOff val="80000"/>
                </a:schemeClr>
              </a:gs>
              <a:gs pos="100000">
                <a:schemeClr val="accent5">
                  <a:lumMod val="40000"/>
                  <a:lumOff val="6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s-SV"/>
          </a:p>
        </p:txBody>
      </p:sp>
      <p:grpSp>
        <p:nvGrpSpPr>
          <p:cNvPr id="4" name="LL"/>
          <p:cNvGrpSpPr/>
          <p:nvPr/>
        </p:nvGrpSpPr>
        <p:grpSpPr>
          <a:xfrm>
            <a:off x="5770135" y="1214422"/>
            <a:ext cx="1730823" cy="1357320"/>
            <a:chOff x="5926385" y="512676"/>
            <a:chExt cx="1410999" cy="1517005"/>
          </a:xfrm>
        </p:grpSpPr>
        <p:sp>
          <p:nvSpPr>
            <p:cNvPr id="80" name="Rectangulo"/>
            <p:cNvSpPr>
              <a:spLocks noChangeArrowheads="1"/>
            </p:cNvSpPr>
            <p:nvPr/>
          </p:nvSpPr>
          <p:spPr bwMode="auto">
            <a:xfrm>
              <a:off x="6108375" y="512676"/>
              <a:ext cx="1229009" cy="1444740"/>
            </a:xfrm>
            <a:prstGeom prst="rect">
              <a:avLst/>
            </a:prstGeom>
            <a:solidFill>
              <a:srgbClr val="FFFFFF"/>
            </a:solidFill>
            <a:ln w="28575">
              <a:solidFill>
                <a:schemeClr val="tx1"/>
              </a:solidFill>
              <a:miter lim="800000"/>
              <a:headEnd/>
              <a:tailEnd/>
            </a:ln>
          </p:spPr>
          <p:txBody>
            <a:bodyPr wrap="square">
              <a:spAutoFit/>
            </a:bodyPr>
            <a:lstStyle/>
            <a:p>
              <a:pPr marL="4763" algn="just" defTabSz="265113">
                <a:buClr>
                  <a:schemeClr val="accent6"/>
                </a:buClr>
              </a:pPr>
              <a:r>
                <a:rPr lang="es-MX" sz="1300" b="1" dirty="0">
                  <a:latin typeface="Times New Roman" pitchFamily="18" charset="0"/>
                  <a:cs typeface="Times New Roman" pitchFamily="18" charset="0"/>
                </a:rPr>
                <a:t>Límite </a:t>
              </a:r>
              <a:r>
                <a:rPr lang="es-MX" sz="1300" b="1" dirty="0" smtClean="0">
                  <a:latin typeface="Times New Roman" pitchFamily="18" charset="0"/>
                  <a:cs typeface="Times New Roman" pitchFamily="18" charset="0"/>
                </a:rPr>
                <a:t>líquido (LL): </a:t>
              </a:r>
              <a:r>
                <a:rPr lang="es-MX" sz="1300" dirty="0">
                  <a:latin typeface="Times New Roman" pitchFamily="18" charset="0"/>
                  <a:cs typeface="Times New Roman" pitchFamily="18" charset="0"/>
                </a:rPr>
                <a:t>W% </a:t>
              </a:r>
              <a:r>
                <a:rPr lang="es-SV" sz="1300" dirty="0">
                  <a:latin typeface="Times New Roman" pitchFamily="18" charset="0"/>
                  <a:cs typeface="Times New Roman" pitchFamily="18" charset="0"/>
                </a:rPr>
                <a:t>por encima del cual el suelo se comporta como un </a:t>
              </a:r>
              <a:r>
                <a:rPr lang="es-SV" sz="1300" dirty="0" smtClean="0">
                  <a:latin typeface="Times New Roman" pitchFamily="18" charset="0"/>
                  <a:cs typeface="Times New Roman" pitchFamily="18" charset="0"/>
                </a:rPr>
                <a:t>fluido viscoso.</a:t>
              </a:r>
              <a:endParaRPr lang="es-ES" sz="1300" dirty="0">
                <a:latin typeface="Times New Roman" pitchFamily="18" charset="0"/>
                <a:cs typeface="Times New Roman" pitchFamily="18" charset="0"/>
              </a:endParaRPr>
            </a:p>
          </p:txBody>
        </p:sp>
        <p:cxnSp>
          <p:nvCxnSpPr>
            <p:cNvPr id="81" name="80 Conector recto de flecha"/>
            <p:cNvCxnSpPr/>
            <p:nvPr/>
          </p:nvCxnSpPr>
          <p:spPr bwMode="auto">
            <a:xfrm rot="5400000">
              <a:off x="5820784" y="1736071"/>
              <a:ext cx="399211" cy="18800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grpSp>
        <p:nvGrpSpPr>
          <p:cNvPr id="5" name="LP"/>
          <p:cNvGrpSpPr/>
          <p:nvPr/>
        </p:nvGrpSpPr>
        <p:grpSpPr>
          <a:xfrm>
            <a:off x="3989602" y="1214423"/>
            <a:ext cx="1516877" cy="1492716"/>
            <a:chOff x="4103950" y="1505004"/>
            <a:chExt cx="1333477" cy="1211433"/>
          </a:xfrm>
        </p:grpSpPr>
        <p:sp>
          <p:nvSpPr>
            <p:cNvPr id="83" name="47 Rectángulo"/>
            <p:cNvSpPr>
              <a:spLocks noChangeArrowheads="1"/>
            </p:cNvSpPr>
            <p:nvPr/>
          </p:nvSpPr>
          <p:spPr bwMode="auto">
            <a:xfrm>
              <a:off x="4355975" y="1505004"/>
              <a:ext cx="1081452" cy="1211433"/>
            </a:xfrm>
            <a:prstGeom prst="rect">
              <a:avLst/>
            </a:prstGeom>
            <a:solidFill>
              <a:srgbClr val="FFFFFF"/>
            </a:solidFill>
            <a:ln w="28575">
              <a:solidFill>
                <a:schemeClr val="tx1"/>
              </a:solidFill>
              <a:miter lim="800000"/>
              <a:headEnd/>
              <a:tailEnd/>
            </a:ln>
          </p:spPr>
          <p:txBody>
            <a:bodyPr wrap="square">
              <a:spAutoFit/>
            </a:bodyPr>
            <a:lstStyle/>
            <a:p>
              <a:pPr marL="4763" algn="just" defTabSz="265113">
                <a:buClr>
                  <a:schemeClr val="accent6"/>
                </a:buClr>
              </a:pPr>
              <a:r>
                <a:rPr lang="es-MX" sz="1300" b="1" dirty="0">
                  <a:latin typeface="Times New Roman" pitchFamily="18" charset="0"/>
                  <a:cs typeface="Times New Roman" pitchFamily="18" charset="0"/>
                </a:rPr>
                <a:t>Límite </a:t>
              </a:r>
              <a:r>
                <a:rPr lang="es-MX" sz="1300" b="1" dirty="0" smtClean="0">
                  <a:latin typeface="Times New Roman" pitchFamily="18" charset="0"/>
                  <a:cs typeface="Times New Roman" pitchFamily="18" charset="0"/>
                </a:rPr>
                <a:t>plástico (LP): </a:t>
              </a:r>
              <a:r>
                <a:rPr lang="es-MX" sz="1300" dirty="0">
                  <a:latin typeface="Times New Roman" pitchFamily="18" charset="0"/>
                  <a:cs typeface="Times New Roman" pitchFamily="18" charset="0"/>
                </a:rPr>
                <a:t>W% </a:t>
              </a:r>
              <a:r>
                <a:rPr lang="es-SV" sz="1300" dirty="0">
                  <a:latin typeface="Times New Roman" pitchFamily="18" charset="0"/>
                  <a:cs typeface="Times New Roman" pitchFamily="18" charset="0"/>
                </a:rPr>
                <a:t>por encima del cual el suelo se deforma bajo </a:t>
              </a:r>
              <a:r>
                <a:rPr lang="es-SV" sz="1300" dirty="0" smtClean="0">
                  <a:cs typeface="Times New Roman" pitchFamily="18" charset="0"/>
                </a:rPr>
                <a:t>carga</a:t>
              </a:r>
              <a:r>
                <a:rPr lang="es-SV" sz="1300" dirty="0" smtClean="0">
                  <a:latin typeface="Times New Roman" pitchFamily="18" charset="0"/>
                  <a:cs typeface="Times New Roman" pitchFamily="18" charset="0"/>
                </a:rPr>
                <a:t>.</a:t>
              </a:r>
              <a:endParaRPr lang="es-ES" sz="1300" dirty="0">
                <a:latin typeface="Times New Roman" pitchFamily="18" charset="0"/>
                <a:cs typeface="Times New Roman" pitchFamily="18" charset="0"/>
              </a:endParaRPr>
            </a:p>
          </p:txBody>
        </p:sp>
        <p:cxnSp>
          <p:nvCxnSpPr>
            <p:cNvPr id="84" name="83 Conector recto de flecha"/>
            <p:cNvCxnSpPr/>
            <p:nvPr/>
          </p:nvCxnSpPr>
          <p:spPr bwMode="auto">
            <a:xfrm rot="5400000">
              <a:off x="4100431" y="2451796"/>
              <a:ext cx="260644" cy="25360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grpSp>
        <p:nvGrpSpPr>
          <p:cNvPr id="6" name="LC"/>
          <p:cNvGrpSpPr/>
          <p:nvPr/>
        </p:nvGrpSpPr>
        <p:grpSpPr>
          <a:xfrm>
            <a:off x="2220330" y="1214422"/>
            <a:ext cx="1571636" cy="1692771"/>
            <a:chOff x="2359816" y="1628800"/>
            <a:chExt cx="1376457" cy="1521241"/>
          </a:xfrm>
        </p:grpSpPr>
        <p:sp>
          <p:nvSpPr>
            <p:cNvPr id="86" name="47 Rectángulo"/>
            <p:cNvSpPr>
              <a:spLocks noChangeArrowheads="1"/>
            </p:cNvSpPr>
            <p:nvPr/>
          </p:nvSpPr>
          <p:spPr bwMode="auto">
            <a:xfrm>
              <a:off x="2591780" y="1628800"/>
              <a:ext cx="1144493" cy="1521241"/>
            </a:xfrm>
            <a:prstGeom prst="rect">
              <a:avLst/>
            </a:prstGeom>
            <a:solidFill>
              <a:srgbClr val="FFFFFF"/>
            </a:solidFill>
            <a:ln w="28575">
              <a:solidFill>
                <a:schemeClr val="tx1"/>
              </a:solidFill>
              <a:miter lim="800000"/>
              <a:headEnd/>
              <a:tailEnd/>
            </a:ln>
          </p:spPr>
          <p:txBody>
            <a:bodyPr wrap="square">
              <a:spAutoFit/>
            </a:bodyPr>
            <a:lstStyle/>
            <a:p>
              <a:pPr marL="4763" algn="just" defTabSz="265113">
                <a:buClr>
                  <a:schemeClr val="accent6"/>
                </a:buClr>
              </a:pPr>
              <a:r>
                <a:rPr lang="es-MX" sz="1300" b="1" baseline="0" dirty="0" smtClean="0">
                  <a:latin typeface="Times New Roman" pitchFamily="18" charset="0"/>
                  <a:cs typeface="Times New Roman" pitchFamily="18" charset="0"/>
                </a:rPr>
                <a:t>Límite de contracción (LC): </a:t>
              </a:r>
              <a:r>
                <a:rPr lang="es-MX" sz="1300" i="0" baseline="0" dirty="0" smtClean="0">
                  <a:latin typeface="Times New Roman" pitchFamily="18" charset="0"/>
                  <a:cs typeface="Times New Roman" pitchFamily="18" charset="0"/>
                </a:rPr>
                <a:t>W% máxima para la cual</a:t>
              </a:r>
              <a:r>
                <a:rPr lang="es-SV" sz="1300" i="0" baseline="0" dirty="0" smtClean="0">
                  <a:latin typeface="Times New Roman" pitchFamily="18" charset="0"/>
                  <a:cs typeface="Times New Roman" pitchFamily="18" charset="0"/>
                </a:rPr>
                <a:t> una pérdida de humedad no causa  cambio de volumen.</a:t>
              </a:r>
              <a:endParaRPr lang="es-ES" sz="1300" i="0" baseline="0" dirty="0">
                <a:latin typeface="Times New Roman" pitchFamily="18" charset="0"/>
                <a:cs typeface="Times New Roman" pitchFamily="18" charset="0"/>
              </a:endParaRPr>
            </a:p>
          </p:txBody>
        </p:sp>
        <p:cxnSp>
          <p:nvCxnSpPr>
            <p:cNvPr id="87" name="86 Conector recto de flecha"/>
            <p:cNvCxnSpPr/>
            <p:nvPr/>
          </p:nvCxnSpPr>
          <p:spPr bwMode="auto">
            <a:xfrm rot="5400000">
              <a:off x="2319861" y="2640864"/>
              <a:ext cx="311876" cy="2319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sp>
        <p:nvSpPr>
          <p:cNvPr id="88" name="W"/>
          <p:cNvSpPr txBox="1"/>
          <p:nvPr/>
        </p:nvSpPr>
        <p:spPr>
          <a:xfrm>
            <a:off x="8074970" y="5214950"/>
            <a:ext cx="1024160" cy="461665"/>
          </a:xfrm>
          <a:prstGeom prst="rect">
            <a:avLst/>
          </a:prstGeom>
          <a:noFill/>
        </p:spPr>
        <p:txBody>
          <a:bodyPr wrap="square" lIns="0" rIns="0" rtlCol="0">
            <a:spAutoFit/>
          </a:bodyPr>
          <a:lstStyle/>
          <a:p>
            <a:pPr algn="ctr"/>
            <a:r>
              <a:rPr lang="es-MX" sz="1200" b="1" i="0" baseline="0" dirty="0" smtClean="0">
                <a:solidFill>
                  <a:srgbClr val="0000FF"/>
                </a:solidFill>
              </a:rPr>
              <a:t>Contenido</a:t>
            </a:r>
          </a:p>
          <a:p>
            <a:pPr algn="ctr"/>
            <a:r>
              <a:rPr lang="es-MX" sz="1200" b="1" i="0" baseline="0" dirty="0" smtClean="0">
                <a:solidFill>
                  <a:srgbClr val="0000FF"/>
                </a:solidFill>
              </a:rPr>
              <a:t>de agua, W</a:t>
            </a:r>
            <a:endParaRPr lang="es-SV" sz="1200" b="1" i="0" baseline="0" dirty="0">
              <a:solidFill>
                <a:srgbClr val="0000FF"/>
              </a:solidFill>
            </a:endParaRPr>
          </a:p>
        </p:txBody>
      </p:sp>
      <p:sp>
        <p:nvSpPr>
          <p:cNvPr id="89" name="V"/>
          <p:cNvSpPr txBox="1"/>
          <p:nvPr/>
        </p:nvSpPr>
        <p:spPr>
          <a:xfrm>
            <a:off x="102650" y="2080431"/>
            <a:ext cx="1260424" cy="276999"/>
          </a:xfrm>
          <a:prstGeom prst="rect">
            <a:avLst/>
          </a:prstGeom>
          <a:noFill/>
        </p:spPr>
        <p:txBody>
          <a:bodyPr wrap="square" rtlCol="0">
            <a:spAutoFit/>
          </a:bodyPr>
          <a:lstStyle/>
          <a:p>
            <a:pPr algn="ctr"/>
            <a:r>
              <a:rPr lang="es-MX" sz="1200" b="1" i="0" baseline="0" dirty="0" smtClean="0">
                <a:solidFill>
                  <a:srgbClr val="0000FF"/>
                </a:solidFill>
              </a:rPr>
              <a:t>Volumen, V</a:t>
            </a:r>
            <a:endParaRPr lang="es-SV" sz="1200" b="1" i="0" baseline="0" dirty="0">
              <a:solidFill>
                <a:srgbClr val="0000FF"/>
              </a:solidFill>
            </a:endParaRPr>
          </a:p>
        </p:txBody>
      </p:sp>
      <p:sp>
        <p:nvSpPr>
          <p:cNvPr id="90" name="Titulo del grafico"/>
          <p:cNvSpPr>
            <a:spLocks noChangeArrowheads="1"/>
          </p:cNvSpPr>
          <p:nvPr/>
        </p:nvSpPr>
        <p:spPr bwMode="auto">
          <a:xfrm>
            <a:off x="404404" y="5500702"/>
            <a:ext cx="8335191" cy="928694"/>
          </a:xfrm>
          <a:prstGeom prst="rect">
            <a:avLst/>
          </a:prstGeom>
          <a:noFill/>
          <a:ln w="9525">
            <a:noFill/>
            <a:miter lim="800000"/>
            <a:headEnd/>
            <a:tailEnd/>
          </a:ln>
        </p:spPr>
        <p:txBody>
          <a:bodyPr/>
          <a:lstStyle/>
          <a:p>
            <a:pPr algn="ctr">
              <a:spcBef>
                <a:spcPct val="20000"/>
              </a:spcBef>
              <a:buClr>
                <a:schemeClr val="bg2"/>
              </a:buClr>
              <a:buSzPct val="75000"/>
            </a:pPr>
            <a:r>
              <a:rPr lang="en-US" sz="1200" b="1" dirty="0" err="1" smtClean="0">
                <a:latin typeface="Times New Roman" pitchFamily="18" charset="0"/>
                <a:cs typeface="Times New Roman" pitchFamily="18" charset="0"/>
              </a:rPr>
              <a:t>Figura</a:t>
            </a:r>
            <a:r>
              <a:rPr lang="en-US" sz="1200" b="1" dirty="0" smtClean="0">
                <a:latin typeface="Times New Roman" pitchFamily="18" charset="0"/>
                <a:cs typeface="Times New Roman" pitchFamily="18" charset="0"/>
              </a:rPr>
              <a:t> No.6. </a:t>
            </a:r>
            <a:r>
              <a:rPr lang="en-US" sz="1200" b="1" dirty="0" err="1" smtClean="0">
                <a:latin typeface="Times New Roman" pitchFamily="18" charset="0"/>
                <a:cs typeface="Times New Roman" pitchFamily="18" charset="0"/>
              </a:rPr>
              <a:t>Cambios</a:t>
            </a:r>
            <a:r>
              <a:rPr lang="en-US" sz="1200" b="1" dirty="0" smtClean="0">
                <a:latin typeface="Times New Roman" pitchFamily="18" charset="0"/>
                <a:cs typeface="Times New Roman" pitchFamily="18" charset="0"/>
              </a:rPr>
              <a:t> en el </a:t>
            </a:r>
            <a:r>
              <a:rPr lang="en-US" sz="1200" b="1" dirty="0" err="1" smtClean="0">
                <a:latin typeface="Times New Roman" pitchFamily="18" charset="0"/>
                <a:cs typeface="Times New Roman" pitchFamily="18" charset="0"/>
              </a:rPr>
              <a:t>volumen</a:t>
            </a:r>
            <a:r>
              <a:rPr lang="en-US" sz="1200" b="1" dirty="0" smtClean="0">
                <a:latin typeface="Times New Roman" pitchFamily="18" charset="0"/>
                <a:cs typeface="Times New Roman" pitchFamily="18" charset="0"/>
              </a:rPr>
              <a:t> y </a:t>
            </a:r>
            <a:r>
              <a:rPr lang="en-US" sz="1200" b="1" dirty="0" err="1" smtClean="0">
                <a:latin typeface="Times New Roman" pitchFamily="18" charset="0"/>
                <a:cs typeface="Times New Roman" pitchFamily="18" charset="0"/>
              </a:rPr>
              <a:t>consistencia</a:t>
            </a:r>
            <a:r>
              <a:rPr lang="en-US" sz="1200" b="1" dirty="0" smtClean="0">
                <a:latin typeface="Times New Roman" pitchFamily="18" charset="0"/>
                <a:cs typeface="Times New Roman" pitchFamily="18" charset="0"/>
              </a:rPr>
              <a:t> del </a:t>
            </a:r>
            <a:r>
              <a:rPr lang="en-US" sz="1200" b="1" dirty="0" err="1" smtClean="0">
                <a:latin typeface="Times New Roman" pitchFamily="18" charset="0"/>
                <a:cs typeface="Times New Roman" pitchFamily="18" charset="0"/>
              </a:rPr>
              <a:t>suelo</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respecto</a:t>
            </a:r>
            <a:r>
              <a:rPr lang="en-US" sz="1200" b="1" dirty="0" smtClean="0">
                <a:latin typeface="Times New Roman" pitchFamily="18" charset="0"/>
                <a:cs typeface="Times New Roman" pitchFamily="18" charset="0"/>
              </a:rPr>
              <a:t> al </a:t>
            </a:r>
            <a:r>
              <a:rPr lang="en-US" sz="1200" b="1" dirty="0" err="1" smtClean="0">
                <a:latin typeface="Times New Roman" pitchFamily="18" charset="0"/>
                <a:cs typeface="Times New Roman" pitchFamily="18" charset="0"/>
              </a:rPr>
              <a:t>contenido</a:t>
            </a:r>
            <a:r>
              <a:rPr lang="en-US" sz="1200" b="1" dirty="0" smtClean="0">
                <a:latin typeface="Times New Roman" pitchFamily="18" charset="0"/>
                <a:cs typeface="Times New Roman" pitchFamily="18" charset="0"/>
              </a:rPr>
              <a:t> de </a:t>
            </a:r>
            <a:r>
              <a:rPr lang="en-US" sz="1200" b="1" dirty="0" err="1" smtClean="0">
                <a:latin typeface="Times New Roman" pitchFamily="18" charset="0"/>
                <a:cs typeface="Times New Roman" pitchFamily="18" charset="0"/>
              </a:rPr>
              <a:t>agua</a:t>
            </a:r>
            <a:r>
              <a:rPr lang="en-US" sz="1200" dirty="0" smtClean="0">
                <a:latin typeface="Times New Roman" pitchFamily="18" charset="0"/>
                <a:cs typeface="Times New Roman" pitchFamily="18" charset="0"/>
              </a:rPr>
              <a:t>.</a:t>
            </a:r>
          </a:p>
          <a:p>
            <a:pPr algn="ctr">
              <a:spcBef>
                <a:spcPct val="20000"/>
              </a:spcBef>
              <a:buClr>
                <a:schemeClr val="bg2"/>
              </a:buClr>
              <a:buSzPct val="75000"/>
            </a:pPr>
            <a:r>
              <a:rPr lang="en-US" sz="1200" dirty="0" smtClean="0">
                <a:latin typeface="Times New Roman" pitchFamily="18" charset="0"/>
                <a:cs typeface="Times New Roman" pitchFamily="18" charset="0"/>
              </a:rPr>
              <a:t>(</a:t>
            </a:r>
            <a:r>
              <a:rPr lang="en-US" sz="1200" dirty="0" err="1" smtClean="0">
                <a:latin typeface="Times New Roman" pitchFamily="18" charset="0"/>
                <a:cs typeface="Times New Roman" pitchFamily="18" charset="0"/>
              </a:rPr>
              <a:t>Figura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modificada</a:t>
            </a:r>
            <a:r>
              <a:rPr lang="en-US" sz="1200" dirty="0" smtClean="0">
                <a:latin typeface="Times New Roman" pitchFamily="18" charset="0"/>
                <a:cs typeface="Times New Roman" pitchFamily="18" charset="0"/>
              </a:rPr>
              <a:t>, a </a:t>
            </a:r>
            <a:r>
              <a:rPr lang="en-US" sz="1200" dirty="0" err="1" smtClean="0">
                <a:latin typeface="Times New Roman" pitchFamily="18" charset="0"/>
                <a:cs typeface="Times New Roman" pitchFamily="18" charset="0"/>
              </a:rPr>
              <a:t>partir</a:t>
            </a:r>
            <a:r>
              <a:rPr lang="en-US" sz="1200" dirty="0" smtClean="0">
                <a:latin typeface="Times New Roman" pitchFamily="18" charset="0"/>
                <a:cs typeface="Times New Roman" pitchFamily="18" charset="0"/>
              </a:rPr>
              <a:t> de original </a:t>
            </a:r>
            <a:r>
              <a:rPr lang="en-US" sz="1200" dirty="0" err="1" smtClean="0">
                <a:latin typeface="Times New Roman" pitchFamily="18" charset="0"/>
                <a:cs typeface="Times New Roman" pitchFamily="18" charset="0"/>
              </a:rPr>
              <a:t>elaborado</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por</a:t>
            </a:r>
            <a:r>
              <a:rPr lang="en-US" sz="1200" dirty="0" smtClean="0">
                <a:latin typeface="Times New Roman" pitchFamily="18" charset="0"/>
                <a:cs typeface="Times New Roman" pitchFamily="18" charset="0"/>
              </a:rPr>
              <a:t> la </a:t>
            </a:r>
            <a:r>
              <a:rPr lang="en-US" sz="1200" dirty="0" err="1" smtClean="0">
                <a:latin typeface="Times New Roman" pitchFamily="18" charset="0"/>
                <a:cs typeface="Times New Roman" pitchFamily="18" charset="0"/>
              </a:rPr>
              <a:t>Subdirección</a:t>
            </a:r>
            <a:r>
              <a:rPr lang="en-US" sz="1200" dirty="0" smtClean="0">
                <a:latin typeface="Times New Roman" pitchFamily="18" charset="0"/>
                <a:cs typeface="Times New Roman" pitchFamily="18" charset="0"/>
              </a:rPr>
              <a:t> de </a:t>
            </a:r>
            <a:r>
              <a:rPr lang="en-US" sz="1200" dirty="0" err="1" smtClean="0">
                <a:latin typeface="Times New Roman" pitchFamily="18" charset="0"/>
                <a:cs typeface="Times New Roman" pitchFamily="18" charset="0"/>
              </a:rPr>
              <a:t>Suelos</a:t>
            </a:r>
            <a:r>
              <a:rPr lang="en-US" sz="1200" dirty="0" smtClean="0">
                <a:latin typeface="Times New Roman" pitchFamily="18" charset="0"/>
                <a:cs typeface="Times New Roman" pitchFamily="18" charset="0"/>
              </a:rPr>
              <a:t> y </a:t>
            </a:r>
            <a:r>
              <a:rPr lang="en-US" sz="1200" dirty="0" err="1" smtClean="0">
                <a:latin typeface="Times New Roman" pitchFamily="18" charset="0"/>
                <a:cs typeface="Times New Roman" pitchFamily="18" charset="0"/>
              </a:rPr>
              <a:t>Materiales</a:t>
            </a:r>
            <a:r>
              <a:rPr lang="en-US" sz="1200" dirty="0" smtClean="0">
                <a:latin typeface="Times New Roman" pitchFamily="18" charset="0"/>
                <a:cs typeface="Times New Roman" pitchFamily="18" charset="0"/>
              </a:rPr>
              <a:t> de la DIDOP-VMOP).</a:t>
            </a:r>
          </a:p>
          <a:p>
            <a:pPr algn="ctr">
              <a:spcBef>
                <a:spcPct val="20000"/>
              </a:spcBef>
              <a:buClr>
                <a:schemeClr val="bg2"/>
              </a:buClr>
              <a:buSzPct val="75000"/>
            </a:pPr>
            <a:r>
              <a:rPr lang="en-US" sz="1100" dirty="0" err="1" smtClean="0">
                <a:latin typeface="Times New Roman" pitchFamily="18" charset="0"/>
                <a:cs typeface="Times New Roman" pitchFamily="18" charset="0"/>
              </a:rPr>
              <a:t>Fuente</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Samtani</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Naresh</a:t>
            </a:r>
            <a:r>
              <a:rPr lang="en-US" sz="1100" dirty="0" smtClean="0">
                <a:latin typeface="Times New Roman" pitchFamily="18" charset="0"/>
                <a:cs typeface="Times New Roman" pitchFamily="18" charset="0"/>
              </a:rPr>
              <a:t> C. PE, PhD y Edward A. </a:t>
            </a:r>
            <a:r>
              <a:rPr lang="en-US" sz="1100" dirty="0" err="1" smtClean="0">
                <a:latin typeface="Times New Roman" pitchFamily="18" charset="0"/>
                <a:cs typeface="Times New Roman" pitchFamily="18" charset="0"/>
              </a:rPr>
              <a:t>Nowatzki</a:t>
            </a:r>
            <a:r>
              <a:rPr lang="en-US" sz="1100" dirty="0" smtClean="0">
                <a:latin typeface="Times New Roman" pitchFamily="18" charset="0"/>
                <a:cs typeface="Times New Roman" pitchFamily="18" charset="0"/>
              </a:rPr>
              <a:t>, PE, PhD. Soils and Foundations, Reference Manual.</a:t>
            </a:r>
          </a:p>
          <a:p>
            <a:pPr algn="ctr">
              <a:spcBef>
                <a:spcPct val="20000"/>
              </a:spcBef>
              <a:buClr>
                <a:schemeClr val="bg2"/>
              </a:buClr>
              <a:buSzPct val="75000"/>
            </a:pPr>
            <a:r>
              <a:rPr lang="en-US" sz="1100" dirty="0" smtClean="0">
                <a:latin typeface="Times New Roman" pitchFamily="18" charset="0"/>
                <a:cs typeface="Times New Roman" pitchFamily="18" charset="0"/>
              </a:rPr>
              <a:t>Publication No. FHWA NHI-06-088. </a:t>
            </a:r>
            <a:r>
              <a:rPr lang="en-US" sz="1100" dirty="0" err="1" smtClean="0">
                <a:latin typeface="Times New Roman" pitchFamily="18" charset="0"/>
                <a:cs typeface="Times New Roman" pitchFamily="18" charset="0"/>
              </a:rPr>
              <a:t>Diciembre</a:t>
            </a:r>
            <a:r>
              <a:rPr lang="en-US" sz="1100" dirty="0" smtClean="0">
                <a:latin typeface="Times New Roman" pitchFamily="18" charset="0"/>
                <a:cs typeface="Times New Roman" pitchFamily="18" charset="0"/>
              </a:rPr>
              <a:t> 2006.</a:t>
            </a:r>
            <a:endParaRPr lang="en-US" sz="1100" dirty="0">
              <a:latin typeface="Times New Roman" pitchFamily="18" charset="0"/>
              <a:cs typeface="Times New Roman" pitchFamily="18" charset="0"/>
            </a:endParaRPr>
          </a:p>
        </p:txBody>
      </p:sp>
      <p:grpSp>
        <p:nvGrpSpPr>
          <p:cNvPr id="7" name="IP"/>
          <p:cNvGrpSpPr/>
          <p:nvPr/>
        </p:nvGrpSpPr>
        <p:grpSpPr>
          <a:xfrm>
            <a:off x="3934842" y="5131370"/>
            <a:ext cx="1785950" cy="369332"/>
            <a:chOff x="3929058" y="5274246"/>
            <a:chExt cx="1785950" cy="369332"/>
          </a:xfrm>
        </p:grpSpPr>
        <p:cxnSp>
          <p:nvCxnSpPr>
            <p:cNvPr id="92" name="91 Conector recto de flecha"/>
            <p:cNvCxnSpPr/>
            <p:nvPr/>
          </p:nvCxnSpPr>
          <p:spPr>
            <a:xfrm>
              <a:off x="3929058" y="5286388"/>
              <a:ext cx="178595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4572000" y="5274246"/>
              <a:ext cx="402674" cy="369332"/>
            </a:xfrm>
            <a:prstGeom prst="rect">
              <a:avLst/>
            </a:prstGeom>
            <a:noFill/>
          </p:spPr>
          <p:txBody>
            <a:bodyPr wrap="none" rtlCol="0">
              <a:spAutoFit/>
            </a:bodyPr>
            <a:lstStyle/>
            <a:p>
              <a:r>
                <a:rPr lang="es-SV" dirty="0" smtClean="0">
                  <a:solidFill>
                    <a:schemeClr val="accent1"/>
                  </a:solidFill>
                </a:rPr>
                <a:t>IP</a:t>
              </a:r>
              <a:endParaRPr lang="es-SV" dirty="0">
                <a:solidFill>
                  <a:schemeClr val="accent1"/>
                </a:solidFill>
              </a:endParaRPr>
            </a:p>
          </p:txBody>
        </p:sp>
      </p:grpSp>
      <p:sp>
        <p:nvSpPr>
          <p:cNvPr id="94" name="Freeform 12" descr="Cuadrícula grande"/>
          <p:cNvSpPr>
            <a:spLocks noChangeAspect="1"/>
          </p:cNvSpPr>
          <p:nvPr/>
        </p:nvSpPr>
        <p:spPr bwMode="auto">
          <a:xfrm>
            <a:off x="3961508" y="3458884"/>
            <a:ext cx="505328" cy="1973556"/>
          </a:xfrm>
          <a:custGeom>
            <a:avLst/>
            <a:gdLst>
              <a:gd name="connsiteX0" fmla="*/ 5 w 510"/>
              <a:gd name="connsiteY0" fmla="*/ 204 h 2822"/>
              <a:gd name="connsiteX1" fmla="*/ 0 w 510"/>
              <a:gd name="connsiteY1" fmla="*/ 2822 h 2822"/>
              <a:gd name="connsiteX2" fmla="*/ 510 w 510"/>
              <a:gd name="connsiteY2" fmla="*/ 2822 h 2822"/>
              <a:gd name="connsiteX3" fmla="*/ 509 w 510"/>
              <a:gd name="connsiteY3" fmla="*/ 0 h 2822"/>
              <a:gd name="connsiteX4" fmla="*/ 5 w 510"/>
              <a:gd name="connsiteY4" fmla="*/ 204 h 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 h="2822">
                <a:moveTo>
                  <a:pt x="5" y="204"/>
                </a:moveTo>
                <a:cubicBezTo>
                  <a:pt x="3" y="1077"/>
                  <a:pt x="2" y="1949"/>
                  <a:pt x="0" y="2822"/>
                </a:cubicBezTo>
                <a:lnTo>
                  <a:pt x="510" y="2822"/>
                </a:lnTo>
                <a:cubicBezTo>
                  <a:pt x="510" y="1904"/>
                  <a:pt x="509" y="918"/>
                  <a:pt x="509" y="0"/>
                </a:cubicBezTo>
                <a:lnTo>
                  <a:pt x="5" y="204"/>
                </a:lnTo>
                <a:close/>
              </a:path>
            </a:pathLst>
          </a:custGeom>
          <a:pattFill prst="lgGrid">
            <a:fgClr>
              <a:srgbClr val="FF9900"/>
            </a:fgClr>
            <a:bgClr>
              <a:srgbClr val="FABF8F"/>
            </a:bgClr>
          </a:pattFill>
          <a:ln w="9525">
            <a:noFill/>
            <a:round/>
            <a:headEnd/>
            <a:tailEnd/>
          </a:ln>
        </p:spPr>
        <p:txBody>
          <a:bodyPr vert="horz" wrap="square" lIns="91440" tIns="45720" rIns="91440" bIns="45720" numCol="1" anchor="t" anchorCtr="0" compatLnSpc="1">
            <a:prstTxWarp prst="textNoShape">
              <a:avLst/>
            </a:prstTxWarp>
          </a:bodyPr>
          <a:lstStyle/>
          <a:p>
            <a:endParaRPr lang="es-SV"/>
          </a:p>
        </p:txBody>
      </p:sp>
      <p:sp>
        <p:nvSpPr>
          <p:cNvPr id="95" name="Freeform 13" descr="Cuadrícula grande"/>
          <p:cNvSpPr>
            <a:spLocks noChangeAspect="1"/>
          </p:cNvSpPr>
          <p:nvPr/>
        </p:nvSpPr>
        <p:spPr bwMode="auto">
          <a:xfrm>
            <a:off x="5574406" y="3124244"/>
            <a:ext cx="147839" cy="2310318"/>
          </a:xfrm>
          <a:custGeom>
            <a:avLst/>
            <a:gdLst>
              <a:gd name="connsiteX0" fmla="*/ 0 w 132"/>
              <a:gd name="connsiteY0" fmla="*/ 64 h 3314"/>
              <a:gd name="connsiteX1" fmla="*/ 3 w 132"/>
              <a:gd name="connsiteY1" fmla="*/ 3314 h 3314"/>
              <a:gd name="connsiteX2" fmla="*/ 132 w 132"/>
              <a:gd name="connsiteY2" fmla="*/ 3314 h 3314"/>
              <a:gd name="connsiteX3" fmla="*/ 119 w 132"/>
              <a:gd name="connsiteY3" fmla="*/ 0 h 3314"/>
              <a:gd name="connsiteX4" fmla="*/ 0 w 132"/>
              <a:gd name="connsiteY4" fmla="*/ 64 h 3314"/>
              <a:gd name="connsiteX0" fmla="*/ 0 w 132"/>
              <a:gd name="connsiteY0" fmla="*/ 41 h 3291"/>
              <a:gd name="connsiteX1" fmla="*/ 3 w 132"/>
              <a:gd name="connsiteY1" fmla="*/ 3291 h 3291"/>
              <a:gd name="connsiteX2" fmla="*/ 132 w 132"/>
              <a:gd name="connsiteY2" fmla="*/ 3291 h 3291"/>
              <a:gd name="connsiteX3" fmla="*/ 116 w 132"/>
              <a:gd name="connsiteY3" fmla="*/ 0 h 3291"/>
              <a:gd name="connsiteX4" fmla="*/ 0 w 132"/>
              <a:gd name="connsiteY4" fmla="*/ 41 h 3291"/>
              <a:gd name="connsiteX0" fmla="*/ 4 w 130"/>
              <a:gd name="connsiteY0" fmla="*/ 55 h 3291"/>
              <a:gd name="connsiteX1" fmla="*/ 1 w 130"/>
              <a:gd name="connsiteY1" fmla="*/ 3291 h 3291"/>
              <a:gd name="connsiteX2" fmla="*/ 130 w 130"/>
              <a:gd name="connsiteY2" fmla="*/ 3291 h 3291"/>
              <a:gd name="connsiteX3" fmla="*/ 114 w 130"/>
              <a:gd name="connsiteY3" fmla="*/ 0 h 3291"/>
              <a:gd name="connsiteX4" fmla="*/ 4 w 130"/>
              <a:gd name="connsiteY4" fmla="*/ 55 h 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 h="3291">
                <a:moveTo>
                  <a:pt x="4" y="55"/>
                </a:moveTo>
                <a:cubicBezTo>
                  <a:pt x="5" y="1138"/>
                  <a:pt x="0" y="2208"/>
                  <a:pt x="1" y="3291"/>
                </a:cubicBezTo>
                <a:lnTo>
                  <a:pt x="130" y="3291"/>
                </a:lnTo>
                <a:cubicBezTo>
                  <a:pt x="126" y="2186"/>
                  <a:pt x="118" y="1105"/>
                  <a:pt x="114" y="0"/>
                </a:cubicBezTo>
                <a:cubicBezTo>
                  <a:pt x="74" y="21"/>
                  <a:pt x="44" y="34"/>
                  <a:pt x="4" y="55"/>
                </a:cubicBezTo>
                <a:close/>
              </a:path>
            </a:pathLst>
          </a:custGeom>
          <a:pattFill prst="lgGrid">
            <a:fgClr>
              <a:srgbClr val="D96D01"/>
            </a:fgClr>
            <a:bgClr>
              <a:srgbClr val="FE8002"/>
            </a:bgClr>
          </a:pattFill>
          <a:ln w="9525">
            <a:noFill/>
            <a:round/>
            <a:headEnd/>
            <a:tailEnd/>
          </a:ln>
        </p:spPr>
        <p:txBody>
          <a:bodyPr vert="horz" wrap="square" lIns="91440" tIns="45720" rIns="91440" bIns="45720" numCol="1" anchor="t" anchorCtr="0" compatLnSpc="1">
            <a:prstTxWarp prst="textNoShape">
              <a:avLst/>
            </a:prstTxWarp>
          </a:bodyPr>
          <a:lstStyle/>
          <a:p>
            <a:endParaRPr lang="es-SV"/>
          </a:p>
        </p:txBody>
      </p:sp>
      <p:sp>
        <p:nvSpPr>
          <p:cNvPr id="61" name="60 Botón de acción: Volver">
            <a:hlinkClick r:id="rId4" action="ppaction://hlinksldjump" highlightClick="1"/>
          </p:cNvPr>
          <p:cNvSpPr/>
          <p:nvPr/>
        </p:nvSpPr>
        <p:spPr>
          <a:xfrm>
            <a:off x="8346660" y="5784206"/>
            <a:ext cx="324000" cy="324000"/>
          </a:xfrm>
          <a:prstGeom prst="actionButtonReturn">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1" u="none" strike="noStrike" cap="none" normalizeH="0" baseline="-25000" dirty="0" smtClean="0">
              <a:ln>
                <a:noFill/>
              </a:ln>
              <a:solidFill>
                <a:schemeClr val="tx1"/>
              </a:solidFill>
              <a:effectLst/>
              <a:latin typeface="Verdana" pitchFamily="34" charset="0"/>
            </a:endParaRPr>
          </a:p>
        </p:txBody>
      </p:sp>
      <p:grpSp>
        <p:nvGrpSpPr>
          <p:cNvPr id="1026" name="Group 2"/>
          <p:cNvGrpSpPr>
            <a:grpSpLocks/>
          </p:cNvGrpSpPr>
          <p:nvPr/>
        </p:nvGrpSpPr>
        <p:grpSpPr bwMode="auto">
          <a:xfrm>
            <a:off x="714348" y="2297567"/>
            <a:ext cx="7523862" cy="3168000"/>
            <a:chOff x="893" y="9866"/>
            <a:chExt cx="10651" cy="4484"/>
          </a:xfrm>
        </p:grpSpPr>
        <p:sp>
          <p:nvSpPr>
            <p:cNvPr id="10" name="Rectangle 3" descr="Cuadrícula de puntos"/>
            <p:cNvSpPr>
              <a:spLocks noChangeArrowheads="1"/>
            </p:cNvSpPr>
            <p:nvPr/>
          </p:nvSpPr>
          <p:spPr bwMode="auto">
            <a:xfrm>
              <a:off x="904" y="12235"/>
              <a:ext cx="2085" cy="2115"/>
            </a:xfrm>
            <a:prstGeom prst="rect">
              <a:avLst/>
            </a:prstGeom>
            <a:pattFill prst="dotGrid">
              <a:fgClr>
                <a:srgbClr val="FFC000"/>
              </a:fgClr>
              <a:bgClr>
                <a:srgbClr val="FFFFCC"/>
              </a:bgClr>
            </a:pattFill>
            <a:ln w="9525">
              <a:solidFill>
                <a:srgbClr val="D8D8D8"/>
              </a:solidFill>
              <a:miter lim="800000"/>
              <a:headEnd/>
              <a:tailEnd/>
            </a:ln>
          </p:spPr>
          <p:txBody>
            <a:bodyPr vert="horz" wrap="square" lIns="91440" tIns="45720" rIns="91440" bIns="45720" numCol="1" anchor="t" anchorCtr="0" compatLnSpc="1">
              <a:prstTxWarp prst="textNoShape">
                <a:avLst/>
              </a:prstTxWarp>
            </a:bodyPr>
            <a:lstStyle/>
            <a:p>
              <a:endParaRPr lang="es-SV"/>
            </a:p>
          </p:txBody>
        </p:sp>
        <p:sp>
          <p:nvSpPr>
            <p:cNvPr id="1028" name="Freeform 4"/>
            <p:cNvSpPr>
              <a:spLocks/>
            </p:cNvSpPr>
            <p:nvPr/>
          </p:nvSpPr>
          <p:spPr bwMode="auto">
            <a:xfrm>
              <a:off x="6230" y="11033"/>
              <a:ext cx="1735" cy="3285"/>
            </a:xfrm>
            <a:custGeom>
              <a:avLst/>
              <a:gdLst/>
              <a:ahLst/>
              <a:cxnLst>
                <a:cxn ang="0">
                  <a:pos x="0" y="487"/>
                </a:cxn>
                <a:cxn ang="0">
                  <a:pos x="0" y="3285"/>
                </a:cxn>
                <a:cxn ang="0">
                  <a:pos x="1735" y="3285"/>
                </a:cxn>
                <a:cxn ang="0">
                  <a:pos x="1735" y="0"/>
                </a:cxn>
                <a:cxn ang="0">
                  <a:pos x="0" y="487"/>
                </a:cxn>
              </a:cxnLst>
              <a:rect l="0" t="0" r="r" b="b"/>
              <a:pathLst>
                <a:path w="1735" h="3285">
                  <a:moveTo>
                    <a:pt x="0" y="487"/>
                  </a:moveTo>
                  <a:lnTo>
                    <a:pt x="0" y="3285"/>
                  </a:lnTo>
                  <a:lnTo>
                    <a:pt x="1735" y="3285"/>
                  </a:lnTo>
                  <a:lnTo>
                    <a:pt x="1735" y="0"/>
                  </a:lnTo>
                  <a:lnTo>
                    <a:pt x="0" y="487"/>
                  </a:lnTo>
                  <a:close/>
                </a:path>
              </a:pathLst>
            </a:custGeom>
            <a:solidFill>
              <a:srgbClr val="F29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SV"/>
            </a:p>
          </p:txBody>
        </p:sp>
        <p:sp>
          <p:nvSpPr>
            <p:cNvPr id="1029" name="Freeform 5" descr="Cuadrícula de puntos"/>
            <p:cNvSpPr>
              <a:spLocks/>
            </p:cNvSpPr>
            <p:nvPr/>
          </p:nvSpPr>
          <p:spPr bwMode="auto">
            <a:xfrm>
              <a:off x="2989" y="11520"/>
              <a:ext cx="3241" cy="2814"/>
            </a:xfrm>
            <a:custGeom>
              <a:avLst/>
              <a:gdLst/>
              <a:ahLst/>
              <a:cxnLst>
                <a:cxn ang="0">
                  <a:pos x="0" y="729"/>
                </a:cxn>
                <a:cxn ang="0">
                  <a:pos x="0" y="2814"/>
                </a:cxn>
                <a:cxn ang="0">
                  <a:pos x="3241" y="2814"/>
                </a:cxn>
                <a:cxn ang="0">
                  <a:pos x="3241" y="0"/>
                </a:cxn>
                <a:cxn ang="0">
                  <a:pos x="0" y="729"/>
                </a:cxn>
              </a:cxnLst>
              <a:rect l="0" t="0" r="r" b="b"/>
              <a:pathLst>
                <a:path w="3241" h="2814">
                  <a:moveTo>
                    <a:pt x="0" y="729"/>
                  </a:moveTo>
                  <a:lnTo>
                    <a:pt x="0" y="2814"/>
                  </a:lnTo>
                  <a:lnTo>
                    <a:pt x="3241" y="2814"/>
                  </a:lnTo>
                  <a:lnTo>
                    <a:pt x="3241" y="0"/>
                  </a:lnTo>
                  <a:lnTo>
                    <a:pt x="0" y="729"/>
                  </a:lnTo>
                  <a:close/>
                </a:path>
              </a:pathLst>
            </a:custGeom>
            <a:pattFill prst="dotGrid">
              <a:fgClr>
                <a:srgbClr val="FF9900"/>
              </a:fgClr>
              <a:bgClr>
                <a:srgbClr val="FDE9D9"/>
              </a:bgClr>
            </a:patt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s-SV"/>
            </a:p>
          </p:txBody>
        </p:sp>
        <p:sp>
          <p:nvSpPr>
            <p:cNvPr id="1030" name="Freeform 6" descr="Cuadrícula de puntos"/>
            <p:cNvSpPr>
              <a:spLocks/>
            </p:cNvSpPr>
            <p:nvPr/>
          </p:nvSpPr>
          <p:spPr bwMode="auto">
            <a:xfrm>
              <a:off x="7748" y="10208"/>
              <a:ext cx="2716" cy="4110"/>
            </a:xfrm>
            <a:custGeom>
              <a:avLst/>
              <a:gdLst/>
              <a:ahLst/>
              <a:cxnLst>
                <a:cxn ang="0">
                  <a:pos x="0" y="890"/>
                </a:cxn>
                <a:cxn ang="0">
                  <a:pos x="0" y="4110"/>
                </a:cxn>
                <a:cxn ang="0">
                  <a:pos x="2716" y="4110"/>
                </a:cxn>
                <a:cxn ang="0">
                  <a:pos x="2716" y="0"/>
                </a:cxn>
                <a:cxn ang="0">
                  <a:pos x="0" y="890"/>
                </a:cxn>
              </a:cxnLst>
              <a:rect l="0" t="0" r="r" b="b"/>
              <a:pathLst>
                <a:path w="2716" h="4110">
                  <a:moveTo>
                    <a:pt x="0" y="890"/>
                  </a:moveTo>
                  <a:lnTo>
                    <a:pt x="0" y="4110"/>
                  </a:lnTo>
                  <a:lnTo>
                    <a:pt x="2716" y="4110"/>
                  </a:lnTo>
                  <a:lnTo>
                    <a:pt x="2716" y="0"/>
                  </a:lnTo>
                  <a:lnTo>
                    <a:pt x="0" y="890"/>
                  </a:lnTo>
                  <a:close/>
                </a:path>
              </a:pathLst>
            </a:custGeom>
            <a:pattFill prst="dotGrid">
              <a:fgClr>
                <a:srgbClr val="D96D01"/>
              </a:fgClr>
              <a:bgClr>
                <a:srgbClr val="FFD1A3"/>
              </a:bgClr>
            </a:pattFill>
            <a:ln w="9525">
              <a:solidFill>
                <a:schemeClr val="accent6"/>
              </a:solidFill>
              <a:prstDash val="lgDash"/>
              <a:round/>
              <a:headEnd/>
              <a:tailEnd/>
            </a:ln>
          </p:spPr>
          <p:txBody>
            <a:bodyPr vert="horz" wrap="square" lIns="91440" tIns="45720" rIns="91440" bIns="45720" numCol="1" anchor="t" anchorCtr="0" compatLnSpc="1">
              <a:prstTxWarp prst="textNoShape">
                <a:avLst/>
              </a:prstTxWarp>
            </a:bodyPr>
            <a:lstStyle/>
            <a:p>
              <a:endParaRPr lang="es-SV"/>
            </a:p>
          </p:txBody>
        </p:sp>
        <p:cxnSp>
          <p:nvCxnSpPr>
            <p:cNvPr id="1031" name="AutoShape 7"/>
            <p:cNvCxnSpPr>
              <a:cxnSpLocks noChangeShapeType="1"/>
            </p:cNvCxnSpPr>
            <p:nvPr/>
          </p:nvCxnSpPr>
          <p:spPr bwMode="auto">
            <a:xfrm flipV="1">
              <a:off x="893" y="9866"/>
              <a:ext cx="0" cy="4484"/>
            </a:xfrm>
            <a:prstGeom prst="straightConnector1">
              <a:avLst/>
            </a:prstGeom>
            <a:noFill/>
            <a:ln w="28575">
              <a:solidFill>
                <a:srgbClr val="000000"/>
              </a:solidFill>
              <a:round/>
              <a:headEnd/>
              <a:tailEnd type="triangle" w="med" len="med"/>
            </a:ln>
          </p:spPr>
        </p:cxnSp>
        <p:cxnSp>
          <p:nvCxnSpPr>
            <p:cNvPr id="1032" name="AutoShape 8"/>
            <p:cNvCxnSpPr>
              <a:cxnSpLocks noChangeShapeType="1"/>
            </p:cNvCxnSpPr>
            <p:nvPr/>
          </p:nvCxnSpPr>
          <p:spPr bwMode="auto">
            <a:xfrm>
              <a:off x="893" y="14334"/>
              <a:ext cx="10651" cy="0"/>
            </a:xfrm>
            <a:prstGeom prst="straightConnector1">
              <a:avLst/>
            </a:prstGeom>
            <a:noFill/>
            <a:ln w="28575">
              <a:solidFill>
                <a:srgbClr val="000000"/>
              </a:solidFill>
              <a:round/>
              <a:headEnd/>
              <a:tailEnd type="triangle" w="med" len="med"/>
            </a:ln>
          </p:spPr>
        </p:cxnSp>
        <p:cxnSp>
          <p:nvCxnSpPr>
            <p:cNvPr id="1033" name="AutoShape 9"/>
            <p:cNvCxnSpPr>
              <a:cxnSpLocks noChangeShapeType="1"/>
            </p:cNvCxnSpPr>
            <p:nvPr/>
          </p:nvCxnSpPr>
          <p:spPr bwMode="auto">
            <a:xfrm flipV="1">
              <a:off x="2989" y="9973"/>
              <a:ext cx="0" cy="4309"/>
            </a:xfrm>
            <a:prstGeom prst="straightConnector1">
              <a:avLst/>
            </a:prstGeom>
            <a:noFill/>
            <a:ln w="28575">
              <a:solidFill>
                <a:srgbClr val="FBD4B4"/>
              </a:solidFill>
              <a:prstDash val="dash"/>
              <a:round/>
              <a:headEnd/>
              <a:tailEnd/>
            </a:ln>
          </p:spPr>
        </p:cxnSp>
        <p:cxnSp>
          <p:nvCxnSpPr>
            <p:cNvPr id="1034" name="AutoShape 10"/>
            <p:cNvCxnSpPr>
              <a:cxnSpLocks noChangeShapeType="1"/>
            </p:cNvCxnSpPr>
            <p:nvPr/>
          </p:nvCxnSpPr>
          <p:spPr bwMode="auto">
            <a:xfrm flipV="1">
              <a:off x="5464" y="9973"/>
              <a:ext cx="0" cy="4309"/>
            </a:xfrm>
            <a:prstGeom prst="straightConnector1">
              <a:avLst/>
            </a:prstGeom>
            <a:noFill/>
            <a:ln w="28575">
              <a:solidFill>
                <a:srgbClr val="FBD4B4"/>
              </a:solidFill>
              <a:prstDash val="dash"/>
              <a:round/>
              <a:headEnd/>
              <a:tailEnd/>
            </a:ln>
          </p:spPr>
        </p:cxnSp>
        <p:cxnSp>
          <p:nvCxnSpPr>
            <p:cNvPr id="1035" name="AutoShape 11"/>
            <p:cNvCxnSpPr>
              <a:cxnSpLocks noChangeShapeType="1"/>
            </p:cNvCxnSpPr>
            <p:nvPr/>
          </p:nvCxnSpPr>
          <p:spPr bwMode="auto">
            <a:xfrm flipV="1">
              <a:off x="7989" y="9977"/>
              <a:ext cx="0" cy="4309"/>
            </a:xfrm>
            <a:prstGeom prst="straightConnector1">
              <a:avLst/>
            </a:prstGeom>
            <a:noFill/>
            <a:ln w="28575">
              <a:solidFill>
                <a:srgbClr val="FBD4B4"/>
              </a:solidFill>
              <a:prstDash val="dash"/>
              <a:round/>
              <a:headEnd/>
              <a:tailEnd/>
            </a:ln>
          </p:spPr>
        </p:cxnSp>
        <p:cxnSp>
          <p:nvCxnSpPr>
            <p:cNvPr id="1036" name="AutoShape 12"/>
            <p:cNvCxnSpPr>
              <a:cxnSpLocks noChangeShapeType="1"/>
            </p:cNvCxnSpPr>
            <p:nvPr/>
          </p:nvCxnSpPr>
          <p:spPr bwMode="auto">
            <a:xfrm flipV="1">
              <a:off x="6230" y="9973"/>
              <a:ext cx="0" cy="4309"/>
            </a:xfrm>
            <a:prstGeom prst="straightConnector1">
              <a:avLst/>
            </a:prstGeom>
            <a:noFill/>
            <a:ln w="28575">
              <a:solidFill>
                <a:srgbClr val="FF0000"/>
              </a:solidFill>
              <a:prstDash val="dash"/>
              <a:round/>
              <a:headEnd/>
              <a:tailEnd/>
            </a:ln>
          </p:spPr>
        </p:cxnSp>
        <p:cxnSp>
          <p:nvCxnSpPr>
            <p:cNvPr id="1037" name="AutoShape 13"/>
            <p:cNvCxnSpPr>
              <a:cxnSpLocks noChangeShapeType="1"/>
            </p:cNvCxnSpPr>
            <p:nvPr/>
          </p:nvCxnSpPr>
          <p:spPr bwMode="auto">
            <a:xfrm flipV="1">
              <a:off x="7748" y="9993"/>
              <a:ext cx="0" cy="4309"/>
            </a:xfrm>
            <a:prstGeom prst="straightConnector1">
              <a:avLst/>
            </a:prstGeom>
            <a:noFill/>
            <a:ln w="28575">
              <a:solidFill>
                <a:srgbClr val="FF0000"/>
              </a:solidFill>
              <a:prstDash val="dash"/>
              <a:round/>
              <a:headEnd/>
              <a:tailEnd/>
            </a:ln>
          </p:spPr>
        </p:cxnSp>
      </p:grpSp>
      <p:sp>
        <p:nvSpPr>
          <p:cNvPr id="120" name="Freeform 13 degradado2" descr="Cuadrícula grande"/>
          <p:cNvSpPr>
            <a:spLocks/>
          </p:cNvSpPr>
          <p:nvPr/>
        </p:nvSpPr>
        <p:spPr bwMode="auto">
          <a:xfrm>
            <a:off x="7429520" y="2396210"/>
            <a:ext cx="642942" cy="3039008"/>
          </a:xfrm>
          <a:custGeom>
            <a:avLst/>
            <a:gdLst>
              <a:gd name="connsiteX0" fmla="*/ 0 w 132"/>
              <a:gd name="connsiteY0" fmla="*/ 64 h 3314"/>
              <a:gd name="connsiteX1" fmla="*/ 3 w 132"/>
              <a:gd name="connsiteY1" fmla="*/ 3314 h 3314"/>
              <a:gd name="connsiteX2" fmla="*/ 132 w 132"/>
              <a:gd name="connsiteY2" fmla="*/ 3314 h 3314"/>
              <a:gd name="connsiteX3" fmla="*/ 119 w 132"/>
              <a:gd name="connsiteY3" fmla="*/ 0 h 3314"/>
              <a:gd name="connsiteX4" fmla="*/ 0 w 132"/>
              <a:gd name="connsiteY4" fmla="*/ 64 h 3314"/>
              <a:gd name="connsiteX0" fmla="*/ 0 w 132"/>
              <a:gd name="connsiteY0" fmla="*/ 41 h 3291"/>
              <a:gd name="connsiteX1" fmla="*/ 3 w 132"/>
              <a:gd name="connsiteY1" fmla="*/ 3291 h 3291"/>
              <a:gd name="connsiteX2" fmla="*/ 132 w 132"/>
              <a:gd name="connsiteY2" fmla="*/ 3291 h 3291"/>
              <a:gd name="connsiteX3" fmla="*/ 116 w 132"/>
              <a:gd name="connsiteY3" fmla="*/ 0 h 3291"/>
              <a:gd name="connsiteX4" fmla="*/ 0 w 132"/>
              <a:gd name="connsiteY4" fmla="*/ 41 h 3291"/>
              <a:gd name="connsiteX0" fmla="*/ 4 w 130"/>
              <a:gd name="connsiteY0" fmla="*/ 55 h 3291"/>
              <a:gd name="connsiteX1" fmla="*/ 1 w 130"/>
              <a:gd name="connsiteY1" fmla="*/ 3291 h 3291"/>
              <a:gd name="connsiteX2" fmla="*/ 130 w 130"/>
              <a:gd name="connsiteY2" fmla="*/ 3291 h 3291"/>
              <a:gd name="connsiteX3" fmla="*/ 114 w 130"/>
              <a:gd name="connsiteY3" fmla="*/ 0 h 3291"/>
              <a:gd name="connsiteX4" fmla="*/ 4 w 130"/>
              <a:gd name="connsiteY4" fmla="*/ 55 h 3291"/>
              <a:gd name="connsiteX0" fmla="*/ 4 w 130"/>
              <a:gd name="connsiteY0" fmla="*/ 55 h 3291"/>
              <a:gd name="connsiteX1" fmla="*/ 1 w 130"/>
              <a:gd name="connsiteY1" fmla="*/ 3291 h 3291"/>
              <a:gd name="connsiteX2" fmla="*/ 130 w 130"/>
              <a:gd name="connsiteY2" fmla="*/ 3291 h 3291"/>
              <a:gd name="connsiteX3" fmla="*/ 114 w 130"/>
              <a:gd name="connsiteY3" fmla="*/ 0 h 3291"/>
              <a:gd name="connsiteX4" fmla="*/ 4 w 130"/>
              <a:gd name="connsiteY4" fmla="*/ 55 h 3291"/>
              <a:gd name="connsiteX0" fmla="*/ 4 w 130"/>
              <a:gd name="connsiteY0" fmla="*/ 55 h 3291"/>
              <a:gd name="connsiteX1" fmla="*/ 1 w 130"/>
              <a:gd name="connsiteY1" fmla="*/ 3291 h 3291"/>
              <a:gd name="connsiteX2" fmla="*/ 130 w 130"/>
              <a:gd name="connsiteY2" fmla="*/ 3291 h 3291"/>
              <a:gd name="connsiteX3" fmla="*/ 114 w 130"/>
              <a:gd name="connsiteY3" fmla="*/ 0 h 3291"/>
              <a:gd name="connsiteX4" fmla="*/ 4 w 130"/>
              <a:gd name="connsiteY4" fmla="*/ 55 h 3291"/>
              <a:gd name="connsiteX0" fmla="*/ 4 w 130"/>
              <a:gd name="connsiteY0" fmla="*/ 55 h 3291"/>
              <a:gd name="connsiteX1" fmla="*/ 1 w 130"/>
              <a:gd name="connsiteY1" fmla="*/ 3291 h 3291"/>
              <a:gd name="connsiteX2" fmla="*/ 130 w 130"/>
              <a:gd name="connsiteY2" fmla="*/ 3291 h 3291"/>
              <a:gd name="connsiteX3" fmla="*/ 114 w 130"/>
              <a:gd name="connsiteY3" fmla="*/ 0 h 3291"/>
              <a:gd name="connsiteX4" fmla="*/ 4 w 130"/>
              <a:gd name="connsiteY4" fmla="*/ 55 h 3291"/>
              <a:gd name="connsiteX0" fmla="*/ 4 w 130"/>
              <a:gd name="connsiteY0" fmla="*/ 135 h 3371"/>
              <a:gd name="connsiteX1" fmla="*/ 1 w 130"/>
              <a:gd name="connsiteY1" fmla="*/ 3371 h 3371"/>
              <a:gd name="connsiteX2" fmla="*/ 130 w 130"/>
              <a:gd name="connsiteY2" fmla="*/ 3371 h 3371"/>
              <a:gd name="connsiteX3" fmla="*/ 114 w 130"/>
              <a:gd name="connsiteY3" fmla="*/ 0 h 3371"/>
              <a:gd name="connsiteX4" fmla="*/ 4 w 130"/>
              <a:gd name="connsiteY4" fmla="*/ 135 h 3371"/>
              <a:gd name="connsiteX0" fmla="*/ 4 w 130"/>
              <a:gd name="connsiteY0" fmla="*/ 135 h 3371"/>
              <a:gd name="connsiteX1" fmla="*/ 1 w 130"/>
              <a:gd name="connsiteY1" fmla="*/ 3371 h 3371"/>
              <a:gd name="connsiteX2" fmla="*/ 130 w 130"/>
              <a:gd name="connsiteY2" fmla="*/ 3371 h 3371"/>
              <a:gd name="connsiteX3" fmla="*/ 114 w 130"/>
              <a:gd name="connsiteY3" fmla="*/ 0 h 3371"/>
              <a:gd name="connsiteX4" fmla="*/ 4 w 130"/>
              <a:gd name="connsiteY4" fmla="*/ 135 h 3371"/>
              <a:gd name="connsiteX0" fmla="*/ 4 w 130"/>
              <a:gd name="connsiteY0" fmla="*/ 135 h 3371"/>
              <a:gd name="connsiteX1" fmla="*/ 1 w 130"/>
              <a:gd name="connsiteY1" fmla="*/ 3371 h 3371"/>
              <a:gd name="connsiteX2" fmla="*/ 130 w 130"/>
              <a:gd name="connsiteY2" fmla="*/ 3371 h 3371"/>
              <a:gd name="connsiteX3" fmla="*/ 114 w 130"/>
              <a:gd name="connsiteY3" fmla="*/ 0 h 3371"/>
              <a:gd name="connsiteX4" fmla="*/ 4 w 130"/>
              <a:gd name="connsiteY4" fmla="*/ 135 h 3371"/>
              <a:gd name="connsiteX0" fmla="*/ 4 w 130"/>
              <a:gd name="connsiteY0" fmla="*/ 135 h 3371"/>
              <a:gd name="connsiteX1" fmla="*/ 1 w 130"/>
              <a:gd name="connsiteY1" fmla="*/ 3371 h 3371"/>
              <a:gd name="connsiteX2" fmla="*/ 130 w 130"/>
              <a:gd name="connsiteY2" fmla="*/ 3371 h 3371"/>
              <a:gd name="connsiteX3" fmla="*/ 114 w 130"/>
              <a:gd name="connsiteY3" fmla="*/ 0 h 3371"/>
              <a:gd name="connsiteX4" fmla="*/ 4 w 130"/>
              <a:gd name="connsiteY4" fmla="*/ 135 h 3371"/>
              <a:gd name="connsiteX0" fmla="*/ 4 w 130"/>
              <a:gd name="connsiteY0" fmla="*/ 138 h 3374"/>
              <a:gd name="connsiteX1" fmla="*/ 1 w 130"/>
              <a:gd name="connsiteY1" fmla="*/ 3374 h 3374"/>
              <a:gd name="connsiteX2" fmla="*/ 130 w 130"/>
              <a:gd name="connsiteY2" fmla="*/ 3374 h 3374"/>
              <a:gd name="connsiteX3" fmla="*/ 120 w 130"/>
              <a:gd name="connsiteY3" fmla="*/ 0 h 3374"/>
              <a:gd name="connsiteX4" fmla="*/ 4 w 130"/>
              <a:gd name="connsiteY4" fmla="*/ 138 h 3374"/>
              <a:gd name="connsiteX0" fmla="*/ 4 w 130"/>
              <a:gd name="connsiteY0" fmla="*/ 138 h 3374"/>
              <a:gd name="connsiteX1" fmla="*/ 1 w 130"/>
              <a:gd name="connsiteY1" fmla="*/ 3374 h 3374"/>
              <a:gd name="connsiteX2" fmla="*/ 130 w 130"/>
              <a:gd name="connsiteY2" fmla="*/ 3374 h 3374"/>
              <a:gd name="connsiteX3" fmla="*/ 120 w 130"/>
              <a:gd name="connsiteY3" fmla="*/ 0 h 3374"/>
              <a:gd name="connsiteX4" fmla="*/ 4 w 130"/>
              <a:gd name="connsiteY4" fmla="*/ 138 h 3374"/>
              <a:gd name="connsiteX0" fmla="*/ 4 w 130"/>
              <a:gd name="connsiteY0" fmla="*/ 152 h 3388"/>
              <a:gd name="connsiteX1" fmla="*/ 1 w 130"/>
              <a:gd name="connsiteY1" fmla="*/ 3388 h 3388"/>
              <a:gd name="connsiteX2" fmla="*/ 130 w 130"/>
              <a:gd name="connsiteY2" fmla="*/ 3388 h 3388"/>
              <a:gd name="connsiteX3" fmla="*/ 126 w 130"/>
              <a:gd name="connsiteY3" fmla="*/ 0 h 3388"/>
              <a:gd name="connsiteX4" fmla="*/ 4 w 130"/>
              <a:gd name="connsiteY4" fmla="*/ 152 h 3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 h="3388">
                <a:moveTo>
                  <a:pt x="4" y="152"/>
                </a:moveTo>
                <a:cubicBezTo>
                  <a:pt x="5" y="1235"/>
                  <a:pt x="0" y="2305"/>
                  <a:pt x="1" y="3388"/>
                </a:cubicBezTo>
                <a:lnTo>
                  <a:pt x="130" y="3388"/>
                </a:lnTo>
                <a:cubicBezTo>
                  <a:pt x="127" y="2263"/>
                  <a:pt x="129" y="1125"/>
                  <a:pt x="126" y="0"/>
                </a:cubicBezTo>
                <a:cubicBezTo>
                  <a:pt x="89" y="45"/>
                  <a:pt x="41" y="107"/>
                  <a:pt x="4" y="152"/>
                </a:cubicBezTo>
                <a:close/>
              </a:path>
            </a:pathLst>
          </a:custGeom>
          <a:gradFill flip="none" rotWithShape="1">
            <a:gsLst>
              <a:gs pos="0">
                <a:srgbClr val="FFD1A3"/>
              </a:gs>
              <a:gs pos="58000">
                <a:schemeClr val="accent5">
                  <a:lumMod val="20000"/>
                  <a:lumOff val="80000"/>
                  <a:alpha val="81000"/>
                </a:schemeClr>
              </a:gs>
              <a:gs pos="100000">
                <a:schemeClr val="accent5">
                  <a:lumMod val="40000"/>
                  <a:lumOff val="6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s-SV"/>
          </a:p>
        </p:txBody>
      </p:sp>
      <p:grpSp>
        <p:nvGrpSpPr>
          <p:cNvPr id="8" name="IP2"/>
          <p:cNvGrpSpPr/>
          <p:nvPr/>
        </p:nvGrpSpPr>
        <p:grpSpPr>
          <a:xfrm>
            <a:off x="4479433" y="5131370"/>
            <a:ext cx="1062000" cy="369332"/>
            <a:chOff x="4101219" y="5274246"/>
            <a:chExt cx="1062000" cy="369332"/>
          </a:xfrm>
        </p:grpSpPr>
        <p:cxnSp>
          <p:nvCxnSpPr>
            <p:cNvPr id="97" name="96 Conector recto de flecha"/>
            <p:cNvCxnSpPr/>
            <p:nvPr/>
          </p:nvCxnSpPr>
          <p:spPr>
            <a:xfrm>
              <a:off x="4101219" y="5274246"/>
              <a:ext cx="10620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98" name="97 CuadroTexto"/>
            <p:cNvSpPr txBox="1"/>
            <p:nvPr/>
          </p:nvSpPr>
          <p:spPr>
            <a:xfrm>
              <a:off x="4438276" y="5274246"/>
              <a:ext cx="402674" cy="369332"/>
            </a:xfrm>
            <a:prstGeom prst="rect">
              <a:avLst/>
            </a:prstGeom>
            <a:noFill/>
          </p:spPr>
          <p:txBody>
            <a:bodyPr wrap="none" rtlCol="0">
              <a:spAutoFit/>
            </a:bodyPr>
            <a:lstStyle/>
            <a:p>
              <a:r>
                <a:rPr lang="es-SV" dirty="0" smtClean="0">
                  <a:solidFill>
                    <a:schemeClr val="accent1"/>
                  </a:solidFill>
                </a:rPr>
                <a:t>IP</a:t>
              </a:r>
              <a:endParaRPr lang="es-SV" dirty="0">
                <a:solidFill>
                  <a:schemeClr val="accent1"/>
                </a:solidFill>
              </a:endParaRPr>
            </a:p>
          </p:txBody>
        </p:sp>
      </p:grpSp>
      <p:sp>
        <p:nvSpPr>
          <p:cNvPr id="78" name="2 Bisel">
            <a:hlinkClick r:id="rId5" action="ppaction://hlinksldjump"/>
          </p:cNvPr>
          <p:cNvSpPr/>
          <p:nvPr/>
        </p:nvSpPr>
        <p:spPr bwMode="auto">
          <a:xfrm>
            <a:off x="8097600" y="3500438"/>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79" name="78 CuadroTexto"/>
          <p:cNvSpPr txBox="1"/>
          <p:nvPr/>
        </p:nvSpPr>
        <p:spPr>
          <a:xfrm>
            <a:off x="1071538" y="4429132"/>
            <a:ext cx="713657" cy="523220"/>
          </a:xfrm>
          <a:prstGeom prst="rect">
            <a:avLst/>
          </a:prstGeom>
          <a:noFill/>
        </p:spPr>
        <p:txBody>
          <a:bodyPr wrap="none" rtlCol="0">
            <a:spAutoFit/>
          </a:bodyPr>
          <a:lstStyle/>
          <a:p>
            <a:r>
              <a:rPr lang="es-SV" sz="1400" b="1" dirty="0" smtClean="0"/>
              <a:t>Estado</a:t>
            </a:r>
          </a:p>
          <a:p>
            <a:r>
              <a:rPr lang="es-SV" sz="1400" b="1" dirty="0" smtClean="0"/>
              <a:t>Sólido</a:t>
            </a:r>
            <a:endParaRPr lang="es-SV" sz="1400" b="1" dirty="0"/>
          </a:p>
        </p:txBody>
      </p:sp>
      <p:sp>
        <p:nvSpPr>
          <p:cNvPr id="82" name="81 CuadroTexto"/>
          <p:cNvSpPr txBox="1"/>
          <p:nvPr/>
        </p:nvSpPr>
        <p:spPr>
          <a:xfrm>
            <a:off x="2500298" y="4429132"/>
            <a:ext cx="1151276" cy="523220"/>
          </a:xfrm>
          <a:prstGeom prst="rect">
            <a:avLst/>
          </a:prstGeom>
          <a:noFill/>
        </p:spPr>
        <p:txBody>
          <a:bodyPr wrap="none" rtlCol="0">
            <a:spAutoFit/>
          </a:bodyPr>
          <a:lstStyle/>
          <a:p>
            <a:pPr algn="ctr"/>
            <a:r>
              <a:rPr lang="es-SV" sz="1400" b="1" dirty="0" smtClean="0"/>
              <a:t>Estado</a:t>
            </a:r>
          </a:p>
          <a:p>
            <a:pPr algn="ctr"/>
            <a:r>
              <a:rPr lang="es-SV" sz="1400" b="1" dirty="0" err="1" smtClean="0"/>
              <a:t>Semiplástico</a:t>
            </a:r>
            <a:endParaRPr lang="es-SV" sz="1400" b="1" dirty="0"/>
          </a:p>
        </p:txBody>
      </p:sp>
      <p:sp>
        <p:nvSpPr>
          <p:cNvPr id="85" name="84 CuadroTexto"/>
          <p:cNvSpPr txBox="1"/>
          <p:nvPr/>
        </p:nvSpPr>
        <p:spPr>
          <a:xfrm>
            <a:off x="4321873" y="4429132"/>
            <a:ext cx="782587" cy="523220"/>
          </a:xfrm>
          <a:prstGeom prst="rect">
            <a:avLst/>
          </a:prstGeom>
          <a:noFill/>
        </p:spPr>
        <p:txBody>
          <a:bodyPr wrap="none" rtlCol="0">
            <a:spAutoFit/>
          </a:bodyPr>
          <a:lstStyle/>
          <a:p>
            <a:pPr algn="ctr"/>
            <a:r>
              <a:rPr lang="es-SV" sz="1400" b="1" dirty="0" smtClean="0"/>
              <a:t>Estado</a:t>
            </a:r>
          </a:p>
          <a:p>
            <a:pPr algn="ctr"/>
            <a:r>
              <a:rPr lang="es-SV" sz="1400" b="1" dirty="0" smtClean="0"/>
              <a:t>Plástico</a:t>
            </a:r>
            <a:endParaRPr lang="es-SV" sz="1400" b="1" dirty="0"/>
          </a:p>
        </p:txBody>
      </p:sp>
      <p:sp>
        <p:nvSpPr>
          <p:cNvPr id="91" name="90 CuadroTexto"/>
          <p:cNvSpPr txBox="1"/>
          <p:nvPr/>
        </p:nvSpPr>
        <p:spPr>
          <a:xfrm>
            <a:off x="6137249" y="4333630"/>
            <a:ext cx="792205" cy="738664"/>
          </a:xfrm>
          <a:prstGeom prst="rect">
            <a:avLst/>
          </a:prstGeom>
          <a:noFill/>
        </p:spPr>
        <p:txBody>
          <a:bodyPr wrap="none" rtlCol="0">
            <a:spAutoFit/>
          </a:bodyPr>
          <a:lstStyle/>
          <a:p>
            <a:pPr algn="ctr"/>
            <a:r>
              <a:rPr lang="es-SV" sz="1400" b="1" dirty="0" smtClean="0"/>
              <a:t>Estado</a:t>
            </a:r>
          </a:p>
          <a:p>
            <a:pPr algn="ctr"/>
            <a:r>
              <a:rPr lang="es-SV" sz="1400" b="1" dirty="0" smtClean="0"/>
              <a:t>Líquido</a:t>
            </a:r>
          </a:p>
          <a:p>
            <a:pPr algn="ctr"/>
            <a:r>
              <a:rPr lang="es-SV" sz="1400" b="1" dirty="0" smtClean="0"/>
              <a:t>Viscoso</a:t>
            </a:r>
            <a:endParaRPr lang="es-SV" sz="1400" b="1" dirty="0"/>
          </a:p>
        </p:txBody>
      </p:sp>
      <p:sp>
        <p:nvSpPr>
          <p:cNvPr id="96" name="95 CuadroTexto"/>
          <p:cNvSpPr txBox="1"/>
          <p:nvPr/>
        </p:nvSpPr>
        <p:spPr>
          <a:xfrm>
            <a:off x="7643646" y="4405978"/>
            <a:ext cx="1042273" cy="523220"/>
          </a:xfrm>
          <a:prstGeom prst="rect">
            <a:avLst/>
          </a:prstGeom>
          <a:noFill/>
        </p:spPr>
        <p:txBody>
          <a:bodyPr wrap="none" rtlCol="0">
            <a:spAutoFit/>
          </a:bodyPr>
          <a:lstStyle/>
          <a:p>
            <a:pPr algn="ctr"/>
            <a:r>
              <a:rPr lang="es-SV" sz="1400" b="1" dirty="0" smtClean="0"/>
              <a:t>Suspensión</a:t>
            </a:r>
          </a:p>
          <a:p>
            <a:pPr algn="ctr"/>
            <a:r>
              <a:rPr lang="es-SV" sz="1400" b="1" dirty="0" smtClean="0"/>
              <a:t>Líquida</a:t>
            </a:r>
            <a:endParaRPr lang="es-SV" sz="1400" b="1" dirty="0"/>
          </a:p>
        </p:txBody>
      </p:sp>
      <p:grpSp>
        <p:nvGrpSpPr>
          <p:cNvPr id="114" name="113 Grupo"/>
          <p:cNvGrpSpPr/>
          <p:nvPr/>
        </p:nvGrpSpPr>
        <p:grpSpPr>
          <a:xfrm>
            <a:off x="2214546" y="2714620"/>
            <a:ext cx="649048" cy="357189"/>
            <a:chOff x="2285984" y="142852"/>
            <a:chExt cx="649048" cy="357189"/>
          </a:xfrm>
        </p:grpSpPr>
        <p:sp>
          <p:nvSpPr>
            <p:cNvPr id="99" name="98 CuadroTexto"/>
            <p:cNvSpPr txBox="1"/>
            <p:nvPr/>
          </p:nvSpPr>
          <p:spPr>
            <a:xfrm>
              <a:off x="2500298" y="142852"/>
              <a:ext cx="434734" cy="307777"/>
            </a:xfrm>
            <a:prstGeom prst="rect">
              <a:avLst/>
            </a:prstGeom>
            <a:solidFill>
              <a:srgbClr val="FFFFFF"/>
            </a:solidFill>
            <a:ln w="19050">
              <a:solidFill>
                <a:srgbClr val="FFCCCC"/>
              </a:solidFill>
            </a:ln>
          </p:spPr>
          <p:txBody>
            <a:bodyPr wrap="none" rtlCol="0">
              <a:spAutoFit/>
            </a:bodyPr>
            <a:lstStyle/>
            <a:p>
              <a:r>
                <a:rPr lang="es-SV" sz="1400" b="1" dirty="0" smtClean="0">
                  <a:solidFill>
                    <a:srgbClr val="C0C0C0"/>
                  </a:solidFill>
                </a:rPr>
                <a:t>LC</a:t>
              </a:r>
              <a:endParaRPr lang="es-SV" sz="1400" b="1" dirty="0">
                <a:solidFill>
                  <a:srgbClr val="C0C0C0"/>
                </a:solidFill>
              </a:endParaRPr>
            </a:p>
          </p:txBody>
        </p:sp>
        <p:cxnSp>
          <p:nvCxnSpPr>
            <p:cNvPr id="105" name="104 Conector recto de flecha"/>
            <p:cNvCxnSpPr>
              <a:stCxn id="99" idx="1"/>
            </p:cNvCxnSpPr>
            <p:nvPr/>
          </p:nvCxnSpPr>
          <p:spPr>
            <a:xfrm rot="10800000" flipV="1">
              <a:off x="2285984" y="296740"/>
              <a:ext cx="214314" cy="203301"/>
            </a:xfrm>
            <a:prstGeom prst="straightConnector1">
              <a:avLst/>
            </a:prstGeom>
            <a:ln w="19050">
              <a:solidFill>
                <a:srgbClr val="FFCCCC"/>
              </a:solidFill>
              <a:tailEnd type="arrow"/>
            </a:ln>
          </p:spPr>
          <p:style>
            <a:lnRef idx="1">
              <a:schemeClr val="accent1"/>
            </a:lnRef>
            <a:fillRef idx="0">
              <a:schemeClr val="accent1"/>
            </a:fillRef>
            <a:effectRef idx="0">
              <a:schemeClr val="accent1"/>
            </a:effectRef>
            <a:fontRef idx="minor">
              <a:schemeClr val="tx1"/>
            </a:fontRef>
          </p:style>
        </p:cxnSp>
      </p:grpSp>
      <p:grpSp>
        <p:nvGrpSpPr>
          <p:cNvPr id="115" name="114 Grupo"/>
          <p:cNvGrpSpPr/>
          <p:nvPr/>
        </p:nvGrpSpPr>
        <p:grpSpPr>
          <a:xfrm>
            <a:off x="3286116" y="2714620"/>
            <a:ext cx="642942" cy="357190"/>
            <a:chOff x="3286116" y="142852"/>
            <a:chExt cx="642942" cy="357190"/>
          </a:xfrm>
        </p:grpSpPr>
        <p:sp>
          <p:nvSpPr>
            <p:cNvPr id="100" name="99 CuadroTexto"/>
            <p:cNvSpPr txBox="1"/>
            <p:nvPr/>
          </p:nvSpPr>
          <p:spPr>
            <a:xfrm>
              <a:off x="3286116" y="142852"/>
              <a:ext cx="413896" cy="307777"/>
            </a:xfrm>
            <a:prstGeom prst="rect">
              <a:avLst/>
            </a:prstGeom>
            <a:solidFill>
              <a:srgbClr val="FFFFFF"/>
            </a:solidFill>
            <a:ln w="19050">
              <a:solidFill>
                <a:srgbClr val="FFCCCC"/>
              </a:solidFill>
            </a:ln>
          </p:spPr>
          <p:txBody>
            <a:bodyPr wrap="none" rtlCol="0">
              <a:spAutoFit/>
            </a:bodyPr>
            <a:lstStyle/>
            <a:p>
              <a:r>
                <a:rPr lang="es-SV" sz="1400" b="1" dirty="0" smtClean="0">
                  <a:solidFill>
                    <a:srgbClr val="C0C0C0"/>
                  </a:solidFill>
                </a:rPr>
                <a:t>LP</a:t>
              </a:r>
              <a:endParaRPr lang="es-SV" sz="1400" b="1" dirty="0">
                <a:solidFill>
                  <a:srgbClr val="C0C0C0"/>
                </a:solidFill>
              </a:endParaRPr>
            </a:p>
          </p:txBody>
        </p:sp>
        <p:cxnSp>
          <p:nvCxnSpPr>
            <p:cNvPr id="106" name="105 Conector recto de flecha"/>
            <p:cNvCxnSpPr>
              <a:stCxn id="100" idx="3"/>
            </p:cNvCxnSpPr>
            <p:nvPr/>
          </p:nvCxnSpPr>
          <p:spPr>
            <a:xfrm>
              <a:off x="3700012" y="296741"/>
              <a:ext cx="229046" cy="203301"/>
            </a:xfrm>
            <a:prstGeom prst="straightConnector1">
              <a:avLst/>
            </a:prstGeom>
            <a:ln w="19050">
              <a:solidFill>
                <a:srgbClr val="FFCCCC"/>
              </a:solidFill>
              <a:tailEnd type="arrow"/>
            </a:ln>
          </p:spPr>
          <p:style>
            <a:lnRef idx="1">
              <a:schemeClr val="accent1"/>
            </a:lnRef>
            <a:fillRef idx="0">
              <a:schemeClr val="accent1"/>
            </a:fillRef>
            <a:effectRef idx="0">
              <a:schemeClr val="accent1"/>
            </a:effectRef>
            <a:fontRef idx="minor">
              <a:schemeClr val="tx1"/>
            </a:fontRef>
          </p:style>
        </p:cxnSp>
      </p:grpSp>
      <p:grpSp>
        <p:nvGrpSpPr>
          <p:cNvPr id="118" name="117 Grupo"/>
          <p:cNvGrpSpPr/>
          <p:nvPr/>
        </p:nvGrpSpPr>
        <p:grpSpPr>
          <a:xfrm>
            <a:off x="5715008" y="2511319"/>
            <a:ext cx="639430" cy="346177"/>
            <a:chOff x="5572132" y="142852"/>
            <a:chExt cx="639430" cy="346177"/>
          </a:xfrm>
        </p:grpSpPr>
        <p:sp>
          <p:nvSpPr>
            <p:cNvPr id="101" name="100 CuadroTexto"/>
            <p:cNvSpPr txBox="1"/>
            <p:nvPr/>
          </p:nvSpPr>
          <p:spPr>
            <a:xfrm>
              <a:off x="5786446" y="142852"/>
              <a:ext cx="425116" cy="307777"/>
            </a:xfrm>
            <a:prstGeom prst="rect">
              <a:avLst/>
            </a:prstGeom>
            <a:solidFill>
              <a:srgbClr val="FFFFFF"/>
            </a:solidFill>
            <a:ln w="19050">
              <a:solidFill>
                <a:srgbClr val="FFCCCC"/>
              </a:solidFill>
            </a:ln>
          </p:spPr>
          <p:txBody>
            <a:bodyPr wrap="none" rtlCol="0">
              <a:spAutoFit/>
            </a:bodyPr>
            <a:lstStyle/>
            <a:p>
              <a:r>
                <a:rPr lang="es-SV" sz="1400" b="1" dirty="0" smtClean="0">
                  <a:solidFill>
                    <a:srgbClr val="C0C0C0"/>
                  </a:solidFill>
                </a:rPr>
                <a:t>LL</a:t>
              </a:r>
              <a:endParaRPr lang="es-SV" sz="1400" b="1" dirty="0">
                <a:solidFill>
                  <a:srgbClr val="C0C0C0"/>
                </a:solidFill>
              </a:endParaRPr>
            </a:p>
          </p:txBody>
        </p:sp>
        <p:cxnSp>
          <p:nvCxnSpPr>
            <p:cNvPr id="107" name="106 Conector recto de flecha"/>
            <p:cNvCxnSpPr>
              <a:stCxn id="101" idx="1"/>
            </p:cNvCxnSpPr>
            <p:nvPr/>
          </p:nvCxnSpPr>
          <p:spPr>
            <a:xfrm rot="10800000" flipV="1">
              <a:off x="5572132" y="296741"/>
              <a:ext cx="214314" cy="192288"/>
            </a:xfrm>
            <a:prstGeom prst="straightConnector1">
              <a:avLst/>
            </a:prstGeom>
            <a:ln w="19050">
              <a:solidFill>
                <a:srgbClr val="FFCCCC"/>
              </a:solidFill>
              <a:tailEnd type="arrow"/>
            </a:ln>
          </p:spPr>
          <p:style>
            <a:lnRef idx="1">
              <a:schemeClr val="accent1"/>
            </a:lnRef>
            <a:fillRef idx="0">
              <a:schemeClr val="accent1"/>
            </a:fillRef>
            <a:effectRef idx="0">
              <a:schemeClr val="accent1"/>
            </a:effectRef>
            <a:fontRef idx="minor">
              <a:schemeClr val="tx1"/>
            </a:fontRef>
          </p:style>
        </p:cxnSp>
      </p:grpSp>
      <p:grpSp>
        <p:nvGrpSpPr>
          <p:cNvPr id="116" name="115 Grupo"/>
          <p:cNvGrpSpPr/>
          <p:nvPr/>
        </p:nvGrpSpPr>
        <p:grpSpPr>
          <a:xfrm>
            <a:off x="4286248" y="1785926"/>
            <a:ext cx="413896" cy="642941"/>
            <a:chOff x="3643306" y="-142900"/>
            <a:chExt cx="413896" cy="642941"/>
          </a:xfrm>
        </p:grpSpPr>
        <p:sp>
          <p:nvSpPr>
            <p:cNvPr id="102" name="101 CuadroTexto"/>
            <p:cNvSpPr txBox="1"/>
            <p:nvPr/>
          </p:nvSpPr>
          <p:spPr>
            <a:xfrm>
              <a:off x="3643306" y="-142900"/>
              <a:ext cx="413896" cy="307777"/>
            </a:xfrm>
            <a:prstGeom prst="rect">
              <a:avLst/>
            </a:prstGeom>
            <a:solidFill>
              <a:srgbClr val="FFFFFF"/>
            </a:solidFill>
            <a:ln w="19050">
              <a:solidFill>
                <a:srgbClr val="FF0000"/>
              </a:solidFill>
            </a:ln>
          </p:spPr>
          <p:txBody>
            <a:bodyPr wrap="none" rtlCol="0">
              <a:spAutoFit/>
            </a:bodyPr>
            <a:lstStyle/>
            <a:p>
              <a:r>
                <a:rPr lang="es-SV" sz="1400" b="1" dirty="0" smtClean="0"/>
                <a:t>LP</a:t>
              </a:r>
              <a:endParaRPr lang="es-SV" sz="1400" b="1" dirty="0"/>
            </a:p>
          </p:txBody>
        </p:sp>
        <p:cxnSp>
          <p:nvCxnSpPr>
            <p:cNvPr id="108" name="107 Conector recto de flecha"/>
            <p:cNvCxnSpPr>
              <a:stCxn id="102" idx="2"/>
            </p:cNvCxnSpPr>
            <p:nvPr/>
          </p:nvCxnSpPr>
          <p:spPr>
            <a:xfrm rot="5400000">
              <a:off x="3678989" y="328776"/>
              <a:ext cx="335165" cy="73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7" name="116 Grupo"/>
          <p:cNvGrpSpPr/>
          <p:nvPr/>
        </p:nvGrpSpPr>
        <p:grpSpPr>
          <a:xfrm>
            <a:off x="5343185" y="1814958"/>
            <a:ext cx="425116" cy="620916"/>
            <a:chOff x="5072066" y="142852"/>
            <a:chExt cx="425116" cy="620916"/>
          </a:xfrm>
        </p:grpSpPr>
        <p:sp>
          <p:nvSpPr>
            <p:cNvPr id="103" name="102 CuadroTexto"/>
            <p:cNvSpPr txBox="1"/>
            <p:nvPr/>
          </p:nvSpPr>
          <p:spPr>
            <a:xfrm>
              <a:off x="5072066" y="142852"/>
              <a:ext cx="425116" cy="307777"/>
            </a:xfrm>
            <a:prstGeom prst="rect">
              <a:avLst/>
            </a:prstGeom>
            <a:solidFill>
              <a:srgbClr val="FFFFFF"/>
            </a:solidFill>
            <a:ln w="19050">
              <a:solidFill>
                <a:srgbClr val="FF0000"/>
              </a:solidFill>
            </a:ln>
          </p:spPr>
          <p:txBody>
            <a:bodyPr wrap="none" rtlCol="0">
              <a:spAutoFit/>
            </a:bodyPr>
            <a:lstStyle/>
            <a:p>
              <a:r>
                <a:rPr lang="es-SV" sz="1400" b="1" dirty="0" smtClean="0"/>
                <a:t>LL</a:t>
              </a:r>
              <a:endParaRPr lang="es-SV" sz="1400" b="1" dirty="0"/>
            </a:p>
          </p:txBody>
        </p:sp>
        <p:cxnSp>
          <p:nvCxnSpPr>
            <p:cNvPr id="109" name="108 Conector recto de flecha"/>
            <p:cNvCxnSpPr>
              <a:stCxn id="103" idx="2"/>
            </p:cNvCxnSpPr>
            <p:nvPr/>
          </p:nvCxnSpPr>
          <p:spPr>
            <a:xfrm rot="16200000" flipH="1">
              <a:off x="5128054" y="607198"/>
              <a:ext cx="31314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1" name="120 CuadroTexto"/>
          <p:cNvSpPr txBox="1"/>
          <p:nvPr/>
        </p:nvSpPr>
        <p:spPr>
          <a:xfrm>
            <a:off x="7632259" y="2857496"/>
            <a:ext cx="1207382" cy="584775"/>
          </a:xfrm>
          <a:prstGeom prst="rect">
            <a:avLst/>
          </a:prstGeom>
          <a:solidFill>
            <a:srgbClr val="FFFFFF"/>
          </a:solidFill>
          <a:ln w="19050">
            <a:solidFill>
              <a:srgbClr val="FF0000"/>
            </a:solidFill>
          </a:ln>
        </p:spPr>
        <p:txBody>
          <a:bodyPr wrap="none" rtlCol="0">
            <a:spAutoFit/>
          </a:bodyPr>
          <a:lstStyle/>
          <a:p>
            <a:pPr algn="ctr"/>
            <a:r>
              <a:rPr lang="es-SV" sz="1600" dirty="0" smtClean="0"/>
              <a:t>Al adicionar</a:t>
            </a:r>
          </a:p>
          <a:p>
            <a:pPr algn="ctr"/>
            <a:r>
              <a:rPr lang="es-SV" sz="1600" dirty="0" smtClean="0"/>
              <a:t>Cal…</a:t>
            </a:r>
            <a:endParaRPr lang="es-SV" sz="1600" dirty="0"/>
          </a:p>
        </p:txBody>
      </p:sp>
      <p:sp>
        <p:nvSpPr>
          <p:cNvPr id="111" name="110 CuadroTexto"/>
          <p:cNvSpPr txBox="1"/>
          <p:nvPr/>
        </p:nvSpPr>
        <p:spPr>
          <a:xfrm>
            <a:off x="1571604" y="5500702"/>
            <a:ext cx="6143668" cy="285752"/>
          </a:xfrm>
          <a:prstGeom prst="rect">
            <a:avLst/>
          </a:prstGeom>
          <a:solidFill>
            <a:srgbClr val="FFC000"/>
          </a:solidFill>
        </p:spPr>
        <p:txBody>
          <a:bodyPr wrap="square" rtlCol="0">
            <a:spAutoFit/>
          </a:bodyPr>
          <a:lstStyle/>
          <a:p>
            <a:pPr algn="ctr"/>
            <a:r>
              <a:rPr lang="en-US" sz="1200" b="1" dirty="0" err="1" smtClean="0">
                <a:cs typeface="Times New Roman" pitchFamily="18" charset="0"/>
              </a:rPr>
              <a:t>Figura</a:t>
            </a:r>
            <a:r>
              <a:rPr lang="en-US" sz="1200" b="1" dirty="0" smtClean="0">
                <a:cs typeface="Times New Roman" pitchFamily="18" charset="0"/>
              </a:rPr>
              <a:t> No.7. </a:t>
            </a:r>
            <a:r>
              <a:rPr lang="en-US" sz="1200" b="1" dirty="0" err="1" smtClean="0">
                <a:cs typeface="Times New Roman" pitchFamily="18" charset="0"/>
              </a:rPr>
              <a:t>Cambio</a:t>
            </a:r>
            <a:r>
              <a:rPr lang="en-US" sz="1200" b="1" dirty="0" smtClean="0">
                <a:cs typeface="Times New Roman" pitchFamily="18" charset="0"/>
              </a:rPr>
              <a:t> en el </a:t>
            </a:r>
            <a:r>
              <a:rPr lang="en-US" sz="1200" b="1" dirty="0" err="1" smtClean="0">
                <a:cs typeface="Times New Roman" pitchFamily="18" charset="0"/>
              </a:rPr>
              <a:t>Índice</a:t>
            </a:r>
            <a:r>
              <a:rPr lang="en-US" sz="1200" b="1" dirty="0" smtClean="0">
                <a:cs typeface="Times New Roman" pitchFamily="18" charset="0"/>
              </a:rPr>
              <a:t> de </a:t>
            </a:r>
            <a:r>
              <a:rPr lang="en-US" sz="1200" b="1" dirty="0" err="1" smtClean="0">
                <a:cs typeface="Times New Roman" pitchFamily="18" charset="0"/>
              </a:rPr>
              <a:t>Plasticidad</a:t>
            </a:r>
            <a:r>
              <a:rPr lang="en-US" sz="1200" b="1" dirty="0" smtClean="0">
                <a:cs typeface="Times New Roman" pitchFamily="18" charset="0"/>
              </a:rPr>
              <a:t> (IP) de un </a:t>
            </a:r>
            <a:r>
              <a:rPr lang="en-US" sz="1200" b="1" dirty="0" err="1" smtClean="0">
                <a:cs typeface="Times New Roman" pitchFamily="18" charset="0"/>
              </a:rPr>
              <a:t>suelo</a:t>
            </a:r>
            <a:r>
              <a:rPr lang="en-US" sz="1200" b="1" dirty="0" smtClean="0">
                <a:cs typeface="Times New Roman" pitchFamily="18" charset="0"/>
              </a:rPr>
              <a:t> al </a:t>
            </a:r>
            <a:r>
              <a:rPr lang="en-US" sz="1200" b="1" dirty="0" err="1" smtClean="0">
                <a:cs typeface="Times New Roman" pitchFamily="18" charset="0"/>
              </a:rPr>
              <a:t>adicionarle</a:t>
            </a:r>
            <a:r>
              <a:rPr lang="en-US" sz="1200" b="1" dirty="0" smtClean="0">
                <a:cs typeface="Times New Roman" pitchFamily="18" charset="0"/>
              </a:rPr>
              <a:t> cal</a:t>
            </a:r>
            <a:r>
              <a:rPr lang="en-US" sz="1200" dirty="0" smtClean="0">
                <a:cs typeface="Times New Roman" pitchFamily="18" charset="0"/>
              </a:rPr>
              <a:t>.</a:t>
            </a:r>
          </a:p>
        </p:txBody>
      </p:sp>
      <p:sp>
        <p:nvSpPr>
          <p:cNvPr id="112" name="111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15</a:t>
            </a:fld>
            <a:endParaRPr lang="es-ES">
              <a:solidFill>
                <a:srgbClr val="065BAA"/>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10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2000"/>
                                        <p:tgtEl>
                                          <p:spTgt spid="10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2000"/>
                                        <p:tgtEl>
                                          <p:spTgt spid="1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left)">
                                      <p:cBhvr>
                                        <p:cTn id="18" dur="1000"/>
                                        <p:tgtEl>
                                          <p:spTgt spid="72"/>
                                        </p:tgtEl>
                                      </p:cBhvr>
                                    </p:animEffect>
                                  </p:childTnLst>
                                </p:cTn>
                              </p:par>
                              <p:par>
                                <p:cTn id="19" presetID="22" presetClass="entr" presetSubtype="8"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left)">
                                      <p:cBhvr>
                                        <p:cTn id="21" dur="1000"/>
                                        <p:tgtEl>
                                          <p:spTgt spid="68"/>
                                        </p:tgtEl>
                                      </p:cBhvr>
                                    </p:animEffect>
                                  </p:childTnLst>
                                </p:cTn>
                              </p:par>
                              <p:par>
                                <p:cTn id="22" presetID="10" presetClass="entr" presetSubtype="0" fill="hold" nodeType="with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fade">
                                      <p:cBhvr>
                                        <p:cTn id="24" dur="1000"/>
                                        <p:tgtEl>
                                          <p:spTgt spid="1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Effect transition="in" filter="fade">
                                      <p:cBhvr>
                                        <p:cTn id="27" dur="2000"/>
                                        <p:tgtEl>
                                          <p:spTgt spid="131"/>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68"/>
                                        </p:tgtEl>
                                        <p:attrNameLst>
                                          <p:attrName>style.visibility</p:attrName>
                                        </p:attrNameLst>
                                      </p:cBhvr>
                                      <p:to>
                                        <p:strVal val="visible"/>
                                      </p:to>
                                    </p:set>
                                    <p:animEffect transition="in" filter="fade">
                                      <p:cBhvr>
                                        <p:cTn id="30" dur="1000"/>
                                        <p:tgtEl>
                                          <p:spTgt spid="16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childTnLst>
                                </p:cTn>
                              </p:par>
                              <p:par>
                                <p:cTn id="49" presetID="9" presetClass="emph" presetSubtype="0" grpId="0" nodeType="withEffect">
                                  <p:stCondLst>
                                    <p:cond delay="0"/>
                                  </p:stCondLst>
                                  <p:childTnLst>
                                    <p:set>
                                      <p:cBhvr rctx="PPT">
                                        <p:cTn id="50" dur="indefinite"/>
                                        <p:tgtEl>
                                          <p:spTgt spid="168"/>
                                        </p:tgtEl>
                                        <p:attrNameLst>
                                          <p:attrName>style.opacity</p:attrName>
                                        </p:attrNameLst>
                                      </p:cBhvr>
                                      <p:to>
                                        <p:strVal val="0.25"/>
                                      </p:to>
                                    </p:set>
                                    <p:animEffect filter="image" prLst="opacity: 0.25">
                                      <p:cBhvr rctx="IE">
                                        <p:cTn id="51" dur="indefinite"/>
                                        <p:tgtEl>
                                          <p:spTgt spid="16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1" nodeType="click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fade">
                                      <p:cBhvr>
                                        <p:cTn id="56" dur="1000"/>
                                        <p:tgtEl>
                                          <p:spTgt spid="7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168"/>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childTnLst>
                                </p:cTn>
                              </p:par>
                              <p:par>
                                <p:cTn id="66" presetID="10"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3"/>
                                        </p:tgtEl>
                                        <p:attrNameLst>
                                          <p:attrName>style.visibility</p:attrName>
                                        </p:attrNameLst>
                                      </p:cBhvr>
                                      <p:to>
                                        <p:strVal val="visible"/>
                                      </p:to>
                                    </p:set>
                                    <p:animEffect transition="in" filter="fade">
                                      <p:cBhvr>
                                        <p:cTn id="71" dur="1000"/>
                                        <p:tgtEl>
                                          <p:spTgt spid="1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500"/>
                                        <p:tgtEl>
                                          <p:spTgt spid="8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9"/>
                                        </p:tgtEl>
                                        <p:attrNameLst>
                                          <p:attrName>style.visibility</p:attrName>
                                        </p:attrNameLst>
                                      </p:cBhvr>
                                      <p:to>
                                        <p:strVal val="visible"/>
                                      </p:to>
                                    </p:set>
                                    <p:animEffect transition="in" filter="fade">
                                      <p:cBhvr>
                                        <p:cTn id="77" dur="1000"/>
                                        <p:tgtEl>
                                          <p:spTgt spid="8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1000"/>
                                        <p:tgtEl>
                                          <p:spTgt spid="9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1000"/>
                                        <p:tgtEl>
                                          <p:spTgt spid="7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1000"/>
                                        <p:tgtEl>
                                          <p:spTgt spid="8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fade">
                                      <p:cBhvr>
                                        <p:cTn id="92" dur="1000"/>
                                        <p:tgtEl>
                                          <p:spTgt spid="9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fade">
                                      <p:cBhvr>
                                        <p:cTn id="95" dur="1000"/>
                                        <p:tgtEl>
                                          <p:spTgt spid="96"/>
                                        </p:tgtEl>
                                      </p:cBhvr>
                                    </p:animEffect>
                                  </p:childTnLst>
                                </p:cTn>
                              </p:par>
                            </p:childTnLst>
                          </p:cTn>
                        </p:par>
                      </p:childTnLst>
                    </p:cTn>
                  </p:par>
                </p:childTnLst>
              </p:cTn>
              <p:nextCondLst>
                <p:cond evt="onClick" delay="0">
                  <p:tgtEl>
                    <p:spTgt spid="168"/>
                  </p:tgtEl>
                </p:cond>
              </p:nextCondLst>
            </p:seq>
            <p:seq concurrent="1" nextAc="seek">
              <p:cTn id="96" restart="whenNotActive" fill="hold" evtFilter="cancelBubble" nodeType="interactiveSeq">
                <p:stCondLst>
                  <p:cond evt="onClick" delay="0">
                    <p:tgtEl>
                      <p:spTgt spid="78"/>
                    </p:tgtEl>
                  </p:cond>
                </p:stCondLst>
                <p:endSync evt="end" delay="0">
                  <p:rtn val="all"/>
                </p:endSync>
                <p:childTnLst>
                  <p:par>
                    <p:cTn id="97" fill="hold">
                      <p:stCondLst>
                        <p:cond delay="0"/>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94"/>
                                        </p:tgtEl>
                                        <p:attrNameLst>
                                          <p:attrName>style.visibility</p:attrName>
                                        </p:attrNameLst>
                                      </p:cBhvr>
                                      <p:to>
                                        <p:strVal val="visible"/>
                                      </p:to>
                                    </p:set>
                                    <p:animEffect transition="in" filter="wipe(left)">
                                      <p:cBhvr>
                                        <p:cTn id="101" dur="2000"/>
                                        <p:tgtEl>
                                          <p:spTgt spid="94"/>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right)">
                                      <p:cBhvr>
                                        <p:cTn id="104" dur="2000"/>
                                        <p:tgtEl>
                                          <p:spTgt spid="95"/>
                                        </p:tgtEl>
                                      </p:cBhvr>
                                    </p:animEffect>
                                  </p:childTnLst>
                                </p:cTn>
                              </p:par>
                              <p:par>
                                <p:cTn id="105" presetID="1" presetClass="exit" presetSubtype="0" fill="hold" nodeType="withEffect">
                                  <p:stCondLst>
                                    <p:cond delay="0"/>
                                  </p:stCondLst>
                                  <p:childTnLst>
                                    <p:set>
                                      <p:cBhvr>
                                        <p:cTn id="106" dur="1" fill="hold">
                                          <p:stCondLst>
                                            <p:cond delay="0"/>
                                          </p:stCondLst>
                                        </p:cTn>
                                        <p:tgtEl>
                                          <p:spTgt spid="7"/>
                                        </p:tgtEl>
                                        <p:attrNameLst>
                                          <p:attrName>style.visibility</p:attrName>
                                        </p:attrNameLst>
                                      </p:cBhvr>
                                      <p:to>
                                        <p:strVal val="hidden"/>
                                      </p:to>
                                    </p:set>
                                  </p:childTnLst>
                                </p:cTn>
                              </p:par>
                            </p:childTnLst>
                          </p:cTn>
                        </p:par>
                        <p:par>
                          <p:cTn id="107" fill="hold">
                            <p:stCondLst>
                              <p:cond delay="2000"/>
                            </p:stCondLst>
                            <p:childTnLst>
                              <p:par>
                                <p:cTn id="108" presetID="10" presetClass="entr" presetSubtype="0" fill="hold" nodeType="afterEffect">
                                  <p:stCondLst>
                                    <p:cond delay="2000"/>
                                  </p:stCondLst>
                                  <p:childTnLst>
                                    <p:set>
                                      <p:cBhvr>
                                        <p:cTn id="109" dur="1" fill="hold">
                                          <p:stCondLst>
                                            <p:cond delay="0"/>
                                          </p:stCondLst>
                                        </p:cTn>
                                        <p:tgtEl>
                                          <p:spTgt spid="8"/>
                                        </p:tgtEl>
                                        <p:attrNameLst>
                                          <p:attrName>style.visibility</p:attrName>
                                        </p:attrNameLst>
                                      </p:cBhvr>
                                      <p:to>
                                        <p:strVal val="visible"/>
                                      </p:to>
                                    </p:set>
                                    <p:animEffect transition="in" filter="fade">
                                      <p:cBhvr>
                                        <p:cTn id="110" dur="2000"/>
                                        <p:tgtEl>
                                          <p:spTgt spid="8"/>
                                        </p:tgtEl>
                                      </p:cBhvr>
                                    </p:animEffect>
                                  </p:childTnLst>
                                </p:cTn>
                              </p:par>
                              <p:par>
                                <p:cTn id="111" presetID="63" presetClass="path" presetSubtype="0" accel="50000" decel="50000" fill="hold" grpId="1" nodeType="withEffect">
                                  <p:stCondLst>
                                    <p:cond delay="0"/>
                                  </p:stCondLst>
                                  <p:childTnLst>
                                    <p:animMotion origin="layout" path="M 3.88889E-6 -3.7037E-7 L 0.03489 0.00046 " pathEditMode="relative" rAng="0" ptsTypes="AA">
                                      <p:cBhvr>
                                        <p:cTn id="112" dur="2000" fill="hold"/>
                                        <p:tgtEl>
                                          <p:spTgt spid="85"/>
                                        </p:tgtEl>
                                        <p:attrNameLst>
                                          <p:attrName>ppt_x</p:attrName>
                                          <p:attrName>ppt_y</p:attrName>
                                        </p:attrNameLst>
                                      </p:cBhvr>
                                      <p:rCtr x="17" y="0"/>
                                    </p:animMotion>
                                  </p:childTnLst>
                                </p:cTn>
                              </p:par>
                              <p:par>
                                <p:cTn id="113" presetID="1" presetClass="exit" presetSubtype="0" fill="hold" nodeType="withEffect">
                                  <p:stCondLst>
                                    <p:cond delay="0"/>
                                  </p:stCondLst>
                                  <p:childTnLst>
                                    <p:set>
                                      <p:cBhvr>
                                        <p:cTn id="114" dur="1" fill="hold">
                                          <p:stCondLst>
                                            <p:cond delay="0"/>
                                          </p:stCondLst>
                                        </p:cTn>
                                        <p:tgtEl>
                                          <p:spTgt spid="6"/>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4"/>
                                        </p:tgtEl>
                                        <p:attrNameLst>
                                          <p:attrName>style.visibility</p:attrName>
                                        </p:attrNameLst>
                                      </p:cBhvr>
                                      <p:to>
                                        <p:strVal val="hidden"/>
                                      </p:to>
                                    </p:set>
                                  </p:childTnLst>
                                </p:cTn>
                              </p:par>
                              <p:par>
                                <p:cTn id="119" presetID="10" presetClass="entr" presetSubtype="0" fill="hold" nodeType="withEffect">
                                  <p:stCondLst>
                                    <p:cond delay="0"/>
                                  </p:stCondLst>
                                  <p:childTnLst>
                                    <p:set>
                                      <p:cBhvr>
                                        <p:cTn id="120" dur="1" fill="hold">
                                          <p:stCondLst>
                                            <p:cond delay="0"/>
                                          </p:stCondLst>
                                        </p:cTn>
                                        <p:tgtEl>
                                          <p:spTgt spid="1026"/>
                                        </p:tgtEl>
                                        <p:attrNameLst>
                                          <p:attrName>style.visibility</p:attrName>
                                        </p:attrNameLst>
                                      </p:cBhvr>
                                      <p:to>
                                        <p:strVal val="visible"/>
                                      </p:to>
                                    </p:set>
                                    <p:animEffect transition="in" filter="fade">
                                      <p:cBhvr>
                                        <p:cTn id="121" dur="1000"/>
                                        <p:tgtEl>
                                          <p:spTgt spid="1026"/>
                                        </p:tgtEl>
                                      </p:cBhvr>
                                    </p:animEffect>
                                  </p:childTnLst>
                                </p:cTn>
                              </p:par>
                              <p:par>
                                <p:cTn id="122" presetID="10" presetClass="entr" presetSubtype="0" fill="hold" grpId="1"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fade">
                                      <p:cBhvr>
                                        <p:cTn id="124" dur="1000"/>
                                        <p:tgtEl>
                                          <p:spTgt spid="120"/>
                                        </p:tgtEl>
                                      </p:cBhvr>
                                    </p:animEffect>
                                  </p:childTnLst>
                                </p:cTn>
                              </p:par>
                              <p:par>
                                <p:cTn id="125" presetID="9" presetClass="emph" presetSubtype="0" grpId="0" nodeType="withEffect">
                                  <p:stCondLst>
                                    <p:cond delay="0"/>
                                  </p:stCondLst>
                                  <p:childTnLst>
                                    <p:set>
                                      <p:cBhvr rctx="PPT">
                                        <p:cTn id="126" dur="indefinite"/>
                                        <p:tgtEl>
                                          <p:spTgt spid="78"/>
                                        </p:tgtEl>
                                        <p:attrNameLst>
                                          <p:attrName>style.opacity</p:attrName>
                                        </p:attrNameLst>
                                      </p:cBhvr>
                                      <p:to>
                                        <p:strVal val="0.25"/>
                                      </p:to>
                                    </p:set>
                                    <p:animEffect filter="image" prLst="opacity: 0.25">
                                      <p:cBhvr rctx="IE">
                                        <p:cTn id="127" dur="indefinite"/>
                                        <p:tgtEl>
                                          <p:spTgt spid="78"/>
                                        </p:tgtEl>
                                      </p:cBhvr>
                                    </p:animEffect>
                                  </p:childTnLst>
                                </p:cTn>
                              </p:par>
                              <p:par>
                                <p:cTn id="128" presetID="9" presetClass="emph" presetSubtype="0" grpId="1" nodeType="withEffect">
                                  <p:stCondLst>
                                    <p:cond delay="0"/>
                                  </p:stCondLst>
                                  <p:childTnLst>
                                    <p:set>
                                      <p:cBhvr rctx="PPT">
                                        <p:cTn id="129" dur="indefinite"/>
                                        <p:tgtEl>
                                          <p:spTgt spid="121"/>
                                        </p:tgtEl>
                                        <p:attrNameLst>
                                          <p:attrName>style.opacity</p:attrName>
                                        </p:attrNameLst>
                                      </p:cBhvr>
                                      <p:to>
                                        <p:strVal val="0.25"/>
                                      </p:to>
                                    </p:set>
                                    <p:animEffect filter="image" prLst="opacity: 0.25">
                                      <p:cBhvr rctx="IE">
                                        <p:cTn id="130" dur="indefinite"/>
                                        <p:tgtEl>
                                          <p:spTgt spid="121"/>
                                        </p:tgtEl>
                                      </p:cBhvr>
                                    </p:animEffect>
                                  </p:childTnLst>
                                </p:cTn>
                              </p:par>
                              <p:par>
                                <p:cTn id="131" presetID="10" presetClass="entr" presetSubtype="0" fill="hold" nodeType="withEffect">
                                  <p:stCondLst>
                                    <p:cond delay="0"/>
                                  </p:stCondLst>
                                  <p:childTnLst>
                                    <p:set>
                                      <p:cBhvr>
                                        <p:cTn id="132" dur="1" fill="hold">
                                          <p:stCondLst>
                                            <p:cond delay="0"/>
                                          </p:stCondLst>
                                        </p:cTn>
                                        <p:tgtEl>
                                          <p:spTgt spid="114"/>
                                        </p:tgtEl>
                                        <p:attrNameLst>
                                          <p:attrName>style.visibility</p:attrName>
                                        </p:attrNameLst>
                                      </p:cBhvr>
                                      <p:to>
                                        <p:strVal val="visible"/>
                                      </p:to>
                                    </p:set>
                                    <p:animEffect transition="in" filter="fade">
                                      <p:cBhvr>
                                        <p:cTn id="133" dur="1000"/>
                                        <p:tgtEl>
                                          <p:spTgt spid="114"/>
                                        </p:tgtEl>
                                      </p:cBhvr>
                                    </p:animEffect>
                                  </p:childTnLst>
                                </p:cTn>
                              </p:par>
                              <p:par>
                                <p:cTn id="134" presetID="10" presetClass="entr" presetSubtype="0" fill="hold" nodeType="withEffect">
                                  <p:stCondLst>
                                    <p:cond delay="0"/>
                                  </p:stCondLst>
                                  <p:childTnLst>
                                    <p:set>
                                      <p:cBhvr>
                                        <p:cTn id="135" dur="1" fill="hold">
                                          <p:stCondLst>
                                            <p:cond delay="0"/>
                                          </p:stCondLst>
                                        </p:cTn>
                                        <p:tgtEl>
                                          <p:spTgt spid="115"/>
                                        </p:tgtEl>
                                        <p:attrNameLst>
                                          <p:attrName>style.visibility</p:attrName>
                                        </p:attrNameLst>
                                      </p:cBhvr>
                                      <p:to>
                                        <p:strVal val="visible"/>
                                      </p:to>
                                    </p:set>
                                    <p:animEffect transition="in" filter="fade">
                                      <p:cBhvr>
                                        <p:cTn id="136" dur="1000"/>
                                        <p:tgtEl>
                                          <p:spTgt spid="115"/>
                                        </p:tgtEl>
                                      </p:cBhvr>
                                    </p:animEffect>
                                  </p:childTnLst>
                                </p:cTn>
                              </p:par>
                              <p:par>
                                <p:cTn id="137" presetID="10" presetClass="entr" presetSubtype="0" fill="hold" nodeType="withEffect">
                                  <p:stCondLst>
                                    <p:cond delay="0"/>
                                  </p:stCondLst>
                                  <p:childTnLst>
                                    <p:set>
                                      <p:cBhvr>
                                        <p:cTn id="138" dur="1" fill="hold">
                                          <p:stCondLst>
                                            <p:cond delay="0"/>
                                          </p:stCondLst>
                                        </p:cTn>
                                        <p:tgtEl>
                                          <p:spTgt spid="118"/>
                                        </p:tgtEl>
                                        <p:attrNameLst>
                                          <p:attrName>style.visibility</p:attrName>
                                        </p:attrNameLst>
                                      </p:cBhvr>
                                      <p:to>
                                        <p:strVal val="visible"/>
                                      </p:to>
                                    </p:set>
                                    <p:animEffect transition="in" filter="fade">
                                      <p:cBhvr>
                                        <p:cTn id="139" dur="1000"/>
                                        <p:tgtEl>
                                          <p:spTgt spid="118"/>
                                        </p:tgtEl>
                                      </p:cBhvr>
                                    </p:animEffect>
                                  </p:childTnLst>
                                </p:cTn>
                              </p:par>
                              <p:par>
                                <p:cTn id="140" presetID="10" presetClass="entr" presetSubtype="0" fill="hold" nodeType="with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fade">
                                      <p:cBhvr>
                                        <p:cTn id="142" dur="1000"/>
                                        <p:tgtEl>
                                          <p:spTgt spid="116"/>
                                        </p:tgtEl>
                                      </p:cBhvr>
                                    </p:animEffect>
                                  </p:childTnLst>
                                </p:cTn>
                              </p:par>
                              <p:par>
                                <p:cTn id="143" presetID="10" presetClass="entr" presetSubtype="0" fill="hold" nodeType="withEffect">
                                  <p:stCondLst>
                                    <p:cond delay="0"/>
                                  </p:stCondLst>
                                  <p:childTnLst>
                                    <p:set>
                                      <p:cBhvr>
                                        <p:cTn id="144" dur="1" fill="hold">
                                          <p:stCondLst>
                                            <p:cond delay="0"/>
                                          </p:stCondLst>
                                        </p:cTn>
                                        <p:tgtEl>
                                          <p:spTgt spid="117"/>
                                        </p:tgtEl>
                                        <p:attrNameLst>
                                          <p:attrName>style.visibility</p:attrName>
                                        </p:attrNameLst>
                                      </p:cBhvr>
                                      <p:to>
                                        <p:strVal val="visible"/>
                                      </p:to>
                                    </p:set>
                                    <p:animEffect transition="in" filter="fade">
                                      <p:cBhvr>
                                        <p:cTn id="145" dur="1000"/>
                                        <p:tgtEl>
                                          <p:spTgt spid="11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11"/>
                                        </p:tgtEl>
                                        <p:attrNameLst>
                                          <p:attrName>style.visibility</p:attrName>
                                        </p:attrNameLst>
                                      </p:cBhvr>
                                      <p:to>
                                        <p:strVal val="visible"/>
                                      </p:to>
                                    </p:set>
                                    <p:animEffect transition="in" filter="fade">
                                      <p:cBhvr>
                                        <p:cTn id="148" dur="1000"/>
                                        <p:tgtEl>
                                          <p:spTgt spid="111"/>
                                        </p:tgtEl>
                                      </p:cBhvr>
                                    </p:animEffect>
                                  </p:childTnLst>
                                </p:cTn>
                              </p:par>
                              <p:par>
                                <p:cTn id="149" presetID="10" presetClass="exit" presetSubtype="0" fill="hold" nodeType="withEffect">
                                  <p:stCondLst>
                                    <p:cond delay="0"/>
                                  </p:stCondLst>
                                  <p:childTnLst>
                                    <p:animEffect transition="out" filter="fade">
                                      <p:cBhvr>
                                        <p:cTn id="150" dur="2000"/>
                                        <p:tgtEl>
                                          <p:spTgt spid="3"/>
                                        </p:tgtEl>
                                      </p:cBhvr>
                                    </p:animEffect>
                                    <p:set>
                                      <p:cBhvr>
                                        <p:cTn id="151" dur="1" fill="hold">
                                          <p:stCondLst>
                                            <p:cond delay="1999"/>
                                          </p:stCondLst>
                                        </p:cTn>
                                        <p:tgtEl>
                                          <p:spTgt spid="3"/>
                                        </p:tgtEl>
                                        <p:attrNameLst>
                                          <p:attrName>style.visibility</p:attrName>
                                        </p:attrNameLst>
                                      </p:cBhvr>
                                      <p:to>
                                        <p:strVal val="hidden"/>
                                      </p:to>
                                    </p:set>
                                  </p:childTnLst>
                                </p:cTn>
                              </p:par>
                            </p:childTnLst>
                          </p:cTn>
                        </p:par>
                        <p:par>
                          <p:cTn id="152" fill="hold">
                            <p:stCondLst>
                              <p:cond delay="6000"/>
                            </p:stCondLst>
                            <p:childTnLst>
                              <p:par>
                                <p:cTn id="153" presetID="10" presetClass="entr" presetSubtype="0" fill="hold" grpId="0" nodeType="afterEffect">
                                  <p:stCondLst>
                                    <p:cond delay="0"/>
                                  </p:stCondLst>
                                  <p:childTnLst>
                                    <p:set>
                                      <p:cBhvr>
                                        <p:cTn id="154" dur="1" fill="hold">
                                          <p:stCondLst>
                                            <p:cond delay="0"/>
                                          </p:stCondLst>
                                        </p:cTn>
                                        <p:tgtEl>
                                          <p:spTgt spid="61"/>
                                        </p:tgtEl>
                                        <p:attrNameLst>
                                          <p:attrName>style.visibility</p:attrName>
                                        </p:attrNameLst>
                                      </p:cBhvr>
                                      <p:to>
                                        <p:strVal val="visible"/>
                                      </p:to>
                                    </p:set>
                                    <p:animEffect transition="in" filter="fade">
                                      <p:cBhvr>
                                        <p:cTn id="155" dur="1000"/>
                                        <p:tgtEl>
                                          <p:spTgt spid="61"/>
                                        </p:tgtEl>
                                      </p:cBhvr>
                                    </p:animEffect>
                                  </p:childTnLst>
                                </p:cTn>
                              </p:par>
                            </p:childTnLst>
                          </p:cTn>
                        </p:par>
                      </p:childTnLst>
                    </p:cTn>
                  </p:par>
                </p:childTnLst>
              </p:cTn>
              <p:nextCondLst>
                <p:cond evt="onClick" delay="0">
                  <p:tgtEl>
                    <p:spTgt spid="78"/>
                  </p:tgtEl>
                </p:cond>
              </p:nextCondLst>
            </p:seq>
          </p:childTnLst>
        </p:cTn>
      </p:par>
    </p:tnLst>
    <p:bldLst>
      <p:bldP spid="168" grpId="0" animBg="1"/>
      <p:bldP spid="168" grpId="1" animBg="1"/>
      <p:bldP spid="104" grpId="0" animBg="1"/>
      <p:bldP spid="110" grpId="0"/>
      <p:bldP spid="1027" grpId="0" animBg="1"/>
      <p:bldP spid="131" grpId="0"/>
      <p:bldP spid="59" grpId="0" animBg="1"/>
      <p:bldP spid="113" grpId="0" animBg="1"/>
      <p:bldP spid="88" grpId="0"/>
      <p:bldP spid="89" grpId="0"/>
      <p:bldP spid="90" grpId="0"/>
      <p:bldP spid="95" grpId="0" animBg="1"/>
      <p:bldP spid="61" grpId="0" animBg="1"/>
      <p:bldP spid="120" grpId="1" animBg="1"/>
      <p:bldP spid="78" grpId="0" animBg="1"/>
      <p:bldP spid="78" grpId="1" animBg="1"/>
      <p:bldP spid="79" grpId="0"/>
      <p:bldP spid="82" grpId="0"/>
      <p:bldP spid="85" grpId="0"/>
      <p:bldP spid="85" grpId="1"/>
      <p:bldP spid="91" grpId="0"/>
      <p:bldP spid="96" grpId="0"/>
      <p:bldP spid="121" grpId="0" animBg="1"/>
      <p:bldP spid="121" grpId="1" animBg="1"/>
      <p:bldP spid="1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3</a:t>
            </a:r>
            <a:r>
              <a:rPr lang="es-SV" sz="2600" b="1" i="0" baseline="0" dirty="0" smtClean="0">
                <a:solidFill>
                  <a:srgbClr val="D9D9D9"/>
                </a:solidFill>
                <a:latin typeface="Times New Roman" pitchFamily="18" charset="0"/>
                <a:ea typeface="Verdana" pitchFamily="34" charset="0"/>
                <a:cs typeface="Times New Roman" pitchFamily="18" charset="0"/>
              </a:rPr>
              <a:t>. Estabilización </a:t>
            </a:r>
            <a:r>
              <a:rPr lang="es-SV" sz="2600" b="1" i="0" baseline="0" dirty="0">
                <a:solidFill>
                  <a:srgbClr val="D9D9D9"/>
                </a:solidFill>
                <a:latin typeface="Times New Roman" pitchFamily="18" charset="0"/>
                <a:ea typeface="Verdana" pitchFamily="34" charset="0"/>
                <a:cs typeface="Times New Roman" pitchFamily="18" charset="0"/>
              </a:rPr>
              <a:t>de suelos con cal</a:t>
            </a:r>
            <a:r>
              <a:rPr lang="es-SV" sz="2600" b="1" i="0" baseline="0" dirty="0" smtClean="0">
                <a:solidFill>
                  <a:srgbClr val="D9D9D9"/>
                </a:solidFill>
                <a:latin typeface="Times New Roman" pitchFamily="18" charset="0"/>
                <a:ea typeface="Verdana" pitchFamily="34" charset="0"/>
                <a:cs typeface="Times New Roman" pitchFamily="18" charset="0"/>
              </a:rPr>
              <a:t>.</a:t>
            </a:r>
          </a:p>
          <a:p>
            <a:pPr algn="just" eaLnBrk="1" hangingPunct="1">
              <a:spcBef>
                <a:spcPct val="20000"/>
              </a:spcBef>
              <a:buClr>
                <a:schemeClr val="bg2"/>
              </a:buClr>
              <a:buSzPct val="75000"/>
            </a:pPr>
            <a:r>
              <a:rPr lang="es-ES" sz="2400" i="0" baseline="0" dirty="0" smtClean="0">
                <a:solidFill>
                  <a:srgbClr val="065BAA"/>
                </a:solidFill>
                <a:latin typeface="Times New Roman" pitchFamily="18" charset="0"/>
                <a:ea typeface="Verdana" pitchFamily="34" charset="0"/>
                <a:cs typeface="Times New Roman" pitchFamily="18" charset="0"/>
              </a:rPr>
              <a:t>3.4 Propiedades ingenieriles del suelo que se mejoran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endParaRPr lang="es-ES" sz="2400" i="0" baseline="0" dirty="0">
              <a:solidFill>
                <a:srgbClr val="065BAA"/>
              </a:solidFill>
              <a:latin typeface="Times New Roman" pitchFamily="18" charset="0"/>
              <a:ea typeface="Verdana" pitchFamily="34" charset="0"/>
              <a:cs typeface="Times New Roman" pitchFamily="18" charset="0"/>
            </a:endParaRPr>
          </a:p>
        </p:txBody>
      </p:sp>
      <p:sp>
        <p:nvSpPr>
          <p:cNvPr id="8" name="Rectangle 5"/>
          <p:cNvSpPr txBox="1">
            <a:spLocks noChangeArrowheads="1"/>
          </p:cNvSpPr>
          <p:nvPr/>
        </p:nvSpPr>
        <p:spPr bwMode="auto">
          <a:xfrm>
            <a:off x="142844" y="1428736"/>
            <a:ext cx="6572296"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buClr>
                <a:schemeClr val="bg2"/>
              </a:buClr>
              <a:buSzPct val="100000"/>
              <a:defRPr/>
            </a:pPr>
            <a:r>
              <a:rPr lang="es-MX" sz="2000" b="1" kern="0" dirty="0" smtClean="0">
                <a:cs typeface="Times New Roman" pitchFamily="18" charset="0"/>
              </a:rPr>
              <a:t>Relación Densidad – Humedad.</a:t>
            </a:r>
          </a:p>
        </p:txBody>
      </p:sp>
      <p:sp>
        <p:nvSpPr>
          <p:cNvPr id="10" name="Rectangle 5"/>
          <p:cNvSpPr txBox="1">
            <a:spLocks noChangeArrowheads="1"/>
          </p:cNvSpPr>
          <p:nvPr/>
        </p:nvSpPr>
        <p:spPr bwMode="auto">
          <a:xfrm>
            <a:off x="-71470" y="5786454"/>
            <a:ext cx="7143800" cy="6299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Figura No.8. Relación Peso Volumétrico Seco – Humedad de </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un suelo natural (0% Cal), </a:t>
            </a:r>
          </a:p>
          <a:p>
            <a:pPr lvl="0" algn="ctr" eaLnBrk="0" hangingPunct="0">
              <a:spcBef>
                <a:spcPts val="0"/>
              </a:spcBef>
              <a:buClr>
                <a:schemeClr val="bg2"/>
              </a:buClr>
              <a:buSzPct val="100000"/>
              <a:defRPr/>
            </a:pP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y ese mismo suelo mezclado con 4% de Cal y sometido a un período de maduración de 24 horas.</a:t>
            </a:r>
            <a:r>
              <a:rPr kumimoji="0" lang="es-MX" sz="120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a:t>
            </a:r>
          </a:p>
          <a:p>
            <a:pPr lvl="0" algn="ctr" eaLnBrk="0" hangingPunct="0">
              <a:spcBef>
                <a:spcPts val="0"/>
              </a:spcBef>
              <a:buClr>
                <a:schemeClr val="bg2"/>
              </a:buClr>
              <a:buSzPct val="100000"/>
              <a:defRPr/>
            </a:pPr>
            <a:r>
              <a:rPr lang="es-MX" sz="1100" kern="0" dirty="0" smtClean="0">
                <a:cs typeface="Times New Roman" pitchFamily="18" charset="0"/>
              </a:rPr>
              <a:t>Fuente: Información procesada por personal de la DIDOP-VMOP.</a:t>
            </a:r>
            <a:endParaRPr kumimoji="0" lang="es-SV" sz="11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aphicFrame>
        <p:nvGraphicFramePr>
          <p:cNvPr id="13" name="2 Gráfico"/>
          <p:cNvGraphicFramePr/>
          <p:nvPr/>
        </p:nvGraphicFramePr>
        <p:xfrm>
          <a:off x="142844" y="1857364"/>
          <a:ext cx="6572296" cy="392909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5"/>
          <p:cNvSpPr txBox="1">
            <a:spLocks noChangeArrowheads="1"/>
          </p:cNvSpPr>
          <p:nvPr/>
        </p:nvSpPr>
        <p:spPr bwMode="auto">
          <a:xfrm>
            <a:off x="2075066" y="1975102"/>
            <a:ext cx="1639678"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buClr>
                <a:schemeClr val="bg2"/>
              </a:buClr>
              <a:buSzPct val="100000"/>
              <a:defRPr/>
            </a:pPr>
            <a:r>
              <a:rPr lang="es-MX" sz="1200" b="1" kern="0" dirty="0" err="1" smtClean="0">
                <a:cs typeface="Times New Roman" pitchFamily="18" charset="0"/>
              </a:rPr>
              <a:t>PVS</a:t>
            </a:r>
            <a:r>
              <a:rPr lang="es-MX" sz="800" b="1" kern="0" dirty="0" err="1" smtClean="0">
                <a:cs typeface="Times New Roman" pitchFamily="18" charset="0"/>
              </a:rPr>
              <a:t>máx</a:t>
            </a:r>
            <a:r>
              <a:rPr lang="es-MX" sz="1200" b="1" kern="0" dirty="0" smtClean="0">
                <a:cs typeface="Times New Roman" pitchFamily="18" charset="0"/>
              </a:rPr>
              <a:t> = 1310 kg/m</a:t>
            </a:r>
            <a:r>
              <a:rPr lang="es-MX" sz="1200" b="1" kern="0" baseline="30000" dirty="0" smtClean="0">
                <a:cs typeface="Times New Roman" pitchFamily="18" charset="0"/>
              </a:rPr>
              <a:t>3</a:t>
            </a:r>
            <a:r>
              <a:rPr lang="es-MX" sz="1200" b="1" kern="0" dirty="0" smtClean="0">
                <a:cs typeface="Times New Roman" pitchFamily="18" charset="0"/>
              </a:rPr>
              <a:t> </a:t>
            </a:r>
            <a:r>
              <a:rPr lang="es-MX" sz="1200" b="1" kern="0" dirty="0" err="1" smtClean="0">
                <a:cs typeface="Times New Roman" pitchFamily="18" charset="0"/>
              </a:rPr>
              <a:t>W</a:t>
            </a:r>
            <a:r>
              <a:rPr lang="es-MX" sz="800" b="1" kern="0" dirty="0" err="1" smtClean="0">
                <a:cs typeface="Times New Roman" pitchFamily="18" charset="0"/>
              </a:rPr>
              <a:t>ópt</a:t>
            </a:r>
            <a:r>
              <a:rPr lang="es-MX" sz="1200" b="1" kern="0" dirty="0" smtClean="0">
                <a:cs typeface="Times New Roman" pitchFamily="18" charset="0"/>
              </a:rPr>
              <a:t> = 34 %</a:t>
            </a:r>
            <a:endParaRPr lang="es-SV" sz="1100" kern="0" dirty="0">
              <a:cs typeface="Times New Roman" pitchFamily="18" charset="0"/>
            </a:endParaRPr>
          </a:p>
        </p:txBody>
      </p:sp>
      <p:sp>
        <p:nvSpPr>
          <p:cNvPr id="15" name="Rectangle 5"/>
          <p:cNvSpPr txBox="1">
            <a:spLocks noChangeArrowheads="1"/>
          </p:cNvSpPr>
          <p:nvPr/>
        </p:nvSpPr>
        <p:spPr bwMode="auto">
          <a:xfrm>
            <a:off x="4929190" y="3295491"/>
            <a:ext cx="1643074" cy="4172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buClr>
                <a:schemeClr val="bg2"/>
              </a:buClr>
              <a:buSzPct val="100000"/>
              <a:defRPr/>
            </a:pPr>
            <a:r>
              <a:rPr kumimoji="0" lang="es-MX" sz="1200" b="1" i="0" u="none" strike="noStrike" kern="0" cap="none" spc="0" normalizeH="0" baseline="0" noProof="0" dirty="0" err="1" smtClean="0">
                <a:ln>
                  <a:noFill/>
                </a:ln>
                <a:effectLst/>
                <a:uLnTx/>
                <a:uFillTx/>
                <a:latin typeface="Times New Roman" pitchFamily="18" charset="0"/>
                <a:ea typeface="+mn-ea"/>
                <a:cs typeface="Times New Roman" pitchFamily="18" charset="0"/>
              </a:rPr>
              <a:t>PVS</a:t>
            </a:r>
            <a:r>
              <a:rPr kumimoji="0" lang="es-MX" sz="800" b="1" i="0" u="none" strike="noStrike" kern="0" cap="none" spc="0" normalizeH="0" baseline="0" noProof="0" dirty="0" err="1" smtClean="0">
                <a:ln>
                  <a:noFill/>
                </a:ln>
                <a:effectLst/>
                <a:uLnTx/>
                <a:uFillTx/>
                <a:latin typeface="Times New Roman" pitchFamily="18" charset="0"/>
                <a:ea typeface="+mn-ea"/>
                <a:cs typeface="Times New Roman" pitchFamily="18" charset="0"/>
              </a:rPr>
              <a:t>máx</a:t>
            </a:r>
            <a:r>
              <a:rPr lang="es-MX" sz="1200" b="1" kern="0" dirty="0" smtClean="0">
                <a:cs typeface="Times New Roman" pitchFamily="18" charset="0"/>
              </a:rPr>
              <a:t> = 1260 kg/m</a:t>
            </a:r>
            <a:r>
              <a:rPr lang="es-MX" sz="1200" b="1" kern="0" baseline="30000" dirty="0" smtClean="0">
                <a:cs typeface="Times New Roman" pitchFamily="18" charset="0"/>
              </a:rPr>
              <a:t>3 </a:t>
            </a:r>
            <a:r>
              <a:rPr lang="es-MX" sz="1200" b="1" kern="0" dirty="0" smtClean="0">
                <a:cs typeface="Times New Roman" pitchFamily="18" charset="0"/>
              </a:rPr>
              <a:t>W</a:t>
            </a:r>
            <a:r>
              <a:rPr kumimoji="0" lang="es-MX" sz="800" b="1" i="0" u="none" strike="noStrike" kern="0" cap="none" spc="0" normalizeH="0" baseline="0" noProof="0" dirty="0" err="1" smtClean="0">
                <a:ln>
                  <a:noFill/>
                </a:ln>
                <a:effectLst/>
                <a:uLnTx/>
                <a:uFillTx/>
                <a:latin typeface="Times New Roman" pitchFamily="18" charset="0"/>
                <a:ea typeface="+mn-ea"/>
                <a:cs typeface="Times New Roman" pitchFamily="18" charset="0"/>
              </a:rPr>
              <a:t>ópt</a:t>
            </a:r>
            <a:r>
              <a:rPr kumimoji="0" lang="es-MX" sz="1200" b="1" i="0" u="none" strike="noStrike" kern="0" cap="none" spc="0" normalizeH="0" baseline="0" noProof="0" dirty="0" smtClean="0">
                <a:ln>
                  <a:noFill/>
                </a:ln>
                <a:effectLst/>
                <a:uLnTx/>
                <a:uFillTx/>
                <a:latin typeface="Times New Roman" pitchFamily="18" charset="0"/>
                <a:ea typeface="+mn-ea"/>
                <a:cs typeface="Times New Roman" pitchFamily="18" charset="0"/>
              </a:rPr>
              <a:t> </a:t>
            </a:r>
            <a:r>
              <a:rPr kumimoji="0" lang="es-MX" sz="1200" b="1" i="0" u="none" strike="noStrike" kern="0" cap="none" spc="0" normalizeH="0" noProof="0" dirty="0" smtClean="0">
                <a:ln>
                  <a:noFill/>
                </a:ln>
                <a:effectLst/>
                <a:uLnTx/>
                <a:uFillTx/>
                <a:latin typeface="Times New Roman" pitchFamily="18" charset="0"/>
                <a:ea typeface="+mn-ea"/>
                <a:cs typeface="Times New Roman" pitchFamily="18" charset="0"/>
              </a:rPr>
              <a:t>= 39 %</a:t>
            </a:r>
            <a:endParaRPr kumimoji="0" lang="es-SV" sz="1100" b="0" i="0" u="none" strike="noStrike" kern="0" cap="none" spc="0" normalizeH="0" baseline="0" noProof="0" dirty="0">
              <a:ln>
                <a:noFill/>
              </a:ln>
              <a:effectLst/>
              <a:uLnTx/>
              <a:uFillTx/>
              <a:latin typeface="Times New Roman" pitchFamily="18" charset="0"/>
              <a:ea typeface="+mn-ea"/>
              <a:cs typeface="Times New Roman" pitchFamily="18" charset="0"/>
            </a:endParaRPr>
          </a:p>
        </p:txBody>
      </p:sp>
      <p:sp>
        <p:nvSpPr>
          <p:cNvPr id="16" name="Rectangle 5"/>
          <p:cNvSpPr txBox="1">
            <a:spLocks noChangeArrowheads="1"/>
          </p:cNvSpPr>
          <p:nvPr/>
        </p:nvSpPr>
        <p:spPr bwMode="auto">
          <a:xfrm>
            <a:off x="6715140" y="1785926"/>
            <a:ext cx="2357454" cy="26432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SzPct val="100000"/>
              <a:defRPr/>
            </a:pPr>
            <a:r>
              <a:rPr lang="es-MX" dirty="0" smtClean="0">
                <a:cs typeface="Times New Roman" pitchFamily="18" charset="0"/>
              </a:rPr>
              <a:t>Rango de variaciones generalmente esperado:</a:t>
            </a:r>
          </a:p>
          <a:p>
            <a:pPr marL="276225" indent="-276225" algn="just" eaLnBrk="0" hangingPunct="0">
              <a:spcBef>
                <a:spcPct val="20000"/>
              </a:spcBef>
              <a:buSzPct val="100000"/>
              <a:buFont typeface="Wingdings" pitchFamily="2" charset="2"/>
              <a:buChar char="n"/>
              <a:defRPr/>
            </a:pPr>
            <a:r>
              <a:rPr lang="es-MX" dirty="0" smtClean="0">
                <a:cs typeface="Times New Roman" pitchFamily="18" charset="0"/>
              </a:rPr>
              <a:t>Disminución en el </a:t>
            </a:r>
            <a:r>
              <a:rPr lang="es-MX" dirty="0" err="1" smtClean="0">
                <a:cs typeface="Times New Roman" pitchFamily="18" charset="0"/>
              </a:rPr>
              <a:t>PVS</a:t>
            </a:r>
            <a:r>
              <a:rPr lang="es-MX" sz="1400" dirty="0" err="1" smtClean="0">
                <a:cs typeface="Times New Roman" pitchFamily="18" charset="0"/>
              </a:rPr>
              <a:t>máx</a:t>
            </a:r>
            <a:r>
              <a:rPr lang="es-MX" dirty="0" smtClean="0">
                <a:cs typeface="Times New Roman" pitchFamily="18" charset="0"/>
              </a:rPr>
              <a:t> (48 - </a:t>
            </a:r>
            <a:r>
              <a:rPr lang="es-MX" dirty="0" smtClean="0">
                <a:solidFill>
                  <a:schemeClr val="dk1"/>
                </a:solidFill>
              </a:rPr>
              <a:t>80 kg/m</a:t>
            </a:r>
            <a:r>
              <a:rPr lang="es-MX" baseline="30000" dirty="0" smtClean="0">
                <a:solidFill>
                  <a:schemeClr val="dk1"/>
                </a:solidFill>
              </a:rPr>
              <a:t>3</a:t>
            </a:r>
            <a:r>
              <a:rPr lang="es-MX" dirty="0" smtClean="0">
                <a:cs typeface="Times New Roman" pitchFamily="18" charset="0"/>
              </a:rPr>
              <a:t>)</a:t>
            </a:r>
            <a:r>
              <a:rPr lang="es-MX" kern="0" dirty="0" smtClean="0">
                <a:cs typeface="Times New Roman" pitchFamily="18" charset="0"/>
              </a:rPr>
              <a:t>. </a:t>
            </a:r>
          </a:p>
          <a:p>
            <a:pPr marL="276225" indent="-276225" algn="just" eaLnBrk="0" hangingPunct="0">
              <a:spcBef>
                <a:spcPct val="20000"/>
              </a:spcBef>
              <a:buSzPct val="100000"/>
              <a:buFont typeface="Wingdings" pitchFamily="2" charset="2"/>
              <a:buChar char="n"/>
              <a:defRPr/>
            </a:pPr>
            <a:r>
              <a:rPr lang="es-MX" dirty="0" smtClean="0">
                <a:cs typeface="Times New Roman" pitchFamily="18" charset="0"/>
              </a:rPr>
              <a:t>Aumento en el contenido de </a:t>
            </a:r>
            <a:r>
              <a:rPr lang="es-MX" dirty="0" err="1" smtClean="0">
                <a:cs typeface="Times New Roman" pitchFamily="18" charset="0"/>
              </a:rPr>
              <a:t>W</a:t>
            </a:r>
            <a:r>
              <a:rPr lang="es-MX" sz="1400" dirty="0" err="1" smtClean="0">
                <a:cs typeface="Times New Roman" pitchFamily="18" charset="0"/>
              </a:rPr>
              <a:t>ópt</a:t>
            </a:r>
            <a:r>
              <a:rPr lang="es-MX" dirty="0" smtClean="0">
                <a:cs typeface="Times New Roman" pitchFamily="18" charset="0"/>
              </a:rPr>
              <a:t> (2% - 4%)</a:t>
            </a:r>
            <a:r>
              <a:rPr lang="es-MX" kern="0" dirty="0" smtClean="0">
                <a:cs typeface="Times New Roman" pitchFamily="18" charset="0"/>
              </a:rPr>
              <a:t>.</a:t>
            </a:r>
          </a:p>
        </p:txBody>
      </p:sp>
      <p:sp>
        <p:nvSpPr>
          <p:cNvPr id="12" name="11 Botón de acción: Volver">
            <a:hlinkClick r:id="rId4" action="ppaction://hlinksldjump" highlightClick="1"/>
          </p:cNvPr>
          <p:cNvSpPr/>
          <p:nvPr/>
        </p:nvSpPr>
        <p:spPr>
          <a:xfrm>
            <a:off x="8794800" y="5832000"/>
            <a:ext cx="324000" cy="324000"/>
          </a:xfrm>
          <a:prstGeom prst="actionButtonReturn">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1" u="none" strike="noStrike" cap="none" normalizeH="0" baseline="-25000" dirty="0" smtClean="0">
              <a:ln>
                <a:noFill/>
              </a:ln>
              <a:solidFill>
                <a:schemeClr val="tx1"/>
              </a:solidFill>
              <a:effectLst/>
              <a:latin typeface="Verdana" pitchFamily="34" charset="0"/>
            </a:endParaRPr>
          </a:p>
        </p:txBody>
      </p:sp>
      <p:sp>
        <p:nvSpPr>
          <p:cNvPr id="17" name="Rectangle 5"/>
          <p:cNvSpPr txBox="1">
            <a:spLocks noChangeArrowheads="1"/>
          </p:cNvSpPr>
          <p:nvPr/>
        </p:nvSpPr>
        <p:spPr bwMode="auto">
          <a:xfrm>
            <a:off x="944213" y="4608721"/>
            <a:ext cx="2071702"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spcAft>
                <a:spcPts val="500"/>
              </a:spcAft>
              <a:buClr>
                <a:schemeClr val="bg2"/>
              </a:buClr>
              <a:buSzPct val="100000"/>
              <a:defRPr/>
            </a:pPr>
            <a:r>
              <a:rPr lang="el-GR" sz="1200" b="1" kern="0" dirty="0" smtClean="0">
                <a:cs typeface="Times New Roman" pitchFamily="18" charset="0"/>
              </a:rPr>
              <a:t>Δ</a:t>
            </a:r>
            <a:r>
              <a:rPr lang="es-MX" sz="1200" b="1" kern="0" dirty="0" smtClean="0">
                <a:cs typeface="Times New Roman" pitchFamily="18" charset="0"/>
              </a:rPr>
              <a:t> </a:t>
            </a:r>
            <a:r>
              <a:rPr lang="es-MX" sz="1200" b="1" kern="0" dirty="0" err="1" smtClean="0">
                <a:cs typeface="Times New Roman" pitchFamily="18" charset="0"/>
              </a:rPr>
              <a:t>W</a:t>
            </a:r>
            <a:r>
              <a:rPr lang="es-MX" sz="800" b="1" kern="0" dirty="0" err="1" smtClean="0">
                <a:cs typeface="Times New Roman" pitchFamily="18" charset="0"/>
              </a:rPr>
              <a:t>ópt</a:t>
            </a:r>
            <a:r>
              <a:rPr lang="es-MX" sz="1200" b="1" kern="0" dirty="0" smtClean="0">
                <a:cs typeface="Times New Roman" pitchFamily="18" charset="0"/>
              </a:rPr>
              <a:t> = + 5%</a:t>
            </a:r>
          </a:p>
          <a:p>
            <a:pPr lvl="0" eaLnBrk="0" hangingPunct="0">
              <a:spcBef>
                <a:spcPct val="20000"/>
              </a:spcBef>
              <a:buClr>
                <a:schemeClr val="bg2"/>
              </a:buClr>
              <a:buSzPct val="100000"/>
              <a:defRPr/>
            </a:pPr>
            <a:r>
              <a:rPr lang="el-GR" sz="1100" b="1" kern="0" dirty="0" smtClean="0">
                <a:cs typeface="Times New Roman" pitchFamily="18" charset="0"/>
              </a:rPr>
              <a:t>Δ</a:t>
            </a:r>
            <a:r>
              <a:rPr lang="es-MX" sz="1100" b="1" kern="0" dirty="0" smtClean="0">
                <a:cs typeface="Times New Roman" pitchFamily="18" charset="0"/>
              </a:rPr>
              <a:t> </a:t>
            </a:r>
            <a:r>
              <a:rPr lang="es-MX" sz="1100" b="1" kern="0" dirty="0" err="1" smtClean="0">
                <a:cs typeface="Times New Roman" pitchFamily="18" charset="0"/>
              </a:rPr>
              <a:t>PVS</a:t>
            </a:r>
            <a:r>
              <a:rPr lang="es-MX" sz="800" b="1" kern="0" dirty="0" err="1" smtClean="0">
                <a:cs typeface="Times New Roman" pitchFamily="18" charset="0"/>
              </a:rPr>
              <a:t>máx</a:t>
            </a:r>
            <a:r>
              <a:rPr lang="es-MX" sz="1100" b="1" kern="0" dirty="0" smtClean="0">
                <a:cs typeface="Times New Roman" pitchFamily="18" charset="0"/>
              </a:rPr>
              <a:t> = - 50 kg/m</a:t>
            </a:r>
            <a:r>
              <a:rPr lang="es-MX" sz="1100" b="1" kern="0" baseline="30000" dirty="0" smtClean="0">
                <a:cs typeface="Times New Roman" pitchFamily="18" charset="0"/>
              </a:rPr>
              <a:t>3</a:t>
            </a:r>
            <a:r>
              <a:rPr lang="es-MX" sz="1100" b="1" kern="0" dirty="0" smtClean="0">
                <a:cs typeface="Times New Roman" pitchFamily="18" charset="0"/>
              </a:rPr>
              <a:t> (- 4%)</a:t>
            </a:r>
            <a:endParaRPr lang="es-SV" sz="1100" kern="0" dirty="0">
              <a:cs typeface="Times New Roman" pitchFamily="18" charset="0"/>
            </a:endParaRPr>
          </a:p>
        </p:txBody>
      </p:sp>
      <p:sp>
        <p:nvSpPr>
          <p:cNvPr id="18" name="17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16</a:t>
            </a:fld>
            <a:endParaRPr lang="es-ES">
              <a:solidFill>
                <a:srgbClr val="065BAA"/>
              </a:solidFill>
            </a:endParaRPr>
          </a:p>
        </p:txBody>
      </p:sp>
      <p:sp>
        <p:nvSpPr>
          <p:cNvPr id="19" name="Rectangle 5"/>
          <p:cNvSpPr txBox="1">
            <a:spLocks noChangeArrowheads="1"/>
          </p:cNvSpPr>
          <p:nvPr/>
        </p:nvSpPr>
        <p:spPr bwMode="auto">
          <a:xfrm>
            <a:off x="4357718" y="1945131"/>
            <a:ext cx="2285984"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spcAft>
                <a:spcPts val="500"/>
              </a:spcAft>
              <a:buClr>
                <a:schemeClr val="bg2"/>
              </a:buClr>
              <a:buSzPct val="100000"/>
              <a:defRPr/>
            </a:pPr>
            <a:r>
              <a:rPr lang="es-MX" sz="1200" b="1" kern="0" dirty="0" smtClean="0">
                <a:cs typeface="Times New Roman" pitchFamily="18" charset="0"/>
              </a:rPr>
              <a:t>Suelo Natural (CH,  IP = 34%)</a:t>
            </a:r>
          </a:p>
          <a:p>
            <a:pPr eaLnBrk="0" hangingPunct="0">
              <a:spcBef>
                <a:spcPct val="20000"/>
              </a:spcBef>
              <a:buClr>
                <a:schemeClr val="bg2"/>
              </a:buClr>
              <a:buSzPct val="100000"/>
              <a:defRPr/>
            </a:pPr>
            <a:r>
              <a:rPr lang="es-MX" sz="1100" b="1" kern="0" dirty="0" smtClean="0">
                <a:cs typeface="Times New Roman" pitchFamily="18" charset="0"/>
              </a:rPr>
              <a:t>CH + 4% Cal (IP = 27%)</a:t>
            </a:r>
            <a:endParaRPr lang="es-SV" sz="1050" kern="0" dirty="0" smtClean="0">
              <a:cs typeface="Times New Roman" pitchFamily="18" charset="0"/>
            </a:endParaRPr>
          </a:p>
        </p:txBody>
      </p:sp>
      <p:cxnSp>
        <p:nvCxnSpPr>
          <p:cNvPr id="22" name="21 Conector recto"/>
          <p:cNvCxnSpPr/>
          <p:nvPr/>
        </p:nvCxnSpPr>
        <p:spPr>
          <a:xfrm>
            <a:off x="4000496" y="2096816"/>
            <a:ext cx="35719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4000496" y="2344267"/>
            <a:ext cx="357190" cy="1588"/>
          </a:xfrm>
          <a:prstGeom prst="line">
            <a:avLst/>
          </a:prstGeom>
          <a:ln w="38100">
            <a:solidFill>
              <a:srgbClr val="40B0FF"/>
            </a:solidFill>
          </a:ln>
        </p:spPr>
        <p:style>
          <a:lnRef idx="1">
            <a:schemeClr val="accent1"/>
          </a:lnRef>
          <a:fillRef idx="0">
            <a:schemeClr val="accent1"/>
          </a:fillRef>
          <a:effectRef idx="0">
            <a:schemeClr val="accent1"/>
          </a:effectRef>
          <a:fontRef idx="minor">
            <a:schemeClr val="tx1"/>
          </a:fontRef>
        </p:style>
      </p:cxnSp>
      <p:sp>
        <p:nvSpPr>
          <p:cNvPr id="20" name="19 Rectángulo redondeado"/>
          <p:cNvSpPr/>
          <p:nvPr/>
        </p:nvSpPr>
        <p:spPr bwMode="auto">
          <a:xfrm>
            <a:off x="1367262" y="5143512"/>
            <a:ext cx="7348142" cy="142876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just" eaLnBrk="0" hangingPunct="0">
              <a:spcBef>
                <a:spcPct val="20000"/>
              </a:spcBef>
              <a:buSzPct val="100000"/>
              <a:defRPr/>
            </a:pPr>
            <a:r>
              <a:rPr lang="es-MX" sz="2000" dirty="0" smtClean="0"/>
              <a:t>El </a:t>
            </a:r>
            <a:r>
              <a:rPr lang="es-MX" sz="2000" dirty="0" err="1" smtClean="0"/>
              <a:t>W</a:t>
            </a:r>
            <a:r>
              <a:rPr lang="es-MX" sz="1400" dirty="0" err="1" smtClean="0"/>
              <a:t>ópt</a:t>
            </a:r>
            <a:r>
              <a:rPr lang="es-MX" sz="2000" dirty="0" smtClean="0"/>
              <a:t> de la mezcla suelo – cal es la suma de la humedad requerida por el suelo natural, más la humedad necesaria para que en el período de curado continúe el proceso de hidratación de la cal incorporada.</a:t>
            </a:r>
          </a:p>
        </p:txBody>
      </p:sp>
      <p:pic>
        <p:nvPicPr>
          <p:cNvPr id="21" name="foco" descr="foco.png"/>
          <p:cNvPicPr>
            <a:picLocks noChangeAspect="1"/>
          </p:cNvPicPr>
          <p:nvPr/>
        </p:nvPicPr>
        <p:blipFill>
          <a:blip r:embed="rId5" cstate="print">
            <a:clrChange>
              <a:clrFrom>
                <a:srgbClr val="FFFFFF"/>
              </a:clrFrom>
              <a:clrTo>
                <a:srgbClr val="FFFFFF">
                  <a:alpha val="0"/>
                </a:srgbClr>
              </a:clrTo>
            </a:clrChange>
          </a:blip>
          <a:stretch>
            <a:fillRect/>
          </a:stretch>
        </p:blipFill>
        <p:spPr>
          <a:xfrm rot="1332574">
            <a:off x="442880" y="5348669"/>
            <a:ext cx="686244" cy="91347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repeatCount="indefinite" fill="hold" nodeType="withEffect">
                                  <p:stCondLst>
                                    <p:cond delay="0"/>
                                  </p:stCondLst>
                                  <p:endCondLst>
                                    <p:cond evt="onNext" delay="0">
                                      <p:tgtEl>
                                        <p:sldTgt/>
                                      </p:tgtEl>
                                    </p:cond>
                                  </p:end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xit" presetSubtype="0" repeatCount="indefinite" fill="hold" nodeType="withEffect">
                                  <p:stCondLst>
                                    <p:cond delay="0"/>
                                  </p:stCondLst>
                                  <p:endCondLst>
                                    <p:cond evt="onNext" delay="0">
                                      <p:tgtEl>
                                        <p:sldTgt/>
                                      </p:tgtEl>
                                    </p:cond>
                                  </p:endCondLst>
                                  <p:childTnLst>
                                    <p:animEffect transition="out" filter="fade">
                                      <p:cBhvr>
                                        <p:cTn id="12" dur="2000"/>
                                        <p:tgtEl>
                                          <p:spTgt spid="21"/>
                                        </p:tgtEl>
                                      </p:cBhvr>
                                    </p:animEffect>
                                    <p:set>
                                      <p:cBhvr>
                                        <p:cTn id="13" dur="1" fill="hold">
                                          <p:stCondLst>
                                            <p:cond delay="1999"/>
                                          </p:stCondLst>
                                        </p:cTn>
                                        <p:tgtEl>
                                          <p:spTgt spid="21"/>
                                        </p:tgtEl>
                                        <p:attrNameLst>
                                          <p:attrName>style.visibility</p:attrName>
                                        </p:attrNameLst>
                                      </p:cBhvr>
                                      <p:to>
                                        <p:strVal val="hidden"/>
                                      </p:to>
                                    </p:se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3</a:t>
            </a:r>
            <a:r>
              <a:rPr lang="es-SV" sz="2600" b="1" i="0" baseline="0" dirty="0" smtClean="0">
                <a:solidFill>
                  <a:srgbClr val="D9D9D9"/>
                </a:solidFill>
                <a:latin typeface="Times New Roman" pitchFamily="18" charset="0"/>
                <a:ea typeface="Verdana" pitchFamily="34" charset="0"/>
                <a:cs typeface="Times New Roman" pitchFamily="18" charset="0"/>
              </a:rPr>
              <a:t>. Estabilización </a:t>
            </a:r>
            <a:r>
              <a:rPr lang="es-SV" sz="2600" b="1" i="0" baseline="0" dirty="0">
                <a:solidFill>
                  <a:srgbClr val="D9D9D9"/>
                </a:solidFill>
                <a:latin typeface="Times New Roman" pitchFamily="18" charset="0"/>
                <a:ea typeface="Verdana" pitchFamily="34" charset="0"/>
                <a:cs typeface="Times New Roman" pitchFamily="18" charset="0"/>
              </a:rPr>
              <a:t>de suelos con cal</a:t>
            </a:r>
            <a:r>
              <a:rPr lang="es-SV" sz="2600" b="1" i="0" baseline="0" dirty="0" smtClean="0">
                <a:solidFill>
                  <a:srgbClr val="D9D9D9"/>
                </a:solidFill>
                <a:latin typeface="Times New Roman" pitchFamily="18" charset="0"/>
                <a:ea typeface="Verdana" pitchFamily="34" charset="0"/>
                <a:cs typeface="Times New Roman" pitchFamily="18" charset="0"/>
              </a:rPr>
              <a:t>.</a:t>
            </a:r>
          </a:p>
          <a:p>
            <a:pPr algn="just" eaLnBrk="1" hangingPunct="1">
              <a:spcBef>
                <a:spcPct val="20000"/>
              </a:spcBef>
              <a:buClr>
                <a:schemeClr val="bg2"/>
              </a:buClr>
              <a:buSzPct val="75000"/>
            </a:pPr>
            <a:r>
              <a:rPr lang="es-ES" sz="2400" i="0" baseline="0" dirty="0" smtClean="0">
                <a:solidFill>
                  <a:srgbClr val="065BAA"/>
                </a:solidFill>
                <a:latin typeface="Times New Roman" pitchFamily="18" charset="0"/>
                <a:ea typeface="Verdana" pitchFamily="34" charset="0"/>
                <a:cs typeface="Times New Roman" pitchFamily="18" charset="0"/>
              </a:rPr>
              <a:t>3.4 Propiedades ingenieriles del suelo que se mejoran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endParaRPr lang="es-ES" sz="2400" i="0" baseline="0" dirty="0">
              <a:solidFill>
                <a:srgbClr val="065BAA"/>
              </a:solidFill>
              <a:latin typeface="Times New Roman" pitchFamily="18" charset="0"/>
              <a:ea typeface="Verdana" pitchFamily="34" charset="0"/>
              <a:cs typeface="Times New Roman" pitchFamily="18" charset="0"/>
            </a:endParaRPr>
          </a:p>
        </p:txBody>
      </p:sp>
      <p:sp>
        <p:nvSpPr>
          <p:cNvPr id="10" name="Rectangle 5"/>
          <p:cNvSpPr txBox="1">
            <a:spLocks noChangeArrowheads="1"/>
          </p:cNvSpPr>
          <p:nvPr/>
        </p:nvSpPr>
        <p:spPr bwMode="auto">
          <a:xfrm>
            <a:off x="4714876" y="5286388"/>
            <a:ext cx="3929090" cy="1071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Figura No.9. Efecto de la cal y el tiempo de curado en la granulometría de una</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arcilla. </a:t>
            </a:r>
            <a:endPar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lvl="0" eaLnBrk="0" hangingPunct="0">
              <a:spcBef>
                <a:spcPts val="0"/>
              </a:spcBef>
              <a:buClr>
                <a:schemeClr val="bg2"/>
              </a:buClr>
              <a:buSzPct val="100000"/>
              <a:defRPr/>
            </a:pPr>
            <a:r>
              <a:rPr lang="es-MX" sz="1100" kern="0" dirty="0" smtClean="0">
                <a:cs typeface="Times New Roman" pitchFamily="18" charset="0"/>
              </a:rPr>
              <a:t>Adaptado de: Lime </a:t>
            </a:r>
            <a:r>
              <a:rPr lang="es-MX" sz="1100" kern="0" dirty="0" err="1" smtClean="0">
                <a:cs typeface="Times New Roman" pitchFamily="18" charset="0"/>
              </a:rPr>
              <a:t>Association</a:t>
            </a:r>
            <a:r>
              <a:rPr lang="es-MX" sz="1100" kern="0" dirty="0" smtClean="0">
                <a:cs typeface="Times New Roman" pitchFamily="18" charset="0"/>
              </a:rPr>
              <a:t> of Texas. </a:t>
            </a:r>
            <a:r>
              <a:rPr lang="es-MX" sz="1100" i="1" kern="0" dirty="0" err="1" smtClean="0">
                <a:cs typeface="Times New Roman" pitchFamily="18" charset="0"/>
              </a:rPr>
              <a:t>Handbook</a:t>
            </a:r>
            <a:r>
              <a:rPr lang="es-MX" sz="1100" i="1" kern="0" dirty="0" smtClean="0">
                <a:cs typeface="Times New Roman" pitchFamily="18" charset="0"/>
              </a:rPr>
              <a:t> </a:t>
            </a:r>
            <a:r>
              <a:rPr lang="es-MX" sz="1100" i="1" kern="0" dirty="0" err="1" smtClean="0">
                <a:cs typeface="Times New Roman" pitchFamily="18" charset="0"/>
              </a:rPr>
              <a:t>for</a:t>
            </a:r>
            <a:r>
              <a:rPr lang="es-MX" sz="1100" i="1" kern="0" dirty="0" smtClean="0">
                <a:cs typeface="Times New Roman" pitchFamily="18" charset="0"/>
              </a:rPr>
              <a:t> </a:t>
            </a:r>
            <a:r>
              <a:rPr lang="es-MX" sz="1100" i="1" kern="0" dirty="0" err="1" smtClean="0">
                <a:cs typeface="Times New Roman" pitchFamily="18" charset="0"/>
              </a:rPr>
              <a:t>Stabilization</a:t>
            </a:r>
            <a:r>
              <a:rPr lang="es-MX" sz="1100" i="1" kern="0" dirty="0" smtClean="0">
                <a:cs typeface="Times New Roman" pitchFamily="18" charset="0"/>
              </a:rPr>
              <a:t> of </a:t>
            </a:r>
            <a:r>
              <a:rPr lang="es-MX" sz="1100" i="1" kern="0" dirty="0" err="1" smtClean="0">
                <a:cs typeface="Times New Roman" pitchFamily="18" charset="0"/>
              </a:rPr>
              <a:t>Pavement</a:t>
            </a:r>
            <a:r>
              <a:rPr lang="es-MX" sz="1100" i="1" kern="0" dirty="0" smtClean="0">
                <a:cs typeface="Times New Roman" pitchFamily="18" charset="0"/>
              </a:rPr>
              <a:t> </a:t>
            </a:r>
            <a:r>
              <a:rPr lang="es-MX" sz="1100" i="1" kern="0" dirty="0" err="1" smtClean="0">
                <a:cs typeface="Times New Roman" pitchFamily="18" charset="0"/>
              </a:rPr>
              <a:t>Subgrades</a:t>
            </a:r>
            <a:r>
              <a:rPr lang="es-MX" sz="1100" i="1" kern="0" dirty="0" smtClean="0">
                <a:cs typeface="Times New Roman" pitchFamily="18" charset="0"/>
              </a:rPr>
              <a:t> and Base </a:t>
            </a:r>
            <a:r>
              <a:rPr lang="es-MX" sz="1100" i="1" kern="0" dirty="0" err="1" smtClean="0">
                <a:cs typeface="Times New Roman" pitchFamily="18" charset="0"/>
              </a:rPr>
              <a:t>Courses</a:t>
            </a:r>
            <a:r>
              <a:rPr lang="es-MX" sz="1100" i="1" kern="0" dirty="0" smtClean="0">
                <a:cs typeface="Times New Roman" pitchFamily="18" charset="0"/>
              </a:rPr>
              <a:t> </a:t>
            </a:r>
            <a:r>
              <a:rPr lang="es-MX" sz="1100" i="1" kern="0" dirty="0" err="1" smtClean="0">
                <a:cs typeface="Times New Roman" pitchFamily="18" charset="0"/>
              </a:rPr>
              <a:t>with</a:t>
            </a:r>
            <a:r>
              <a:rPr lang="es-MX" sz="1100" i="1" kern="0" dirty="0" smtClean="0">
                <a:cs typeface="Times New Roman" pitchFamily="18" charset="0"/>
              </a:rPr>
              <a:t> Lime</a:t>
            </a:r>
            <a:r>
              <a:rPr lang="es-MX" sz="1100" kern="0" dirty="0" smtClean="0">
                <a:cs typeface="Times New Roman" pitchFamily="18" charset="0"/>
              </a:rPr>
              <a:t>.</a:t>
            </a:r>
            <a:endParaRPr kumimoji="0" lang="es-SV" sz="11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3" name="12 Rectángulo"/>
          <p:cNvSpPr/>
          <p:nvPr/>
        </p:nvSpPr>
        <p:spPr>
          <a:xfrm>
            <a:off x="4714876" y="1857364"/>
            <a:ext cx="4214842" cy="1255728"/>
          </a:xfrm>
          <a:prstGeom prst="rect">
            <a:avLst/>
          </a:prstGeom>
        </p:spPr>
        <p:txBody>
          <a:bodyPr wrap="square">
            <a:spAutoFit/>
          </a:bodyPr>
          <a:lstStyle/>
          <a:p>
            <a:pPr marL="276225" indent="-276225" algn="just" eaLnBrk="0" hangingPunct="0">
              <a:spcBef>
                <a:spcPct val="20000"/>
              </a:spcBef>
              <a:buSzPct val="100000"/>
              <a:defRPr/>
            </a:pPr>
            <a:r>
              <a:rPr lang="es-MX" dirty="0" smtClean="0">
                <a:solidFill>
                  <a:schemeClr val="tx1">
                    <a:lumMod val="95000"/>
                    <a:lumOff val="5000"/>
                  </a:schemeClr>
                </a:solidFill>
                <a:cs typeface="Times New Roman" pitchFamily="18" charset="0"/>
              </a:rPr>
              <a:t>Variación esperada:</a:t>
            </a:r>
          </a:p>
          <a:p>
            <a:pPr marL="276225" indent="-276225" algn="just" eaLnBrk="0" hangingPunct="0">
              <a:spcBef>
                <a:spcPct val="20000"/>
              </a:spcBef>
              <a:buSzPct val="100000"/>
              <a:buFont typeface="Wingdings" pitchFamily="2" charset="2"/>
              <a:buChar char="n"/>
              <a:defRPr/>
            </a:pPr>
            <a:r>
              <a:rPr lang="es-MX" dirty="0" smtClean="0">
                <a:solidFill>
                  <a:schemeClr val="tx1">
                    <a:lumMod val="95000"/>
                    <a:lumOff val="5000"/>
                  </a:schemeClr>
                </a:solidFill>
                <a:cs typeface="Times New Roman" pitchFamily="18" charset="0"/>
              </a:rPr>
              <a:t>Reducción en el porcentaje de material fino por </a:t>
            </a:r>
            <a:r>
              <a:rPr lang="es-SV" dirty="0" smtClean="0">
                <a:solidFill>
                  <a:schemeClr val="tx1">
                    <a:lumMod val="95000"/>
                    <a:lumOff val="5000"/>
                  </a:schemeClr>
                </a:solidFill>
                <a:cs typeface="Times New Roman" pitchFamily="18" charset="0"/>
              </a:rPr>
              <a:t>efecto de la floculación y aglomeración.</a:t>
            </a:r>
          </a:p>
        </p:txBody>
      </p:sp>
      <p:sp>
        <p:nvSpPr>
          <p:cNvPr id="7" name="Rectangle 5"/>
          <p:cNvSpPr txBox="1">
            <a:spLocks noChangeArrowheads="1"/>
          </p:cNvSpPr>
          <p:nvPr/>
        </p:nvSpPr>
        <p:spPr bwMode="auto">
          <a:xfrm>
            <a:off x="989975" y="1412776"/>
            <a:ext cx="3546306"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buClr>
                <a:schemeClr val="bg2"/>
              </a:buClr>
              <a:buSzPct val="100000"/>
              <a:defRPr/>
            </a:pPr>
            <a:r>
              <a:rPr lang="es-MX" sz="2000" b="1" kern="0" dirty="0" smtClean="0">
                <a:cs typeface="Times New Roman" pitchFamily="18" charset="0"/>
              </a:rPr>
              <a:t>Granulometría.</a:t>
            </a:r>
          </a:p>
        </p:txBody>
      </p:sp>
      <p:sp>
        <p:nvSpPr>
          <p:cNvPr id="16" name="15 Botón de acción: Volver">
            <a:hlinkClick r:id="rId3" action="ppaction://hlinksldjump" highlightClick="1"/>
          </p:cNvPr>
          <p:cNvSpPr/>
          <p:nvPr/>
        </p:nvSpPr>
        <p:spPr>
          <a:xfrm>
            <a:off x="8794800" y="5832000"/>
            <a:ext cx="324000" cy="324000"/>
          </a:xfrm>
          <a:prstGeom prst="actionButtonReturn">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1" u="none" strike="noStrike" cap="none" normalizeH="0" baseline="-25000" dirty="0" smtClean="0">
              <a:ln>
                <a:noFill/>
              </a:ln>
              <a:solidFill>
                <a:schemeClr val="tx1"/>
              </a:solidFill>
              <a:effectLst/>
              <a:latin typeface="Verdana" pitchFamily="34" charset="0"/>
            </a:endParaRPr>
          </a:p>
        </p:txBody>
      </p:sp>
      <p:grpSp>
        <p:nvGrpSpPr>
          <p:cNvPr id="17" name="grafico"/>
          <p:cNvGrpSpPr/>
          <p:nvPr/>
        </p:nvGrpSpPr>
        <p:grpSpPr>
          <a:xfrm>
            <a:off x="323528" y="1795575"/>
            <a:ext cx="4400156" cy="5011726"/>
            <a:chOff x="323528" y="1795575"/>
            <a:chExt cx="4400156" cy="5011726"/>
          </a:xfrm>
          <a:solidFill>
            <a:srgbClr val="FFFFFF"/>
          </a:solidFill>
        </p:grpSpPr>
        <p:pic>
          <p:nvPicPr>
            <p:cNvPr id="20" name="19 Imagen" descr="Granulometría.jpg"/>
            <p:cNvPicPr>
              <a:picLocks noChangeAspect="1"/>
            </p:cNvPicPr>
            <p:nvPr/>
          </p:nvPicPr>
          <p:blipFill>
            <a:blip r:embed="rId4" cstate="print"/>
            <a:stretch>
              <a:fillRect/>
            </a:stretch>
          </p:blipFill>
          <p:spPr>
            <a:xfrm>
              <a:off x="508842" y="1795575"/>
              <a:ext cx="4214842" cy="4801719"/>
            </a:xfrm>
            <a:prstGeom prst="rect">
              <a:avLst/>
            </a:prstGeom>
            <a:grpFill/>
          </p:spPr>
        </p:pic>
        <p:sp>
          <p:nvSpPr>
            <p:cNvPr id="21" name="20 CuadroTexto"/>
            <p:cNvSpPr txBox="1"/>
            <p:nvPr/>
          </p:nvSpPr>
          <p:spPr>
            <a:xfrm>
              <a:off x="323528" y="1931651"/>
              <a:ext cx="408623" cy="4500595"/>
            </a:xfrm>
            <a:prstGeom prst="roundRect">
              <a:avLst/>
            </a:prstGeom>
            <a:noFill/>
          </p:spPr>
          <p:txBody>
            <a:bodyPr vert="vert270" wrap="square" rtlCol="0">
              <a:spAutoFit/>
            </a:bodyPr>
            <a:lstStyle/>
            <a:p>
              <a:pPr algn="ctr"/>
              <a:r>
                <a:rPr lang="es-SV" sz="1200" b="1" dirty="0" smtClean="0">
                  <a:latin typeface="Arial Black" panose="020B0A04020102020204" pitchFamily="34" charset="0"/>
                  <a:cs typeface="Aharoni" panose="02010803020104030203" pitchFamily="2" charset="-79"/>
                </a:rPr>
                <a:t>MATERIAL CON TAMAÑO INFERIOR A 2µm (%)</a:t>
              </a:r>
              <a:endParaRPr lang="es-SV" sz="1200" b="1" dirty="0">
                <a:latin typeface="Arial Black" panose="020B0A04020102020204" pitchFamily="34" charset="0"/>
                <a:cs typeface="Aharoni" panose="02010803020104030203" pitchFamily="2" charset="-79"/>
              </a:endParaRPr>
            </a:p>
          </p:txBody>
        </p:sp>
        <p:sp>
          <p:nvSpPr>
            <p:cNvPr id="24" name="23 CuadroTexto"/>
            <p:cNvSpPr txBox="1"/>
            <p:nvPr/>
          </p:nvSpPr>
          <p:spPr>
            <a:xfrm>
              <a:off x="1808984" y="6500834"/>
              <a:ext cx="1908212" cy="306467"/>
            </a:xfrm>
            <a:prstGeom prst="roundRect">
              <a:avLst/>
            </a:prstGeom>
            <a:noFill/>
          </p:spPr>
          <p:txBody>
            <a:bodyPr vert="horz" wrap="square" rtlCol="0">
              <a:spAutoFit/>
            </a:bodyPr>
            <a:lstStyle/>
            <a:p>
              <a:pPr algn="ctr"/>
              <a:r>
                <a:rPr lang="es-SV" sz="1200" b="1" dirty="0" smtClean="0">
                  <a:latin typeface="Arial Black" panose="020B0A04020102020204" pitchFamily="34" charset="0"/>
                  <a:cs typeface="Aharoni" panose="02010803020104030203" pitchFamily="2" charset="-79"/>
                </a:rPr>
                <a:t>CAL (%)</a:t>
              </a:r>
              <a:endParaRPr lang="es-SV" sz="1200" b="1" dirty="0">
                <a:latin typeface="Arial Black" panose="020B0A04020102020204" pitchFamily="34" charset="0"/>
                <a:cs typeface="Aharoni" panose="02010803020104030203" pitchFamily="2" charset="-79"/>
              </a:endParaRPr>
            </a:p>
          </p:txBody>
        </p:sp>
      </p:grpSp>
      <p:sp>
        <p:nvSpPr>
          <p:cNvPr id="18" name="Rectangle 3" descr="Diagonal hacia arriba ancha"/>
          <p:cNvSpPr>
            <a:spLocks noChangeArrowheads="1"/>
          </p:cNvSpPr>
          <p:nvPr/>
        </p:nvSpPr>
        <p:spPr bwMode="auto">
          <a:xfrm>
            <a:off x="2833801" y="3239824"/>
            <a:ext cx="214314" cy="214314"/>
          </a:xfrm>
          <a:prstGeom prst="rect">
            <a:avLst/>
          </a:prstGeom>
          <a:pattFill prst="wdUpDiag">
            <a:fgClr>
              <a:srgbClr val="4F81BD">
                <a:alpha val="50000"/>
              </a:srgbClr>
            </a:fgClr>
            <a:bgClr>
              <a:srgbClr val="FFFFFF">
                <a:alpha val="50000"/>
              </a:srgbClr>
            </a:bgClr>
          </a:pattFill>
          <a:ln w="9525">
            <a:solidFill>
              <a:schemeClr val="tx1">
                <a:lumMod val="95000"/>
                <a:lumOff val="5000"/>
              </a:schemeClr>
            </a:solidFill>
            <a:miter lim="800000"/>
            <a:headEnd/>
            <a:tailEnd/>
          </a:ln>
        </p:spPr>
        <p:txBody>
          <a:bodyPr vert="horz" wrap="square" lIns="91440" tIns="45720" rIns="91440" bIns="45720" numCol="1" anchor="t" anchorCtr="0" compatLnSpc="1">
            <a:prstTxWarp prst="textNoShape">
              <a:avLst/>
            </a:prstTxWarp>
          </a:bodyPr>
          <a:lstStyle/>
          <a:p>
            <a:endParaRPr lang="es-SV"/>
          </a:p>
        </p:txBody>
      </p:sp>
      <p:sp>
        <p:nvSpPr>
          <p:cNvPr id="19" name="18 CuadroTexto"/>
          <p:cNvSpPr txBox="1"/>
          <p:nvPr/>
        </p:nvSpPr>
        <p:spPr>
          <a:xfrm>
            <a:off x="3049188" y="3025510"/>
            <a:ext cx="1580683" cy="707886"/>
          </a:xfrm>
          <a:prstGeom prst="rect">
            <a:avLst/>
          </a:prstGeom>
          <a:noFill/>
        </p:spPr>
        <p:txBody>
          <a:bodyPr wrap="square" rtlCol="0">
            <a:spAutoFit/>
          </a:bodyPr>
          <a:lstStyle/>
          <a:p>
            <a:r>
              <a:rPr lang="es-MX" sz="1000" b="1" dirty="0" smtClean="0">
                <a:solidFill>
                  <a:schemeClr val="tx1">
                    <a:lumMod val="75000"/>
                    <a:lumOff val="25000"/>
                  </a:schemeClr>
                </a:solidFill>
                <a:latin typeface="Arial" pitchFamily="34" charset="0"/>
                <a:cs typeface="Arial" pitchFamily="34" charset="0"/>
              </a:rPr>
              <a:t>Rango de porcentajes  aproximados de cal con los que se alcanza la estabilización.</a:t>
            </a:r>
            <a:endParaRPr lang="es-SV" sz="1000" b="1" dirty="0">
              <a:solidFill>
                <a:schemeClr val="tx1">
                  <a:lumMod val="75000"/>
                  <a:lumOff val="25000"/>
                </a:schemeClr>
              </a:solidFill>
              <a:latin typeface="Arial" pitchFamily="34" charset="0"/>
              <a:cs typeface="Arial" pitchFamily="34" charset="0"/>
            </a:endParaRPr>
          </a:p>
        </p:txBody>
      </p:sp>
      <p:sp>
        <p:nvSpPr>
          <p:cNvPr id="15" name="Rectangle 3" descr="Diagonal hacia arriba ancha"/>
          <p:cNvSpPr>
            <a:spLocks noChangeArrowheads="1"/>
          </p:cNvSpPr>
          <p:nvPr/>
        </p:nvSpPr>
        <p:spPr bwMode="auto">
          <a:xfrm>
            <a:off x="1880506" y="1951952"/>
            <a:ext cx="846000" cy="4284000"/>
          </a:xfrm>
          <a:prstGeom prst="rect">
            <a:avLst/>
          </a:prstGeom>
          <a:pattFill prst="wdUpDiag">
            <a:fgClr>
              <a:srgbClr val="4F81BD">
                <a:alpha val="50000"/>
              </a:srgbClr>
            </a:fgClr>
            <a:bgClr>
              <a:srgbClr val="FFFFFF">
                <a:alpha val="50000"/>
              </a:srgbClr>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es-SV"/>
          </a:p>
        </p:txBody>
      </p:sp>
      <p:sp>
        <p:nvSpPr>
          <p:cNvPr id="14" name="13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17</a:t>
            </a:fld>
            <a:endParaRPr lang="es-ES">
              <a:solidFill>
                <a:srgbClr val="065BAA"/>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5"/>
          <p:cNvSpPr txBox="1">
            <a:spLocks noChangeArrowheads="1"/>
          </p:cNvSpPr>
          <p:nvPr/>
        </p:nvSpPr>
        <p:spPr bwMode="auto">
          <a:xfrm>
            <a:off x="4283968" y="1428736"/>
            <a:ext cx="4752528" cy="4160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buClr>
                <a:schemeClr val="bg2"/>
              </a:buClr>
              <a:buSzPct val="100000"/>
              <a:defRPr/>
            </a:pPr>
            <a:r>
              <a:rPr lang="es-MX" sz="2000" b="1" kern="0" dirty="0" smtClean="0">
                <a:cs typeface="Times New Roman" pitchFamily="18" charset="0"/>
              </a:rPr>
              <a:t>Resistencia a la compresión simple (RCS).</a:t>
            </a:r>
          </a:p>
          <a:p>
            <a:pPr marL="276225" indent="-276225" algn="just" eaLnBrk="0" hangingPunct="0">
              <a:spcBef>
                <a:spcPct val="20000"/>
              </a:spcBef>
              <a:buSzPct val="100000"/>
              <a:buFont typeface="Wingdings" pitchFamily="2" charset="2"/>
              <a:buChar char="n"/>
              <a:defRPr/>
            </a:pPr>
            <a:r>
              <a:rPr lang="es-MX" sz="2000" dirty="0" smtClean="0">
                <a:cs typeface="Times New Roman" pitchFamily="18" charset="0"/>
              </a:rPr>
              <a:t>La ganancia de RCS depende de la cantidad de cal adicionada y del tipo de suelo</a:t>
            </a:r>
            <a:r>
              <a:rPr lang="es-SV" sz="2000" dirty="0" smtClean="0">
                <a:solidFill>
                  <a:schemeClr val="dk1"/>
                </a:solidFill>
                <a:cs typeface="Times New Roman" pitchFamily="18" charset="0"/>
              </a:rPr>
              <a:t>.</a:t>
            </a:r>
          </a:p>
          <a:p>
            <a:pPr marL="276225" indent="-276225" algn="just" eaLnBrk="0" hangingPunct="0">
              <a:spcBef>
                <a:spcPct val="20000"/>
              </a:spcBef>
              <a:buSzPct val="100000"/>
              <a:buFont typeface="Wingdings" pitchFamily="2" charset="2"/>
              <a:buChar char="n"/>
              <a:defRPr/>
            </a:pPr>
            <a:r>
              <a:rPr lang="es-SV" sz="2000" dirty="0" smtClean="0"/>
              <a:t>Los suelos que reaccionan con la cal para producir un incremento en la RCS superior a </a:t>
            </a:r>
            <a:r>
              <a:rPr lang="es-SV" sz="2000" dirty="0" smtClean="0">
                <a:solidFill>
                  <a:srgbClr val="0000FF"/>
                </a:solidFill>
              </a:rPr>
              <a:t>3.5 kg/cm</a:t>
            </a:r>
            <a:r>
              <a:rPr lang="es-SV" sz="2000" baseline="30000" dirty="0" smtClean="0">
                <a:solidFill>
                  <a:srgbClr val="0000FF"/>
                </a:solidFill>
              </a:rPr>
              <a:t>2</a:t>
            </a:r>
            <a:r>
              <a:rPr lang="es-SV" sz="2000" dirty="0" smtClean="0"/>
              <a:t>, (respecto a la RCS del suelo no estabilizado) después de un curado de 28 días a 22°C, son considerados </a:t>
            </a:r>
            <a:r>
              <a:rPr lang="es-SV" sz="2000" i="1" dirty="0" smtClean="0"/>
              <a:t>reactivos</a:t>
            </a:r>
            <a:r>
              <a:rPr lang="es-SV" sz="2000" dirty="0" smtClean="0"/>
              <a:t>, de lo contrario, son considerados </a:t>
            </a:r>
            <a:r>
              <a:rPr lang="es-SV" sz="2000" i="1" dirty="0" smtClean="0"/>
              <a:t>no reactivos</a:t>
            </a:r>
            <a:r>
              <a:rPr lang="es-SV" sz="2000" dirty="0" smtClean="0"/>
              <a:t> (</a:t>
            </a:r>
            <a:r>
              <a:rPr lang="es-SV" sz="2000" i="1" dirty="0" smtClean="0"/>
              <a:t>o</a:t>
            </a:r>
            <a:r>
              <a:rPr lang="es-SV" sz="2000" dirty="0" smtClean="0"/>
              <a:t> </a:t>
            </a:r>
            <a:r>
              <a:rPr lang="es-SV" sz="2000" i="1" dirty="0" smtClean="0"/>
              <a:t>modificados</a:t>
            </a:r>
            <a:r>
              <a:rPr lang="es-SV" sz="2000" dirty="0" smtClean="0"/>
              <a:t>). </a:t>
            </a:r>
            <a:endParaRPr lang="es-MX" sz="2000" kern="0" dirty="0" smtClean="0">
              <a:solidFill>
                <a:srgbClr val="FF0000"/>
              </a:solidFill>
              <a:cs typeface="Times New Roman" pitchFamily="18" charset="0"/>
            </a:endParaRPr>
          </a:p>
        </p:txBody>
      </p:sp>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3</a:t>
            </a:r>
            <a:r>
              <a:rPr lang="es-SV" sz="2600" b="1" i="0" baseline="0" dirty="0" smtClean="0">
                <a:solidFill>
                  <a:srgbClr val="D9D9D9"/>
                </a:solidFill>
                <a:latin typeface="Times New Roman" pitchFamily="18" charset="0"/>
                <a:ea typeface="Verdana" pitchFamily="34" charset="0"/>
                <a:cs typeface="Times New Roman" pitchFamily="18" charset="0"/>
              </a:rPr>
              <a:t>. Estabilización </a:t>
            </a:r>
            <a:r>
              <a:rPr lang="es-SV" sz="2600" b="1" i="0" baseline="0" dirty="0">
                <a:solidFill>
                  <a:srgbClr val="D9D9D9"/>
                </a:solidFill>
                <a:latin typeface="Times New Roman" pitchFamily="18" charset="0"/>
                <a:ea typeface="Verdana" pitchFamily="34" charset="0"/>
                <a:cs typeface="Times New Roman" pitchFamily="18" charset="0"/>
              </a:rPr>
              <a:t>de suelos con cal</a:t>
            </a:r>
            <a:r>
              <a:rPr lang="es-SV" sz="2600" b="1" i="0" baseline="0" dirty="0" smtClean="0">
                <a:solidFill>
                  <a:srgbClr val="D9D9D9"/>
                </a:solidFill>
                <a:latin typeface="Times New Roman" pitchFamily="18" charset="0"/>
                <a:ea typeface="Verdana" pitchFamily="34" charset="0"/>
                <a:cs typeface="Times New Roman" pitchFamily="18" charset="0"/>
              </a:rPr>
              <a:t>.</a:t>
            </a:r>
          </a:p>
          <a:p>
            <a:pPr algn="just" eaLnBrk="1" hangingPunct="1">
              <a:spcBef>
                <a:spcPct val="20000"/>
              </a:spcBef>
              <a:buClr>
                <a:schemeClr val="bg2"/>
              </a:buClr>
              <a:buSzPct val="75000"/>
            </a:pPr>
            <a:r>
              <a:rPr lang="es-ES" sz="2400" i="0" baseline="0" dirty="0" smtClean="0">
                <a:solidFill>
                  <a:srgbClr val="065BAA"/>
                </a:solidFill>
                <a:latin typeface="Times New Roman" pitchFamily="18" charset="0"/>
                <a:ea typeface="Verdana" pitchFamily="34" charset="0"/>
                <a:cs typeface="Times New Roman" pitchFamily="18" charset="0"/>
              </a:rPr>
              <a:t>3.4 Propiedades ingenieriles del suelo que se mejoran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endParaRPr lang="es-ES" sz="2400" i="0" baseline="0" dirty="0">
              <a:solidFill>
                <a:srgbClr val="065BAA"/>
              </a:solidFill>
              <a:latin typeface="Times New Roman" pitchFamily="18" charset="0"/>
              <a:ea typeface="Verdana" pitchFamily="34" charset="0"/>
              <a:cs typeface="Times New Roman" pitchFamily="18" charset="0"/>
            </a:endParaRPr>
          </a:p>
        </p:txBody>
      </p:sp>
      <p:sp>
        <p:nvSpPr>
          <p:cNvPr id="12" name="5a Bisel"/>
          <p:cNvSpPr/>
          <p:nvPr/>
        </p:nvSpPr>
        <p:spPr bwMode="auto">
          <a:xfrm>
            <a:off x="5364088" y="2494606"/>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grpSp>
        <p:nvGrpSpPr>
          <p:cNvPr id="4" name="fotografia 2"/>
          <p:cNvGrpSpPr/>
          <p:nvPr/>
        </p:nvGrpSpPr>
        <p:grpSpPr>
          <a:xfrm>
            <a:off x="538" y="1366968"/>
            <a:ext cx="4643470" cy="5382175"/>
            <a:chOff x="10572792" y="13978012"/>
            <a:chExt cx="4643470" cy="5382175"/>
          </a:xfrm>
        </p:grpSpPr>
        <p:sp>
          <p:nvSpPr>
            <p:cNvPr id="29" name="Rectangle 5"/>
            <p:cNvSpPr txBox="1">
              <a:spLocks noChangeArrowheads="1"/>
            </p:cNvSpPr>
            <p:nvPr/>
          </p:nvSpPr>
          <p:spPr bwMode="auto">
            <a:xfrm>
              <a:off x="10572792" y="18942402"/>
              <a:ext cx="4643470" cy="4177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Fotografía No.2. Ensayo</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de Resistencia a Compresión no Confinada.</a:t>
              </a:r>
              <a:endPar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lvl="0" algn="ctr" eaLnBrk="0" hangingPunct="0">
                <a:spcBef>
                  <a:spcPts val="0"/>
                </a:spcBef>
                <a:buClr>
                  <a:schemeClr val="bg2"/>
                </a:buClr>
                <a:buSzPct val="100000"/>
                <a:defRPr/>
              </a:pPr>
              <a:r>
                <a:rPr lang="es-MX" sz="1100" kern="0" dirty="0" smtClean="0">
                  <a:cs typeface="Times New Roman" pitchFamily="18" charset="0"/>
                </a:rPr>
                <a:t>Fuente: Fotografía tomada por personal de la DIDOP-VMOP.</a:t>
              </a:r>
              <a:endParaRPr kumimoji="0" lang="es-SV" sz="11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30" name="Picture 4" descr="C:\01_RESPALDO\01_EVZ\00_UIDV\01_AC\05_Presentaciones, Base de datos\Presentaciones\02_Suelo estabilizado con cal\Fotos\14-01-10_especímenes, ensayos\IMG_0842.JPG"/>
            <p:cNvPicPr>
              <a:picLocks noChangeAspect="1" noChangeArrowheads="1"/>
            </p:cNvPicPr>
            <p:nvPr/>
          </p:nvPicPr>
          <p:blipFill>
            <a:blip r:embed="rId3" cstate="print"/>
            <a:srcRect/>
            <a:stretch>
              <a:fillRect/>
            </a:stretch>
          </p:blipFill>
          <p:spPr bwMode="auto">
            <a:xfrm>
              <a:off x="11001420" y="13978012"/>
              <a:ext cx="3714776" cy="4953034"/>
            </a:xfrm>
            <a:prstGeom prst="rect">
              <a:avLst/>
            </a:prstGeom>
            <a:noFill/>
            <a:ln>
              <a:solidFill>
                <a:schemeClr val="tx1"/>
              </a:solidFill>
            </a:ln>
          </p:spPr>
        </p:pic>
      </p:grpSp>
      <p:sp>
        <p:nvSpPr>
          <p:cNvPr id="36" name="35 Rectángulo redondeado"/>
          <p:cNvSpPr/>
          <p:nvPr/>
        </p:nvSpPr>
        <p:spPr bwMode="auto">
          <a:xfrm>
            <a:off x="285720" y="1071546"/>
            <a:ext cx="8497918" cy="5643602"/>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smtClean="0">
              <a:ln>
                <a:noFill/>
              </a:ln>
              <a:solidFill>
                <a:schemeClr val="tx1"/>
              </a:solidFill>
              <a:effectLst/>
              <a:latin typeface="Times New Roman" pitchFamily="18" charset="0"/>
            </a:endParaRPr>
          </a:p>
        </p:txBody>
      </p:sp>
      <p:sp>
        <p:nvSpPr>
          <p:cNvPr id="37" name="Rectangle 5"/>
          <p:cNvSpPr txBox="1">
            <a:spLocks noChangeArrowheads="1"/>
          </p:cNvSpPr>
          <p:nvPr/>
        </p:nvSpPr>
        <p:spPr bwMode="auto">
          <a:xfrm>
            <a:off x="902796" y="6229099"/>
            <a:ext cx="7143800" cy="488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Figura No.10. </a:t>
            </a:r>
            <a:r>
              <a:rPr lang="es-MX" sz="1200" b="1" kern="0" dirty="0" smtClean="0">
                <a:cs typeface="Times New Roman" pitchFamily="18" charset="0"/>
              </a:rPr>
              <a:t>Ganancia de Resistencia a la Compresión en suelos arcillosos estabilizados con cal</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a:t>
            </a:r>
            <a:endPar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lvl="0" algn="ctr" eaLnBrk="0" hangingPunct="0">
              <a:spcBef>
                <a:spcPts val="0"/>
              </a:spcBef>
              <a:buClr>
                <a:schemeClr val="bg2"/>
              </a:buClr>
              <a:buSzPct val="100000"/>
              <a:defRPr/>
            </a:pPr>
            <a:r>
              <a:rPr lang="es-MX" sz="1100" kern="0" dirty="0" smtClean="0">
                <a:cs typeface="Times New Roman" pitchFamily="18" charset="0"/>
              </a:rPr>
              <a:t>Adaptado de: Lime </a:t>
            </a:r>
            <a:r>
              <a:rPr lang="es-MX" sz="1100" kern="0" dirty="0" err="1" smtClean="0">
                <a:cs typeface="Times New Roman" pitchFamily="18" charset="0"/>
              </a:rPr>
              <a:t>Association</a:t>
            </a:r>
            <a:r>
              <a:rPr lang="es-MX" sz="1100" kern="0" dirty="0" smtClean="0">
                <a:cs typeface="Times New Roman" pitchFamily="18" charset="0"/>
              </a:rPr>
              <a:t> of Texas. </a:t>
            </a:r>
            <a:r>
              <a:rPr lang="es-MX" sz="1100" i="1" kern="0" dirty="0" err="1" smtClean="0">
                <a:cs typeface="Times New Roman" pitchFamily="18" charset="0"/>
              </a:rPr>
              <a:t>Handbook</a:t>
            </a:r>
            <a:r>
              <a:rPr lang="es-MX" sz="1100" i="1" kern="0" dirty="0" smtClean="0">
                <a:cs typeface="Times New Roman" pitchFamily="18" charset="0"/>
              </a:rPr>
              <a:t> </a:t>
            </a:r>
            <a:r>
              <a:rPr lang="es-MX" sz="1100" i="1" kern="0" dirty="0" err="1" smtClean="0">
                <a:cs typeface="Times New Roman" pitchFamily="18" charset="0"/>
              </a:rPr>
              <a:t>for</a:t>
            </a:r>
            <a:r>
              <a:rPr lang="es-MX" sz="1100" i="1" kern="0" dirty="0" smtClean="0">
                <a:cs typeface="Times New Roman" pitchFamily="18" charset="0"/>
              </a:rPr>
              <a:t> </a:t>
            </a:r>
            <a:r>
              <a:rPr lang="es-MX" sz="1100" i="1" kern="0" dirty="0" err="1" smtClean="0">
                <a:cs typeface="Times New Roman" pitchFamily="18" charset="0"/>
              </a:rPr>
              <a:t>Stabilization</a:t>
            </a:r>
            <a:r>
              <a:rPr lang="es-MX" sz="1100" i="1" kern="0" dirty="0" smtClean="0">
                <a:cs typeface="Times New Roman" pitchFamily="18" charset="0"/>
              </a:rPr>
              <a:t> of </a:t>
            </a:r>
            <a:r>
              <a:rPr lang="es-MX" sz="1100" i="1" kern="0" dirty="0" err="1" smtClean="0">
                <a:cs typeface="Times New Roman" pitchFamily="18" charset="0"/>
              </a:rPr>
              <a:t>Pavement</a:t>
            </a:r>
            <a:r>
              <a:rPr lang="es-MX" sz="1100" i="1" kern="0" dirty="0" smtClean="0">
                <a:cs typeface="Times New Roman" pitchFamily="18" charset="0"/>
              </a:rPr>
              <a:t> </a:t>
            </a:r>
            <a:r>
              <a:rPr lang="es-MX" sz="1100" i="1" kern="0" dirty="0" err="1" smtClean="0">
                <a:cs typeface="Times New Roman" pitchFamily="18" charset="0"/>
              </a:rPr>
              <a:t>Subgrades</a:t>
            </a:r>
            <a:r>
              <a:rPr lang="es-MX" sz="1100" i="1" kern="0" dirty="0" smtClean="0">
                <a:cs typeface="Times New Roman" pitchFamily="18" charset="0"/>
              </a:rPr>
              <a:t> and Base </a:t>
            </a:r>
            <a:r>
              <a:rPr lang="es-MX" sz="1100" i="1" kern="0" dirty="0" err="1" smtClean="0">
                <a:cs typeface="Times New Roman" pitchFamily="18" charset="0"/>
              </a:rPr>
              <a:t>Courses</a:t>
            </a:r>
            <a:r>
              <a:rPr lang="es-MX" sz="1100" i="1" kern="0" dirty="0" smtClean="0">
                <a:cs typeface="Times New Roman" pitchFamily="18" charset="0"/>
              </a:rPr>
              <a:t> </a:t>
            </a:r>
            <a:r>
              <a:rPr lang="es-MX" sz="1100" i="1" kern="0" dirty="0" err="1" smtClean="0">
                <a:cs typeface="Times New Roman" pitchFamily="18" charset="0"/>
              </a:rPr>
              <a:t>with</a:t>
            </a:r>
            <a:r>
              <a:rPr lang="es-MX" sz="1100" i="1" kern="0" dirty="0" smtClean="0">
                <a:cs typeface="Times New Roman" pitchFamily="18" charset="0"/>
              </a:rPr>
              <a:t> Lime</a:t>
            </a:r>
            <a:r>
              <a:rPr lang="es-MX" sz="1100" kern="0" dirty="0" smtClean="0">
                <a:cs typeface="Times New Roman" pitchFamily="18" charset="0"/>
              </a:rPr>
              <a:t>.</a:t>
            </a:r>
            <a:endParaRPr kumimoji="0" lang="es-SV" sz="11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pSp>
        <p:nvGrpSpPr>
          <p:cNvPr id="43" name="grafico1"/>
          <p:cNvGrpSpPr/>
          <p:nvPr/>
        </p:nvGrpSpPr>
        <p:grpSpPr>
          <a:xfrm>
            <a:off x="1071538" y="1142984"/>
            <a:ext cx="7000924" cy="5092813"/>
            <a:chOff x="1071538" y="1142984"/>
            <a:chExt cx="7000924" cy="5092813"/>
          </a:xfrm>
        </p:grpSpPr>
        <p:sp>
          <p:nvSpPr>
            <p:cNvPr id="45" name="44 Rectángulo redondeado"/>
            <p:cNvSpPr/>
            <p:nvPr/>
          </p:nvSpPr>
          <p:spPr>
            <a:xfrm>
              <a:off x="1071538" y="1142984"/>
              <a:ext cx="7000924" cy="5072098"/>
            </a:xfrm>
            <a:prstGeom prst="roundRect">
              <a:avLst>
                <a:gd name="adj" fmla="val 8270"/>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46" name="45 Imagen" descr="RCS.jpg"/>
            <p:cNvPicPr>
              <a:picLocks noChangeAspect="1"/>
            </p:cNvPicPr>
            <p:nvPr/>
          </p:nvPicPr>
          <p:blipFill>
            <a:blip r:embed="rId4" cstate="print"/>
            <a:stretch>
              <a:fillRect/>
            </a:stretch>
          </p:blipFill>
          <p:spPr>
            <a:xfrm>
              <a:off x="1285852" y="1255998"/>
              <a:ext cx="6572296" cy="4804368"/>
            </a:xfrm>
            <a:prstGeom prst="rect">
              <a:avLst/>
            </a:prstGeom>
          </p:spPr>
        </p:pic>
        <p:sp>
          <p:nvSpPr>
            <p:cNvPr id="49" name="48 CuadroTexto"/>
            <p:cNvSpPr txBox="1"/>
            <p:nvPr/>
          </p:nvSpPr>
          <p:spPr>
            <a:xfrm>
              <a:off x="1216163" y="1589897"/>
              <a:ext cx="408623" cy="3903777"/>
            </a:xfrm>
            <a:prstGeom prst="roundRect">
              <a:avLst/>
            </a:prstGeom>
            <a:noFill/>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SV" sz="1200" b="1" i="0" u="none" strike="noStrike" kern="0" cap="none" spc="0" normalizeH="0" baseline="0" noProof="0" dirty="0" smtClean="0">
                  <a:ln>
                    <a:noFill/>
                  </a:ln>
                  <a:solidFill>
                    <a:sysClr val="windowText" lastClr="000000"/>
                  </a:solidFill>
                  <a:effectLst/>
                  <a:uLnTx/>
                  <a:uFillTx/>
                  <a:latin typeface="Arial Black" panose="020B0A04020102020204" pitchFamily="34" charset="0"/>
                  <a:cs typeface="Aharoni" panose="02010803020104030203" pitchFamily="2" charset="-79"/>
                </a:rPr>
                <a:t>RESISTENCIA A LA COMPRESIÓN (kg/cm2)</a:t>
              </a:r>
              <a:endParaRPr kumimoji="0" lang="es-SV" sz="1200" b="1" i="0" u="none" strike="noStrike" kern="0" cap="none" spc="0" normalizeH="0" baseline="0" noProof="0" dirty="0">
                <a:ln>
                  <a:noFill/>
                </a:ln>
                <a:solidFill>
                  <a:sysClr val="windowText" lastClr="000000"/>
                </a:solidFill>
                <a:effectLst/>
                <a:uLnTx/>
                <a:uFillTx/>
                <a:latin typeface="Arial Black" panose="020B0A04020102020204" pitchFamily="34" charset="0"/>
                <a:cs typeface="Aharoni" panose="02010803020104030203" pitchFamily="2" charset="-79"/>
              </a:endParaRPr>
            </a:p>
          </p:txBody>
        </p:sp>
        <p:sp>
          <p:nvSpPr>
            <p:cNvPr id="50" name="49 CuadroTexto"/>
            <p:cNvSpPr txBox="1"/>
            <p:nvPr/>
          </p:nvSpPr>
          <p:spPr>
            <a:xfrm>
              <a:off x="3817742" y="5929330"/>
              <a:ext cx="1968703" cy="306467"/>
            </a:xfrm>
            <a:prstGeom prst="roundRect">
              <a:avLst/>
            </a:prstGeom>
            <a:noFill/>
          </p:spPr>
          <p:txBody>
            <a:bodyPr vert="horz"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SV" sz="1200" b="1" i="0" u="none" strike="noStrike" kern="0" cap="none" spc="0" normalizeH="0" baseline="0" noProof="0" dirty="0" smtClean="0">
                  <a:ln>
                    <a:noFill/>
                  </a:ln>
                  <a:solidFill>
                    <a:sysClr val="windowText" lastClr="000000"/>
                  </a:solidFill>
                  <a:effectLst/>
                  <a:uLnTx/>
                  <a:uFillTx/>
                  <a:latin typeface="Arial Black" panose="020B0A04020102020204" pitchFamily="34" charset="0"/>
                  <a:cs typeface="Aharoni" panose="02010803020104030203" pitchFamily="2" charset="-79"/>
                </a:rPr>
                <a:t>CAL HIDRATADA (%)</a:t>
              </a:r>
              <a:endParaRPr kumimoji="0" lang="es-SV" sz="1200" b="1" i="0" u="none" strike="noStrike" kern="0" cap="none" spc="0" normalizeH="0" baseline="0" noProof="0" dirty="0">
                <a:ln>
                  <a:noFill/>
                </a:ln>
                <a:solidFill>
                  <a:sysClr val="windowText" lastClr="000000"/>
                </a:solidFill>
                <a:effectLst/>
                <a:uLnTx/>
                <a:uFillTx/>
                <a:latin typeface="Arial Black" panose="020B0A04020102020204" pitchFamily="34" charset="0"/>
                <a:cs typeface="Aharoni" panose="02010803020104030203" pitchFamily="2" charset="-79"/>
              </a:endParaRPr>
            </a:p>
          </p:txBody>
        </p:sp>
      </p:grpSp>
      <p:sp>
        <p:nvSpPr>
          <p:cNvPr id="44" name="5b Bisel"/>
          <p:cNvSpPr/>
          <p:nvPr/>
        </p:nvSpPr>
        <p:spPr bwMode="auto">
          <a:xfrm>
            <a:off x="8175604" y="5997730"/>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cxnSp>
        <p:nvCxnSpPr>
          <p:cNvPr id="47" name="46 Conector recto"/>
          <p:cNvCxnSpPr/>
          <p:nvPr/>
        </p:nvCxnSpPr>
        <p:spPr>
          <a:xfrm flipV="1">
            <a:off x="1789122" y="5097679"/>
            <a:ext cx="5940000" cy="0"/>
          </a:xfrm>
          <a:prstGeom prst="line">
            <a:avLst/>
          </a:pr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flipV="1">
            <a:off x="1789122" y="5420144"/>
            <a:ext cx="5940000" cy="0"/>
          </a:xfrm>
          <a:prstGeom prst="line">
            <a:avLst/>
          </a:pr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2" name="Rectangle 3" descr="Diagonal hacia arriba ancha"/>
          <p:cNvSpPr>
            <a:spLocks noChangeArrowheads="1"/>
          </p:cNvSpPr>
          <p:nvPr/>
        </p:nvSpPr>
        <p:spPr bwMode="auto">
          <a:xfrm>
            <a:off x="3565062" y="1419616"/>
            <a:ext cx="1764000" cy="4320000"/>
          </a:xfrm>
          <a:prstGeom prst="rect">
            <a:avLst/>
          </a:prstGeom>
          <a:pattFill prst="wdUpDiag">
            <a:fgClr>
              <a:srgbClr val="4F81BD">
                <a:alpha val="50000"/>
              </a:srgbClr>
            </a:fgClr>
            <a:bgClr>
              <a:srgbClr val="FFFFFF">
                <a:alpha val="50000"/>
              </a:srgbClr>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es-SV"/>
          </a:p>
        </p:txBody>
      </p:sp>
      <p:sp>
        <p:nvSpPr>
          <p:cNvPr id="48" name="47 Rectángulo redondeado"/>
          <p:cNvSpPr/>
          <p:nvPr/>
        </p:nvSpPr>
        <p:spPr bwMode="auto">
          <a:xfrm>
            <a:off x="385052" y="550584"/>
            <a:ext cx="8286808" cy="2021160"/>
          </a:xfrm>
          <a:prstGeom prst="round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just"/>
            <a:r>
              <a:rPr lang="es-MX" sz="1900" dirty="0" smtClean="0">
                <a:solidFill>
                  <a:schemeClr val="tx1">
                    <a:lumMod val="95000"/>
                    <a:lumOff val="5000"/>
                  </a:schemeClr>
                </a:solidFill>
              </a:rPr>
              <a:t>AASHTO T220 </a:t>
            </a:r>
            <a:r>
              <a:rPr lang="es-MX" sz="1900" i="1" dirty="0" smtClean="0">
                <a:solidFill>
                  <a:schemeClr val="tx1">
                    <a:lumMod val="95000"/>
                    <a:lumOff val="5000"/>
                  </a:schemeClr>
                </a:solidFill>
              </a:rPr>
              <a:t>Standard </a:t>
            </a:r>
            <a:r>
              <a:rPr lang="es-MX" sz="1900" i="1" dirty="0" err="1" smtClean="0">
                <a:solidFill>
                  <a:schemeClr val="tx1">
                    <a:lumMod val="95000"/>
                    <a:lumOff val="5000"/>
                  </a:schemeClr>
                </a:solidFill>
              </a:rPr>
              <a:t>Method</a:t>
            </a:r>
            <a:r>
              <a:rPr lang="es-MX" sz="1900" i="1" dirty="0" smtClean="0">
                <a:solidFill>
                  <a:schemeClr val="tx1">
                    <a:lumMod val="95000"/>
                    <a:lumOff val="5000"/>
                  </a:schemeClr>
                </a:solidFill>
              </a:rPr>
              <a:t> of Test </a:t>
            </a:r>
            <a:r>
              <a:rPr lang="es-MX" sz="1900" i="1" dirty="0" err="1" smtClean="0">
                <a:solidFill>
                  <a:schemeClr val="tx1">
                    <a:lumMod val="95000"/>
                    <a:lumOff val="5000"/>
                  </a:schemeClr>
                </a:solidFill>
              </a:rPr>
              <a:t>for</a:t>
            </a:r>
            <a:r>
              <a:rPr lang="es-MX" sz="1900" i="1" dirty="0" smtClean="0">
                <a:solidFill>
                  <a:schemeClr val="tx1">
                    <a:lumMod val="95000"/>
                    <a:lumOff val="5000"/>
                  </a:schemeClr>
                </a:solidFill>
              </a:rPr>
              <a:t> </a:t>
            </a:r>
            <a:r>
              <a:rPr lang="es-MX" sz="1900" i="1" dirty="0" err="1" smtClean="0">
                <a:solidFill>
                  <a:schemeClr val="tx1">
                    <a:lumMod val="95000"/>
                    <a:lumOff val="5000"/>
                  </a:schemeClr>
                </a:solidFill>
              </a:rPr>
              <a:t>Determination</a:t>
            </a:r>
            <a:r>
              <a:rPr lang="es-MX" sz="1900" i="1" dirty="0" smtClean="0">
                <a:solidFill>
                  <a:schemeClr val="tx1">
                    <a:lumMod val="95000"/>
                    <a:lumOff val="5000"/>
                  </a:schemeClr>
                </a:solidFill>
              </a:rPr>
              <a:t> of </a:t>
            </a:r>
            <a:r>
              <a:rPr lang="es-MX" sz="1900" i="1" dirty="0" err="1" smtClean="0">
                <a:solidFill>
                  <a:schemeClr val="tx1">
                    <a:lumMod val="95000"/>
                    <a:lumOff val="5000"/>
                  </a:schemeClr>
                </a:solidFill>
              </a:rPr>
              <a:t>the</a:t>
            </a:r>
            <a:r>
              <a:rPr lang="es-MX" sz="1900" i="1" dirty="0" smtClean="0">
                <a:solidFill>
                  <a:schemeClr val="tx1">
                    <a:lumMod val="95000"/>
                    <a:lumOff val="5000"/>
                  </a:schemeClr>
                </a:solidFill>
              </a:rPr>
              <a:t> </a:t>
            </a:r>
            <a:r>
              <a:rPr lang="es-MX" sz="1900" i="1" dirty="0" err="1" smtClean="0">
                <a:solidFill>
                  <a:schemeClr val="tx1">
                    <a:lumMod val="95000"/>
                    <a:lumOff val="5000"/>
                  </a:schemeClr>
                </a:solidFill>
              </a:rPr>
              <a:t>Strength</a:t>
            </a:r>
            <a:r>
              <a:rPr lang="es-MX" sz="1900" i="1" dirty="0" smtClean="0">
                <a:solidFill>
                  <a:schemeClr val="tx1">
                    <a:lumMod val="95000"/>
                    <a:lumOff val="5000"/>
                  </a:schemeClr>
                </a:solidFill>
              </a:rPr>
              <a:t> of </a:t>
            </a:r>
            <a:r>
              <a:rPr lang="es-MX" sz="1900" i="1" dirty="0" err="1" smtClean="0">
                <a:solidFill>
                  <a:schemeClr val="tx1">
                    <a:lumMod val="95000"/>
                    <a:lumOff val="5000"/>
                  </a:schemeClr>
                </a:solidFill>
              </a:rPr>
              <a:t>Soil</a:t>
            </a:r>
            <a:r>
              <a:rPr lang="es-MX" sz="1900" i="1" dirty="0" smtClean="0">
                <a:solidFill>
                  <a:schemeClr val="tx1">
                    <a:lumMod val="95000"/>
                    <a:lumOff val="5000"/>
                  </a:schemeClr>
                </a:solidFill>
              </a:rPr>
              <a:t>-Lime Mixtures </a:t>
            </a:r>
            <a:r>
              <a:rPr lang="es-MX" sz="1900" dirty="0" smtClean="0">
                <a:solidFill>
                  <a:schemeClr val="tx1">
                    <a:lumMod val="95000"/>
                    <a:lumOff val="5000"/>
                  </a:schemeClr>
                </a:solidFill>
              </a:rPr>
              <a:t>indica que g</a:t>
            </a:r>
            <a:r>
              <a:rPr lang="es-MX" sz="1900" dirty="0" smtClean="0"/>
              <a:t>eneralmente una RCS de </a:t>
            </a:r>
            <a:r>
              <a:rPr lang="es-MX" sz="1900" dirty="0" smtClean="0">
                <a:solidFill>
                  <a:srgbClr val="0000FF"/>
                </a:solidFill>
              </a:rPr>
              <a:t>7 kg/cm</a:t>
            </a:r>
            <a:r>
              <a:rPr lang="es-MX" sz="1900" baseline="30000" dirty="0" smtClean="0">
                <a:solidFill>
                  <a:srgbClr val="0000FF"/>
                </a:solidFill>
              </a:rPr>
              <a:t>2</a:t>
            </a:r>
            <a:r>
              <a:rPr lang="es-MX" sz="1900" dirty="0" smtClean="0">
                <a:solidFill>
                  <a:srgbClr val="0000FF"/>
                </a:solidFill>
              </a:rPr>
              <a:t> </a:t>
            </a:r>
            <a:r>
              <a:rPr lang="es-MX" sz="1900" dirty="0" smtClean="0"/>
              <a:t>es satisfactoria para capas base y que es deseable que los materiales que constituyen dichas capas contengan un mínimo de 50% de material pasante de la malla No.40 (425µm) previo al tratamiento. En dicho documento se indica también que la RCS mínima sugerida para capas </a:t>
            </a:r>
            <a:r>
              <a:rPr lang="es-MX" sz="1900" dirty="0" err="1" smtClean="0"/>
              <a:t>subbase</a:t>
            </a:r>
            <a:r>
              <a:rPr lang="es-MX" sz="1900" dirty="0" smtClean="0"/>
              <a:t> es de </a:t>
            </a:r>
            <a:r>
              <a:rPr lang="es-MX" sz="1900" dirty="0" smtClean="0">
                <a:solidFill>
                  <a:srgbClr val="0000FF"/>
                </a:solidFill>
              </a:rPr>
              <a:t>3.5 kg/cm</a:t>
            </a:r>
            <a:r>
              <a:rPr lang="es-MX" sz="1900" baseline="30000" dirty="0" smtClean="0">
                <a:solidFill>
                  <a:srgbClr val="0000FF"/>
                </a:solidFill>
              </a:rPr>
              <a:t>2</a:t>
            </a:r>
            <a:r>
              <a:rPr lang="es-MX" sz="1900" dirty="0" smtClean="0"/>
              <a:t>.</a:t>
            </a:r>
          </a:p>
          <a:p>
            <a:pPr marL="0" marR="0" indent="0" algn="l" defTabSz="914400" eaLnBrk="1" latinLnBrk="0" hangingPunct="1">
              <a:lnSpc>
                <a:spcPct val="100000"/>
              </a:lnSpc>
              <a:spcBef>
                <a:spcPct val="0"/>
              </a:spcBef>
              <a:buClrTx/>
              <a:buSzTx/>
              <a:buFontTx/>
              <a:buNone/>
              <a:tabLst/>
            </a:pPr>
            <a:endParaRPr lang="es-SV" sz="2000" b="1" kern="0" dirty="0" smtClean="0">
              <a:solidFill>
                <a:srgbClr val="000000"/>
              </a:solidFill>
              <a:cs typeface="Times New Roman" pitchFamily="18" charset="0"/>
            </a:endParaRPr>
          </a:p>
        </p:txBody>
      </p:sp>
      <p:sp>
        <p:nvSpPr>
          <p:cNvPr id="54" name="5c Bisel"/>
          <p:cNvSpPr/>
          <p:nvPr/>
        </p:nvSpPr>
        <p:spPr bwMode="auto">
          <a:xfrm>
            <a:off x="5099960" y="2214554"/>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26" name="Rectangle 3" descr="Diagonal hacia arriba ancha"/>
          <p:cNvSpPr>
            <a:spLocks noChangeArrowheads="1"/>
          </p:cNvSpPr>
          <p:nvPr/>
        </p:nvSpPr>
        <p:spPr bwMode="auto">
          <a:xfrm>
            <a:off x="5881034" y="2791462"/>
            <a:ext cx="214314" cy="214314"/>
          </a:xfrm>
          <a:prstGeom prst="rect">
            <a:avLst/>
          </a:prstGeom>
          <a:pattFill prst="wdUpDiag">
            <a:fgClr>
              <a:srgbClr val="4F81BD">
                <a:alpha val="50000"/>
              </a:srgbClr>
            </a:fgClr>
            <a:bgClr>
              <a:srgbClr val="FFFFFF">
                <a:alpha val="50000"/>
              </a:srgbClr>
            </a:bgClr>
          </a:pattFill>
          <a:ln w="9525">
            <a:solidFill>
              <a:schemeClr val="tx1">
                <a:lumMod val="95000"/>
                <a:lumOff val="5000"/>
              </a:schemeClr>
            </a:solidFill>
            <a:miter lim="800000"/>
            <a:headEnd/>
            <a:tailEnd/>
          </a:ln>
        </p:spPr>
        <p:txBody>
          <a:bodyPr vert="horz" wrap="square" lIns="91440" tIns="45720" rIns="91440" bIns="45720" numCol="1" anchor="t" anchorCtr="0" compatLnSpc="1">
            <a:prstTxWarp prst="textNoShape">
              <a:avLst/>
            </a:prstTxWarp>
          </a:bodyPr>
          <a:lstStyle/>
          <a:p>
            <a:endParaRPr lang="es-SV"/>
          </a:p>
        </p:txBody>
      </p:sp>
      <p:sp>
        <p:nvSpPr>
          <p:cNvPr id="27" name="26 CuadroTexto"/>
          <p:cNvSpPr txBox="1"/>
          <p:nvPr/>
        </p:nvSpPr>
        <p:spPr>
          <a:xfrm>
            <a:off x="6095348" y="2560169"/>
            <a:ext cx="1643074" cy="707886"/>
          </a:xfrm>
          <a:prstGeom prst="rect">
            <a:avLst/>
          </a:prstGeom>
          <a:noFill/>
        </p:spPr>
        <p:txBody>
          <a:bodyPr wrap="square" rtlCol="0">
            <a:spAutoFit/>
          </a:bodyPr>
          <a:lstStyle/>
          <a:p>
            <a:r>
              <a:rPr lang="es-MX" sz="1000" b="1" dirty="0" smtClean="0">
                <a:latin typeface="Arial" pitchFamily="34" charset="0"/>
                <a:cs typeface="Arial" pitchFamily="34" charset="0"/>
              </a:rPr>
              <a:t>Rango de porcentajes  aproximados de cal con los que se alcanza la estabilización.</a:t>
            </a:r>
            <a:endParaRPr lang="es-SV" sz="1000" b="1" dirty="0">
              <a:latin typeface="Arial" pitchFamily="34" charset="0"/>
              <a:cs typeface="Arial" pitchFamily="34" charset="0"/>
            </a:endParaRPr>
          </a:p>
        </p:txBody>
      </p:sp>
      <p:sp>
        <p:nvSpPr>
          <p:cNvPr id="32" name="31 CuadroTexto"/>
          <p:cNvSpPr txBox="1"/>
          <p:nvPr/>
        </p:nvSpPr>
        <p:spPr>
          <a:xfrm>
            <a:off x="5821171" y="3262974"/>
            <a:ext cx="1857388" cy="553998"/>
          </a:xfrm>
          <a:prstGeom prst="rect">
            <a:avLst/>
          </a:prstGeom>
          <a:solidFill>
            <a:srgbClr val="FFFFFF"/>
          </a:solidFill>
        </p:spPr>
        <p:txBody>
          <a:bodyPr wrap="square" rtlCol="0">
            <a:spAutoFit/>
          </a:bodyPr>
          <a:lstStyle/>
          <a:p>
            <a:pPr marL="266700"/>
            <a:r>
              <a:rPr lang="es-MX" sz="1000" b="1" dirty="0" smtClean="0">
                <a:latin typeface="Arial" pitchFamily="34" charset="0"/>
                <a:cs typeface="Arial" pitchFamily="34" charset="0"/>
              </a:rPr>
              <a:t>Valores de RCS satisfactorios para capas base y </a:t>
            </a:r>
            <a:r>
              <a:rPr lang="es-MX" sz="1000" b="1" dirty="0" err="1" smtClean="0">
                <a:latin typeface="Arial" pitchFamily="34" charset="0"/>
                <a:cs typeface="Arial" pitchFamily="34" charset="0"/>
              </a:rPr>
              <a:t>subbase</a:t>
            </a:r>
            <a:r>
              <a:rPr lang="es-MX" sz="1000" b="1" dirty="0" smtClean="0">
                <a:latin typeface="Arial" pitchFamily="34" charset="0"/>
                <a:cs typeface="Arial" pitchFamily="34" charset="0"/>
              </a:rPr>
              <a:t>.</a:t>
            </a:r>
            <a:endParaRPr lang="es-SV" sz="1000" b="1" dirty="0">
              <a:latin typeface="Arial" pitchFamily="34" charset="0"/>
              <a:cs typeface="Arial" pitchFamily="34" charset="0"/>
            </a:endParaRPr>
          </a:p>
        </p:txBody>
      </p:sp>
      <p:cxnSp>
        <p:nvCxnSpPr>
          <p:cNvPr id="31" name="30 Conector recto"/>
          <p:cNvCxnSpPr/>
          <p:nvPr/>
        </p:nvCxnSpPr>
        <p:spPr>
          <a:xfrm>
            <a:off x="5751721" y="3535163"/>
            <a:ext cx="357190" cy="1588"/>
          </a:xfrm>
          <a:prstGeom prst="line">
            <a:avLst/>
          </a:pr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5" name="24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18</a:t>
            </a:fld>
            <a:endParaRPr lang="es-ES">
              <a:solidFill>
                <a:srgbClr val="065BAA"/>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10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childTnLst>
                                </p:cTn>
                              </p:par>
                              <p:par>
                                <p:cTn id="30" presetID="9" presetClass="emph" presetSubtype="0" grpId="0" nodeType="withEffect">
                                  <p:stCondLst>
                                    <p:cond delay="0"/>
                                  </p:stCondLst>
                                  <p:childTnLst>
                                    <p:set>
                                      <p:cBhvr rctx="PPT">
                                        <p:cTn id="31" dur="indefinite"/>
                                        <p:tgtEl>
                                          <p:spTgt spid="12"/>
                                        </p:tgtEl>
                                        <p:attrNameLst>
                                          <p:attrName>style.opacity</p:attrName>
                                        </p:attrNameLst>
                                      </p:cBhvr>
                                      <p:to>
                                        <p:strVal val="0.25"/>
                                      </p:to>
                                    </p:set>
                                    <p:animEffect filter="image" prLst="opacity: 0.25">
                                      <p:cBhvr rctx="IE">
                                        <p:cTn id="32" dur="indefinite"/>
                                        <p:tgtEl>
                                          <p:spTgt spid="12"/>
                                        </p:tgtEl>
                                      </p:cBhvr>
                                    </p:animEffect>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44"/>
                    </p:tgtEl>
                  </p:cond>
                </p:stCondLst>
                <p:endSync evt="end" delay="0">
                  <p:rtn val="all"/>
                </p:endSync>
                <p:childTnLst>
                  <p:par>
                    <p:cTn id="34" fill="hold">
                      <p:stCondLst>
                        <p:cond delay="0"/>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1000"/>
                                        <p:tgtEl>
                                          <p:spTgt spid="47"/>
                                        </p:tgtEl>
                                      </p:cBhvr>
                                    </p:animEffect>
                                  </p:childTnLst>
                                </p:cTn>
                              </p:par>
                              <p:par>
                                <p:cTn id="39" presetID="22" presetClass="entr" presetSubtype="8"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1000"/>
                                        <p:tgtEl>
                                          <p:spTgt spid="51"/>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000"/>
                                        <p:tgtEl>
                                          <p:spTgt spid="54"/>
                                        </p:tgtEl>
                                      </p:cBhvr>
                                    </p:animEffect>
                                  </p:childTnLst>
                                </p:cTn>
                              </p:par>
                              <p:par>
                                <p:cTn id="54" presetID="9" presetClass="emph" presetSubtype="0" grpId="2" nodeType="withEffect">
                                  <p:stCondLst>
                                    <p:cond delay="0"/>
                                  </p:stCondLst>
                                  <p:childTnLst>
                                    <p:set>
                                      <p:cBhvr rctx="PPT">
                                        <p:cTn id="55" dur="indefinite"/>
                                        <p:tgtEl>
                                          <p:spTgt spid="44"/>
                                        </p:tgtEl>
                                        <p:attrNameLst>
                                          <p:attrName>style.opacity</p:attrName>
                                        </p:attrNameLst>
                                      </p:cBhvr>
                                      <p:to>
                                        <p:strVal val="0.25"/>
                                      </p:to>
                                    </p:set>
                                    <p:animEffect filter="image" prLst="opacity: 0.25">
                                      <p:cBhvr rctx="IE">
                                        <p:cTn id="56" dur="indefinite"/>
                                        <p:tgtEl>
                                          <p:spTgt spid="44"/>
                                        </p:tgtEl>
                                      </p:cBhvr>
                                    </p:animEffect>
                                  </p:childTnLst>
                                </p:cTn>
                              </p:par>
                            </p:childTnLst>
                          </p:cTn>
                        </p:par>
                      </p:childTnLst>
                    </p:cTn>
                  </p:par>
                </p:childTnLst>
              </p:cTn>
              <p:nextCondLst>
                <p:cond evt="onClick" delay="0">
                  <p:tgtEl>
                    <p:spTgt spid="44"/>
                  </p:tgtEl>
                </p:cond>
              </p:nextCondLst>
            </p:seq>
            <p:seq concurrent="1" nextAc="seek">
              <p:cTn id="57" restart="whenNotActive" fill="hold" evtFilter="cancelBubble" nodeType="interactiveSeq">
                <p:stCondLst>
                  <p:cond evt="onClick" delay="0">
                    <p:tgtEl>
                      <p:spTgt spid="54"/>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48"/>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43"/>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54"/>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36"/>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52"/>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47"/>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51"/>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44"/>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37"/>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26"/>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27"/>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32"/>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31"/>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28">
                                            <p:txEl>
                                              <p:pRg st="2" end="2"/>
                                            </p:txEl>
                                          </p:spTgt>
                                        </p:tgtEl>
                                        <p:attrNameLst>
                                          <p:attrName>style.visibility</p:attrName>
                                        </p:attrNameLst>
                                      </p:cBhvr>
                                      <p:to>
                                        <p:strVal val="visible"/>
                                      </p:to>
                                    </p:set>
                                    <p:animEffect transition="in" filter="fade">
                                      <p:cBhvr>
                                        <p:cTn id="88" dur="1000"/>
                                        <p:tgtEl>
                                          <p:spTgt spid="28">
                                            <p:txEl>
                                              <p:pRg st="2" end="2"/>
                                            </p:txEl>
                                          </p:spTgt>
                                        </p:tgtEl>
                                      </p:cBhvr>
                                    </p:animEffect>
                                  </p:childTnLst>
                                </p:cTn>
                              </p:par>
                            </p:childTnLst>
                          </p:cTn>
                        </p:par>
                      </p:childTnLst>
                    </p:cTn>
                  </p:par>
                </p:childTnLst>
              </p:cTn>
              <p:nextCondLst>
                <p:cond evt="onClick" delay="0">
                  <p:tgtEl>
                    <p:spTgt spid="54"/>
                  </p:tgtEl>
                </p:cond>
              </p:nextCondLst>
            </p:seq>
          </p:childTnLst>
        </p:cTn>
      </p:par>
    </p:tnLst>
    <p:bldLst>
      <p:bldP spid="12" grpId="0" animBg="1"/>
      <p:bldP spid="36" grpId="0" animBg="1"/>
      <p:bldP spid="36" grpId="1" animBg="1"/>
      <p:bldP spid="37" grpId="0"/>
      <p:bldP spid="37" grpId="1"/>
      <p:bldP spid="44" grpId="0" animBg="1"/>
      <p:bldP spid="44" grpId="1" animBg="1"/>
      <p:bldP spid="44" grpId="2" animBg="1"/>
      <p:bldP spid="52" grpId="0" animBg="1"/>
      <p:bldP spid="52" grpId="1" animBg="1"/>
      <p:bldP spid="48" grpId="0" animBg="1"/>
      <p:bldP spid="48" grpId="1" animBg="1"/>
      <p:bldP spid="54" grpId="0" animBg="1"/>
      <p:bldP spid="54" grpId="1" animBg="1"/>
      <p:bldP spid="26" grpId="0" animBg="1"/>
      <p:bldP spid="26" grpId="1" animBg="1"/>
      <p:bldP spid="27" grpId="0"/>
      <p:bldP spid="27" grpId="1"/>
      <p:bldP spid="32" grpId="0" animBg="1"/>
      <p:bldP spid="3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065BAA"/>
                </a:solidFill>
                <a:latin typeface="Times New Roman" pitchFamily="18" charset="0"/>
                <a:ea typeface="Verdana" pitchFamily="34" charset="0"/>
                <a:cs typeface="Times New Roman" pitchFamily="18" charset="0"/>
              </a:rPr>
              <a:t>4</a:t>
            </a:r>
            <a:r>
              <a:rPr lang="es-SV" sz="2600" b="1" i="0" baseline="0" dirty="0" smtClean="0">
                <a:solidFill>
                  <a:srgbClr val="065BAA"/>
                </a:solidFill>
                <a:latin typeface="Times New Roman" pitchFamily="18" charset="0"/>
                <a:ea typeface="Verdana" pitchFamily="34" charset="0"/>
                <a:cs typeface="Times New Roman" pitchFamily="18" charset="0"/>
              </a:rPr>
              <a:t>. Diseño de mezclas suelo-cal.</a:t>
            </a:r>
          </a:p>
          <a:p>
            <a:pPr algn="just" eaLnBrk="1" hangingPunct="1">
              <a:spcBef>
                <a:spcPct val="20000"/>
              </a:spcBef>
              <a:buClr>
                <a:schemeClr val="bg2"/>
              </a:buClr>
              <a:buSzPct val="75000"/>
            </a:pPr>
            <a:endParaRPr lang="es-ES" sz="2400" i="0" baseline="0" dirty="0">
              <a:solidFill>
                <a:schemeClr val="bg2"/>
              </a:solidFill>
              <a:latin typeface="Times New Roman" pitchFamily="18" charset="0"/>
              <a:ea typeface="Verdana" pitchFamily="34" charset="0"/>
              <a:cs typeface="Times New Roman" pitchFamily="18" charset="0"/>
            </a:endParaRPr>
          </a:p>
        </p:txBody>
      </p:sp>
      <p:sp>
        <p:nvSpPr>
          <p:cNvPr id="12" name="Rectangle 5"/>
          <p:cNvSpPr txBox="1">
            <a:spLocks noChangeArrowheads="1"/>
          </p:cNvSpPr>
          <p:nvPr/>
        </p:nvSpPr>
        <p:spPr bwMode="auto">
          <a:xfrm>
            <a:off x="3357554" y="1472318"/>
            <a:ext cx="5429288" cy="25916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MX" sz="2000" b="1" kern="0" dirty="0" smtClean="0">
                <a:cs typeface="Times New Roman" pitchFamily="18" charset="0"/>
              </a:rPr>
              <a:t>¿Por qué se debe diseñar la mezcla suelo – cal?</a:t>
            </a:r>
          </a:p>
          <a:p>
            <a:pPr algn="just" eaLnBrk="0" hangingPunct="0">
              <a:spcBef>
                <a:spcPct val="20000"/>
              </a:spcBef>
              <a:buClr>
                <a:schemeClr val="bg2"/>
              </a:buClr>
              <a:buSzPct val="150000"/>
              <a:defRPr/>
            </a:pPr>
            <a:r>
              <a:rPr lang="es-MX" sz="2000" kern="0" dirty="0" smtClean="0">
                <a:cs typeface="Times New Roman" pitchFamily="18" charset="0"/>
              </a:rPr>
              <a:t>El objetivo principal del diseño de la mezcla es </a:t>
            </a:r>
            <a:r>
              <a:rPr lang="es-MX" sz="2000" kern="0" dirty="0" smtClean="0">
                <a:solidFill>
                  <a:srgbClr val="0000FF"/>
                </a:solidFill>
                <a:cs typeface="Times New Roman" pitchFamily="18" charset="0"/>
              </a:rPr>
              <a:t>determinar el contenido óptimo de cal para estabilizar el suelo</a:t>
            </a:r>
            <a:r>
              <a:rPr lang="es-MX" sz="2000" kern="0" dirty="0" smtClean="0">
                <a:cs typeface="Times New Roman" pitchFamily="18" charset="0"/>
              </a:rPr>
              <a:t>. Los objetivos deseados son obtener cambios permanentes en términos de plasticidad, relación densidad-humedad, resistencia a la compresión simple, otras.</a:t>
            </a:r>
          </a:p>
        </p:txBody>
      </p:sp>
      <p:pic>
        <p:nvPicPr>
          <p:cNvPr id="3074" name="Picture 2" descr="C:\Users\jose.villalobos\Desktop\signo de interrogacion y hombre.jpg"/>
          <p:cNvPicPr>
            <a:picLocks noChangeAspect="1" noChangeArrowheads="1"/>
          </p:cNvPicPr>
          <p:nvPr/>
        </p:nvPicPr>
        <p:blipFill>
          <a:blip r:embed="rId3" cstate="print"/>
          <a:srcRect t="2500" b="5000"/>
          <a:stretch>
            <a:fillRect/>
          </a:stretch>
        </p:blipFill>
        <p:spPr bwMode="auto">
          <a:xfrm>
            <a:off x="357158" y="1412776"/>
            <a:ext cx="2870277" cy="2643206"/>
          </a:xfrm>
          <a:prstGeom prst="rect">
            <a:avLst/>
          </a:prstGeom>
          <a:noFill/>
          <a:ln>
            <a:noFill/>
          </a:ln>
        </p:spPr>
      </p:pic>
      <p:pic>
        <p:nvPicPr>
          <p:cNvPr id="3075" name="Picture 3" descr="C:\Users\jose.villalobos\Desktop\images.jpg"/>
          <p:cNvPicPr>
            <a:picLocks noChangeAspect="1" noChangeArrowheads="1"/>
          </p:cNvPicPr>
          <p:nvPr/>
        </p:nvPicPr>
        <p:blipFill>
          <a:blip r:embed="rId4" cstate="print"/>
          <a:srcRect/>
          <a:stretch>
            <a:fillRect/>
          </a:stretch>
        </p:blipFill>
        <p:spPr bwMode="auto">
          <a:xfrm>
            <a:off x="357158" y="1484214"/>
            <a:ext cx="2857520" cy="2500330"/>
          </a:xfrm>
          <a:prstGeom prst="rect">
            <a:avLst/>
          </a:prstGeom>
          <a:noFill/>
          <a:ln>
            <a:noFill/>
          </a:ln>
        </p:spPr>
      </p:pic>
      <p:sp>
        <p:nvSpPr>
          <p:cNvPr id="10" name="9 Rectángulo redondeado"/>
          <p:cNvSpPr/>
          <p:nvPr/>
        </p:nvSpPr>
        <p:spPr bwMode="auto">
          <a:xfrm>
            <a:off x="1500166" y="4581128"/>
            <a:ext cx="7348142" cy="1428759"/>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6700" lvl="0" indent="-266700" algn="just" eaLnBrk="0" hangingPunct="0">
              <a:spcBef>
                <a:spcPct val="20000"/>
              </a:spcBef>
              <a:buSzPct val="100000"/>
              <a:buFont typeface="Wingdings" pitchFamily="2" charset="2"/>
              <a:buChar char="n"/>
              <a:defRPr/>
            </a:pPr>
            <a:r>
              <a:rPr lang="es-MX" sz="2000" kern="0" dirty="0" smtClean="0">
                <a:solidFill>
                  <a:srgbClr val="000000"/>
                </a:solidFill>
                <a:cs typeface="Times New Roman" pitchFamily="18" charset="0"/>
              </a:rPr>
              <a:t>Los requisitos de diseño estarán en función de los requerimientos establecidos por el Diseñador.</a:t>
            </a:r>
          </a:p>
          <a:p>
            <a:pPr marL="266700" lvl="0" indent="-266700" algn="just" eaLnBrk="0" hangingPunct="0">
              <a:spcBef>
                <a:spcPct val="20000"/>
              </a:spcBef>
              <a:buSzPct val="100000"/>
              <a:buFont typeface="Wingdings" pitchFamily="2" charset="2"/>
              <a:buChar char="n"/>
              <a:defRPr/>
            </a:pPr>
            <a:r>
              <a:rPr lang="es-MX" sz="2000" kern="0" dirty="0" smtClean="0">
                <a:solidFill>
                  <a:srgbClr val="000000"/>
                </a:solidFill>
                <a:cs typeface="Times New Roman" pitchFamily="18" charset="0"/>
              </a:rPr>
              <a:t>El material utilizado en el diseño deberá ser representativo del material que será incorporado al proyecto.</a:t>
            </a:r>
          </a:p>
        </p:txBody>
      </p:sp>
      <p:pic>
        <p:nvPicPr>
          <p:cNvPr id="13" name="foco" descr="foco.png"/>
          <p:cNvPicPr>
            <a:picLocks noChangeAspect="1"/>
          </p:cNvPicPr>
          <p:nvPr/>
        </p:nvPicPr>
        <p:blipFill>
          <a:blip r:embed="rId5" cstate="print">
            <a:clrChange>
              <a:clrFrom>
                <a:srgbClr val="FFFFFF"/>
              </a:clrFrom>
              <a:clrTo>
                <a:srgbClr val="FFFFFF">
                  <a:alpha val="0"/>
                </a:srgbClr>
              </a:clrTo>
            </a:clrChange>
          </a:blip>
          <a:stretch>
            <a:fillRect/>
          </a:stretch>
        </p:blipFill>
        <p:spPr>
          <a:xfrm rot="1332574">
            <a:off x="575784" y="4748377"/>
            <a:ext cx="686244" cy="913477"/>
          </a:xfrm>
          <a:prstGeom prst="rect">
            <a:avLst/>
          </a:prstGeom>
        </p:spPr>
      </p:pic>
      <p:sp>
        <p:nvSpPr>
          <p:cNvPr id="8" name="7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19</a:t>
            </a:fld>
            <a:endParaRPr lang="es-ES" dirty="0">
              <a:solidFill>
                <a:srgbClr val="065BA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childTnLst>
                                </p:cTn>
                              </p:par>
                              <p:par>
                                <p:cTn id="8" presetID="10" presetClass="exit" presetSubtype="0" fill="hold" nodeType="withEffect">
                                  <p:stCondLst>
                                    <p:cond delay="0"/>
                                  </p:stCondLst>
                                  <p:childTnLst>
                                    <p:animEffect transition="out" filter="fade">
                                      <p:cBhvr>
                                        <p:cTn id="9" dur="1000"/>
                                        <p:tgtEl>
                                          <p:spTgt spid="3074"/>
                                        </p:tgtEl>
                                      </p:cBhvr>
                                    </p:animEffect>
                                    <p:set>
                                      <p:cBhvr>
                                        <p:cTn id="10" dur="1" fill="hold">
                                          <p:stCondLst>
                                            <p:cond delay="999"/>
                                          </p:stCondLst>
                                        </p:cTn>
                                        <p:tgtEl>
                                          <p:spTgt spid="307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repeatCount="indefinite" fill="hold" nodeType="withEffect">
                                  <p:stCondLst>
                                    <p:cond delay="0"/>
                                  </p:stCondLst>
                                  <p:endCondLst>
                                    <p:cond evt="onNext" delay="0">
                                      <p:tgtEl>
                                        <p:sldTgt/>
                                      </p:tgtEl>
                                    </p:cond>
                                  </p:end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10" presetClass="exit" presetSubtype="0" repeatCount="indefinite" fill="hold" nodeType="withEffect">
                                  <p:stCondLst>
                                    <p:cond delay="0"/>
                                  </p:stCondLst>
                                  <p:endCondLst>
                                    <p:cond evt="onNext" delay="0">
                                      <p:tgtEl>
                                        <p:sldTgt/>
                                      </p:tgtEl>
                                    </p:cond>
                                  </p:endCondLst>
                                  <p:childTnLst>
                                    <p:animEffect transition="out" filter="fade">
                                      <p:cBhvr>
                                        <p:cTn id="23" dur="2000"/>
                                        <p:tgtEl>
                                          <p:spTgt spid="13"/>
                                        </p:tgtEl>
                                      </p:cBhvr>
                                    </p:animEffect>
                                    <p:set>
                                      <p:cBhvr>
                                        <p:cTn id="24"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nvSpPr>
        <p:spPr bwMode="auto">
          <a:xfrm>
            <a:off x="457200" y="549275"/>
            <a:ext cx="8229600" cy="1371600"/>
          </a:xfrm>
          <a:prstGeom prst="rect">
            <a:avLst/>
          </a:prstGeom>
          <a:noFill/>
          <a:ln w="9525">
            <a:noFill/>
            <a:miter lim="800000"/>
            <a:headEnd/>
            <a:tailEnd/>
          </a:ln>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lnSpc>
                <a:spcPct val="100000"/>
              </a:lnSpc>
              <a:buClrTx/>
              <a:buSzTx/>
              <a:buFontTx/>
              <a:buNone/>
              <a:defRPr/>
            </a:pPr>
            <a:r>
              <a:rPr lang="es-SV" sz="2800" b="1" kern="0" baseline="0" dirty="0" smtClean="0">
                <a:solidFill>
                  <a:srgbClr val="000000"/>
                </a:solidFill>
                <a:latin typeface="Times New Roman" pitchFamily="18" charset="0"/>
                <a:cs typeface="Times New Roman" pitchFamily="18" charset="0"/>
              </a:rPr>
              <a:t>OBSERVACION</a:t>
            </a:r>
            <a:endParaRPr lang="es-SV" sz="2800" b="1" kern="0" baseline="0" dirty="0">
              <a:solidFill>
                <a:srgbClr val="000000"/>
              </a:solidFill>
              <a:latin typeface="Times New Roman" pitchFamily="18" charset="0"/>
              <a:cs typeface="Times New Roman" pitchFamily="18" charset="0"/>
            </a:endParaRPr>
          </a:p>
        </p:txBody>
      </p:sp>
      <p:sp>
        <p:nvSpPr>
          <p:cNvPr id="7" name="2 Marcador de contenido"/>
          <p:cNvSpPr>
            <a:spLocks noGrp="1"/>
          </p:cNvSpPr>
          <p:nvPr/>
        </p:nvSpPr>
        <p:spPr bwMode="auto">
          <a:xfrm>
            <a:off x="539552" y="2073275"/>
            <a:ext cx="8064896" cy="3083917"/>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lgn="just">
              <a:lnSpc>
                <a:spcPct val="100000"/>
              </a:lnSpc>
              <a:buClr>
                <a:srgbClr val="FF9900"/>
              </a:buClr>
              <a:buFont typeface="Wingdings" pitchFamily="2" charset="2"/>
              <a:buNone/>
              <a:defRPr/>
            </a:pPr>
            <a:r>
              <a:rPr lang="es-SV" sz="1900" i="1" kern="0" baseline="0" dirty="0" smtClean="0">
                <a:solidFill>
                  <a:srgbClr val="000000"/>
                </a:solidFill>
                <a:latin typeface="Times New Roman" pitchFamily="18" charset="0"/>
                <a:cs typeface="Times New Roman" pitchFamily="18" charset="0"/>
              </a:rPr>
              <a:t>El Contenido de esta presentación refleja las opiniones de los autores, quienes son los responsables de los hechos y de la exactitud de la información presentada; la presentación ha sido elaborada con la finalidad de que pueda ser utilizada por personal técnico que posea las competencias necesarias, para evaluar el alcance y limitaciones inherentes a la misma.</a:t>
            </a:r>
          </a:p>
          <a:p>
            <a:pPr marL="0" indent="0" algn="just">
              <a:lnSpc>
                <a:spcPct val="100000"/>
              </a:lnSpc>
              <a:buClr>
                <a:srgbClr val="FF9900"/>
              </a:buClr>
              <a:buFont typeface="Wingdings" pitchFamily="2" charset="2"/>
              <a:buNone/>
              <a:defRPr/>
            </a:pPr>
            <a:endParaRPr lang="es-SV" sz="1900" i="1" kern="0" baseline="0" dirty="0" smtClean="0">
              <a:solidFill>
                <a:srgbClr val="000000"/>
              </a:solidFill>
              <a:latin typeface="Times New Roman" pitchFamily="18" charset="0"/>
              <a:cs typeface="Times New Roman" pitchFamily="18" charset="0"/>
            </a:endParaRPr>
          </a:p>
          <a:p>
            <a:pPr marL="0" indent="0" algn="just">
              <a:lnSpc>
                <a:spcPct val="100000"/>
              </a:lnSpc>
              <a:buClr>
                <a:srgbClr val="FF9900"/>
              </a:buClr>
              <a:buFont typeface="Wingdings" pitchFamily="2" charset="2"/>
              <a:buNone/>
              <a:defRPr/>
            </a:pPr>
            <a:r>
              <a:rPr lang="es-SV" sz="1900" i="1" kern="0" baseline="0" dirty="0" smtClean="0">
                <a:solidFill>
                  <a:srgbClr val="000000"/>
                </a:solidFill>
                <a:latin typeface="Times New Roman" pitchFamily="18" charset="0"/>
                <a:cs typeface="Times New Roman" pitchFamily="18" charset="0"/>
              </a:rPr>
              <a:t>La presentación no refleja necesariamente las opiniones y/o políticas oficiales del Ministerio de Obras Públicas, Transporte y de Vivienda y Desarrollo Urbano de El Salvador (MOPTVDU), y no constituye una norma, especificación o regulación.</a:t>
            </a:r>
            <a:endParaRPr lang="es-SV" sz="1900" i="1" kern="0" baseline="0" dirty="0">
              <a:solidFill>
                <a:srgbClr val="000000"/>
              </a:solidFill>
              <a:latin typeface="Times New Roman" pitchFamily="18" charset="0"/>
              <a:cs typeface="Times New Roman" pitchFamily="18" charset="0"/>
            </a:endParaRPr>
          </a:p>
        </p:txBody>
      </p:sp>
      <p:sp>
        <p:nvSpPr>
          <p:cNvPr id="4" name="3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2</a:t>
            </a:fld>
            <a:endParaRPr lang="es-ES">
              <a:solidFill>
                <a:srgbClr val="065BAA"/>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chemeClr val="accent5"/>
                </a:solidFill>
                <a:latin typeface="Times New Roman" pitchFamily="18" charset="0"/>
                <a:ea typeface="Verdana" pitchFamily="34" charset="0"/>
                <a:cs typeface="Times New Roman" pitchFamily="18" charset="0"/>
              </a:rPr>
              <a:t>4</a:t>
            </a:r>
            <a:r>
              <a:rPr lang="es-SV" sz="2600" b="1" i="0" baseline="0" dirty="0" smtClean="0">
                <a:solidFill>
                  <a:schemeClr val="accent5"/>
                </a:solidFill>
                <a:latin typeface="Times New Roman" pitchFamily="18" charset="0"/>
                <a:ea typeface="Verdana" pitchFamily="34" charset="0"/>
                <a:cs typeface="Times New Roman" pitchFamily="18" charset="0"/>
              </a:rPr>
              <a:t>. Diseño de mezclas suelo-cal.</a:t>
            </a:r>
          </a:p>
        </p:txBody>
      </p:sp>
      <p:sp>
        <p:nvSpPr>
          <p:cNvPr id="6" name="Rectangle 5"/>
          <p:cNvSpPr txBox="1">
            <a:spLocks noChangeArrowheads="1"/>
          </p:cNvSpPr>
          <p:nvPr/>
        </p:nvSpPr>
        <p:spPr bwMode="auto">
          <a:xfrm>
            <a:off x="323528" y="909364"/>
            <a:ext cx="8501122" cy="5615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ts val="0"/>
              </a:spcBef>
              <a:buClr>
                <a:schemeClr val="bg2"/>
              </a:buClr>
              <a:buSzPct val="150000"/>
              <a:defRPr/>
            </a:pPr>
            <a:r>
              <a:rPr lang="es-MX" sz="2000" kern="0" dirty="0" smtClean="0">
                <a:cs typeface="Times New Roman" pitchFamily="18" charset="0"/>
              </a:rPr>
              <a:t>Existen </a:t>
            </a:r>
            <a:r>
              <a:rPr lang="es-MX" sz="2000" kern="0" dirty="0">
                <a:cs typeface="Times New Roman" pitchFamily="18" charset="0"/>
              </a:rPr>
              <a:t>varios procedimientos </a:t>
            </a:r>
            <a:r>
              <a:rPr lang="es-MX" sz="2000" kern="0" dirty="0" smtClean="0">
                <a:cs typeface="Times New Roman" pitchFamily="18" charset="0"/>
              </a:rPr>
              <a:t>para el </a:t>
            </a:r>
            <a:r>
              <a:rPr lang="es-MX" sz="2000" kern="0" dirty="0">
                <a:cs typeface="Times New Roman" pitchFamily="18" charset="0"/>
              </a:rPr>
              <a:t>diseño </a:t>
            </a:r>
            <a:r>
              <a:rPr lang="es-MX" sz="2000" kern="0" dirty="0" smtClean="0">
                <a:cs typeface="Times New Roman" pitchFamily="18" charset="0"/>
              </a:rPr>
              <a:t>de </a:t>
            </a:r>
            <a:r>
              <a:rPr lang="es-MX" sz="2000" kern="0" dirty="0">
                <a:cs typeface="Times New Roman" pitchFamily="18" charset="0"/>
              </a:rPr>
              <a:t>mezclas </a:t>
            </a:r>
            <a:r>
              <a:rPr lang="es-MX" sz="2000" kern="0" dirty="0" smtClean="0">
                <a:cs typeface="Times New Roman" pitchFamily="18" charset="0"/>
              </a:rPr>
              <a:t>suelo-cal. </a:t>
            </a:r>
          </a:p>
          <a:p>
            <a:pPr algn="just" eaLnBrk="0" hangingPunct="0">
              <a:spcBef>
                <a:spcPts val="0"/>
              </a:spcBef>
              <a:buClr>
                <a:schemeClr val="bg2"/>
              </a:buClr>
              <a:buSzPct val="150000"/>
              <a:defRPr/>
            </a:pPr>
            <a:r>
              <a:rPr lang="es-MX" sz="2000" kern="0" dirty="0" smtClean="0">
                <a:cs typeface="Times New Roman" pitchFamily="18" charset="0"/>
              </a:rPr>
              <a:t>La metodología que los distintos procedimientos siguen es, en general, común y comprende los pasos siguientes:</a:t>
            </a:r>
          </a:p>
          <a:p>
            <a:pPr algn="just" eaLnBrk="0" hangingPunct="0">
              <a:spcBef>
                <a:spcPts val="0"/>
              </a:spcBef>
              <a:buClr>
                <a:schemeClr val="bg2"/>
              </a:buClr>
              <a:buSzPct val="150000"/>
              <a:defRPr/>
            </a:pPr>
            <a:endParaRPr lang="es-MX" sz="2000" kern="0" dirty="0" smtClean="0">
              <a:cs typeface="Times New Roman" pitchFamily="18" charset="0"/>
            </a:endParaRPr>
          </a:p>
          <a:p>
            <a:pPr marL="268288" indent="-268288" algn="just" eaLnBrk="0" hangingPunct="0">
              <a:lnSpc>
                <a:spcPts val="2500"/>
              </a:lnSpc>
              <a:spcBef>
                <a:spcPts val="0"/>
              </a:spcBef>
              <a:spcAft>
                <a:spcPts val="500"/>
              </a:spcAft>
              <a:buClr>
                <a:srgbClr val="002E89"/>
              </a:buClr>
              <a:buSzPct val="100000"/>
              <a:buFont typeface="+mj-lt"/>
              <a:buAutoNum type="arabicPeriod"/>
              <a:defRPr/>
            </a:pPr>
            <a:r>
              <a:rPr lang="es-MX" sz="2000" kern="0" dirty="0" smtClean="0">
                <a:cs typeface="Times New Roman" pitchFamily="18" charset="0"/>
              </a:rPr>
              <a:t>Evaluación inicial del suelo.</a:t>
            </a:r>
          </a:p>
          <a:p>
            <a:pPr marL="268288" indent="-268288" algn="just" eaLnBrk="0" hangingPunct="0">
              <a:lnSpc>
                <a:spcPts val="2500"/>
              </a:lnSpc>
              <a:spcBef>
                <a:spcPts val="0"/>
              </a:spcBef>
              <a:spcAft>
                <a:spcPts val="500"/>
              </a:spcAft>
              <a:buClr>
                <a:srgbClr val="002E89"/>
              </a:buClr>
              <a:buSzPct val="100000"/>
              <a:buFont typeface="+mj-lt"/>
              <a:buAutoNum type="arabicPeriod"/>
              <a:defRPr/>
            </a:pPr>
            <a:r>
              <a:rPr lang="es-SV" sz="2000" dirty="0" smtClean="0">
                <a:solidFill>
                  <a:srgbClr val="0000FF"/>
                </a:solidFill>
              </a:rPr>
              <a:t>Determinación de la demanda aproximada de cal</a:t>
            </a:r>
            <a:r>
              <a:rPr lang="es-SV" sz="2000" dirty="0" smtClean="0"/>
              <a:t>.</a:t>
            </a:r>
          </a:p>
          <a:p>
            <a:pPr marL="268288" indent="-268288" algn="just" eaLnBrk="0" hangingPunct="0">
              <a:lnSpc>
                <a:spcPts val="2500"/>
              </a:lnSpc>
              <a:spcBef>
                <a:spcPts val="0"/>
              </a:spcBef>
              <a:spcAft>
                <a:spcPts val="500"/>
              </a:spcAft>
              <a:buClr>
                <a:srgbClr val="002E89"/>
              </a:buClr>
              <a:buSzPct val="100000"/>
              <a:buFont typeface="+mj-lt"/>
              <a:buAutoNum type="arabicPeriod"/>
              <a:defRPr/>
            </a:pPr>
            <a:r>
              <a:rPr lang="es-SV" sz="2000" dirty="0" smtClean="0"/>
              <a:t>Determinación del </a:t>
            </a:r>
            <a:r>
              <a:rPr lang="es-SV" sz="2000" dirty="0" err="1" smtClean="0"/>
              <a:t>W%</a:t>
            </a:r>
            <a:r>
              <a:rPr lang="es-SV" sz="2000" baseline="-25000" dirty="0" err="1" smtClean="0"/>
              <a:t>opt</a:t>
            </a:r>
            <a:r>
              <a:rPr lang="es-SV" sz="2000" dirty="0" smtClean="0"/>
              <a:t> y </a:t>
            </a:r>
            <a:r>
              <a:rPr lang="es-SV" sz="2000" dirty="0" err="1" smtClean="0"/>
              <a:t>PVSmáx</a:t>
            </a:r>
            <a:r>
              <a:rPr lang="es-SV" sz="2000" dirty="0" smtClean="0"/>
              <a:t> de la mezcla suelo - cal. </a:t>
            </a:r>
          </a:p>
          <a:p>
            <a:pPr marL="268288" indent="-268288" algn="just" eaLnBrk="0" hangingPunct="0">
              <a:lnSpc>
                <a:spcPts val="2500"/>
              </a:lnSpc>
              <a:spcBef>
                <a:spcPts val="0"/>
              </a:spcBef>
              <a:spcAft>
                <a:spcPts val="500"/>
              </a:spcAft>
              <a:buClr>
                <a:srgbClr val="002E89"/>
              </a:buClr>
              <a:buSzPct val="100000"/>
              <a:buFont typeface="+mj-lt"/>
              <a:buAutoNum type="arabicPeriod"/>
              <a:defRPr/>
            </a:pPr>
            <a:r>
              <a:rPr lang="es-SV" sz="2000" dirty="0" smtClean="0"/>
              <a:t>Determinación de la RCS de la mezcla suelo-cal.</a:t>
            </a:r>
          </a:p>
          <a:p>
            <a:pPr marL="268288" indent="-268288" algn="just" eaLnBrk="0" hangingPunct="0">
              <a:lnSpc>
                <a:spcPts val="2500"/>
              </a:lnSpc>
              <a:spcBef>
                <a:spcPts val="0"/>
              </a:spcBef>
              <a:buClr>
                <a:srgbClr val="002E89"/>
              </a:buClr>
              <a:buSzPct val="100000"/>
              <a:buFont typeface="+mj-lt"/>
              <a:buAutoNum type="arabicPeriod"/>
              <a:defRPr/>
            </a:pPr>
            <a:r>
              <a:rPr lang="es-SV" sz="2000" dirty="0" smtClean="0"/>
              <a:t>Determinación del cambio volumétrico.</a:t>
            </a:r>
          </a:p>
          <a:p>
            <a:pPr algn="just" eaLnBrk="0" hangingPunct="0">
              <a:spcBef>
                <a:spcPts val="0"/>
              </a:spcBef>
              <a:buClr>
                <a:srgbClr val="002E89"/>
              </a:buClr>
              <a:buSzPct val="100000"/>
              <a:defRPr/>
            </a:pPr>
            <a:endParaRPr lang="es-MX" sz="2000" dirty="0"/>
          </a:p>
          <a:p>
            <a:pPr algn="just" eaLnBrk="0" hangingPunct="0">
              <a:spcBef>
                <a:spcPts val="0"/>
              </a:spcBef>
              <a:spcAft>
                <a:spcPts val="600"/>
              </a:spcAft>
              <a:buClr>
                <a:srgbClr val="002E89"/>
              </a:buClr>
              <a:buSzPct val="100000"/>
              <a:defRPr/>
            </a:pPr>
            <a:r>
              <a:rPr lang="es-MX" sz="2000" dirty="0" smtClean="0"/>
              <a:t>La principal diferencia entre los procedimientos de diseño estriba en el método con el cual se determina el contenido de cal </a:t>
            </a:r>
            <a:r>
              <a:rPr lang="es-MX" sz="2000" kern="0" dirty="0" smtClean="0">
                <a:cs typeface="Times New Roman" pitchFamily="18" charset="0"/>
              </a:rPr>
              <a:t>requerido </a:t>
            </a:r>
            <a:r>
              <a:rPr lang="es-MX" sz="2000" kern="0" dirty="0">
                <a:cs typeface="Times New Roman" pitchFamily="18" charset="0"/>
              </a:rPr>
              <a:t>para alcanzar una adecuada resistencia </a:t>
            </a:r>
            <a:r>
              <a:rPr lang="es-MX" sz="2000" kern="0" dirty="0" smtClean="0">
                <a:cs typeface="Times New Roman" pitchFamily="18" charset="0"/>
              </a:rPr>
              <a:t>a la compresión a </a:t>
            </a:r>
            <a:r>
              <a:rPr lang="es-MX" sz="2000" kern="0" dirty="0">
                <a:cs typeface="Times New Roman" pitchFamily="18" charset="0"/>
              </a:rPr>
              <a:t>largo </a:t>
            </a:r>
            <a:r>
              <a:rPr lang="es-MX" sz="2000" kern="0" dirty="0" smtClean="0">
                <a:cs typeface="Times New Roman" pitchFamily="18" charset="0"/>
              </a:rPr>
              <a:t>plazo. Los métodos más comúnmente usados para determinar el contenido de cal se abordan en:</a:t>
            </a:r>
          </a:p>
          <a:p>
            <a:pPr marL="268288" indent="-268288" algn="just" eaLnBrk="0" hangingPunct="0">
              <a:spcBef>
                <a:spcPts val="0"/>
              </a:spcBef>
              <a:spcAft>
                <a:spcPts val="500"/>
              </a:spcAft>
              <a:buClr>
                <a:schemeClr val="tx1">
                  <a:lumMod val="95000"/>
                  <a:lumOff val="5000"/>
                </a:schemeClr>
              </a:buClr>
              <a:buSzPct val="100000"/>
              <a:buFont typeface="Wingdings" pitchFamily="2" charset="2"/>
              <a:buChar char="n"/>
              <a:defRPr/>
            </a:pPr>
            <a:r>
              <a:rPr lang="es-MX" sz="2000" kern="0" dirty="0" smtClean="0">
                <a:cs typeface="Times New Roman" pitchFamily="18" charset="0"/>
              </a:rPr>
              <a:t>AASHTO T220 </a:t>
            </a:r>
          </a:p>
          <a:p>
            <a:pPr marL="268288" indent="-268288" algn="just" eaLnBrk="0" hangingPunct="0">
              <a:spcBef>
                <a:spcPts val="0"/>
              </a:spcBef>
              <a:spcAft>
                <a:spcPts val="500"/>
              </a:spcAft>
              <a:buClr>
                <a:schemeClr val="tx1">
                  <a:lumMod val="95000"/>
                  <a:lumOff val="5000"/>
                </a:schemeClr>
              </a:buClr>
              <a:buSzPct val="100000"/>
              <a:buFont typeface="Wingdings" pitchFamily="2" charset="2"/>
              <a:buChar char="n"/>
              <a:defRPr/>
            </a:pPr>
            <a:r>
              <a:rPr lang="es-MX" sz="2000" kern="0" dirty="0" smtClean="0">
                <a:cs typeface="Times New Roman" pitchFamily="18" charset="0"/>
              </a:rPr>
              <a:t>ASTM D6276 </a:t>
            </a:r>
            <a:endParaRPr lang="es-SV" sz="2000" kern="0" dirty="0">
              <a:cs typeface="Times New Roman" pitchFamily="18" charset="0"/>
            </a:endParaRPr>
          </a:p>
        </p:txBody>
      </p:sp>
      <p:sp>
        <p:nvSpPr>
          <p:cNvPr id="5" name="3 Bisel">
            <a:hlinkClick r:id="rId3" action="ppaction://hlinksldjump"/>
          </p:cNvPr>
          <p:cNvSpPr/>
          <p:nvPr/>
        </p:nvSpPr>
        <p:spPr bwMode="auto">
          <a:xfrm>
            <a:off x="2557222" y="5643578"/>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7" name="4 Bisel">
            <a:hlinkClick r:id="rId4" action="ppaction://hlinksldjump"/>
          </p:cNvPr>
          <p:cNvSpPr/>
          <p:nvPr/>
        </p:nvSpPr>
        <p:spPr bwMode="auto">
          <a:xfrm>
            <a:off x="2560161" y="6025906"/>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SV" sz="1400" dirty="0" smtClean="0">
              <a:latin typeface="+mn-lt"/>
            </a:endParaRPr>
          </a:p>
        </p:txBody>
      </p:sp>
      <p:sp>
        <p:nvSpPr>
          <p:cNvPr id="8" name="7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20</a:t>
            </a:fld>
            <a:endParaRPr lang="es-ES">
              <a:solidFill>
                <a:srgbClr val="065BAA"/>
              </a:solidFill>
            </a:endParaRPr>
          </a:p>
        </p:txBody>
      </p:sp>
      <p:sp>
        <p:nvSpPr>
          <p:cNvPr id="9" name="1 Bisel"/>
          <p:cNvSpPr/>
          <p:nvPr/>
        </p:nvSpPr>
        <p:spPr bwMode="auto">
          <a:xfrm>
            <a:off x="7358082" y="928670"/>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10" name="paso 2 Rectángulo"/>
          <p:cNvSpPr/>
          <p:nvPr/>
        </p:nvSpPr>
        <p:spPr bwMode="auto">
          <a:xfrm>
            <a:off x="287280" y="2214554"/>
            <a:ext cx="8569439" cy="2643206"/>
          </a:xfrm>
          <a:prstGeom prst="roundRect">
            <a:avLst>
              <a:gd name="adj" fmla="val 10163"/>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eaLnBrk="0" hangingPunct="0">
              <a:spcBef>
                <a:spcPts val="0"/>
              </a:spcBef>
              <a:buClr>
                <a:srgbClr val="FF9900"/>
              </a:buClr>
              <a:buSzPct val="150000"/>
              <a:defRPr/>
            </a:pPr>
            <a:r>
              <a:rPr lang="es-MX" sz="2000" kern="0" dirty="0" smtClean="0">
                <a:solidFill>
                  <a:srgbClr val="000000"/>
                </a:solidFill>
                <a:cs typeface="Times New Roman" pitchFamily="18" charset="0"/>
              </a:rPr>
              <a:t>Algunos procedimientos usados para el diseño de mezclas suelo-cal, son los siguientes:</a:t>
            </a:r>
            <a:endParaRPr lang="es-MX" sz="2000" kern="0" dirty="0" smtClean="0">
              <a:solidFill>
                <a:schemeClr val="tx1">
                  <a:lumMod val="95000"/>
                  <a:lumOff val="5000"/>
                </a:schemeClr>
              </a:solidFill>
              <a:cs typeface="Times New Roman" pitchFamily="18" charset="0"/>
            </a:endParaRPr>
          </a:p>
          <a:p>
            <a:pPr lvl="0" algn="just">
              <a:spcBef>
                <a:spcPts val="0"/>
              </a:spcBef>
            </a:pPr>
            <a:endParaRPr lang="es-SV" sz="800" dirty="0" smtClean="0">
              <a:solidFill>
                <a:srgbClr val="000000"/>
              </a:solidFill>
            </a:endParaRPr>
          </a:p>
          <a:p>
            <a:pPr marL="268288" indent="-268288" algn="just">
              <a:spcBef>
                <a:spcPts val="0"/>
              </a:spcBef>
              <a:spcAft>
                <a:spcPts val="500"/>
              </a:spcAft>
              <a:buClr>
                <a:srgbClr val="000000"/>
              </a:buClr>
              <a:buSzPct val="100000"/>
              <a:buFont typeface="Wingdings" pitchFamily="2" charset="2"/>
              <a:buChar char="n"/>
            </a:pPr>
            <a:r>
              <a:rPr lang="es-MX" sz="2000" dirty="0" smtClean="0">
                <a:solidFill>
                  <a:schemeClr val="tx1">
                    <a:lumMod val="95000"/>
                    <a:lumOff val="5000"/>
                  </a:schemeClr>
                </a:solidFill>
              </a:rPr>
              <a:t>AASHTO T220 </a:t>
            </a:r>
            <a:r>
              <a:rPr lang="es-MX" sz="2000" i="1" dirty="0" smtClean="0">
                <a:solidFill>
                  <a:schemeClr val="tx1">
                    <a:lumMod val="95000"/>
                    <a:lumOff val="5000"/>
                  </a:schemeClr>
                </a:solidFill>
              </a:rPr>
              <a:t>Standard </a:t>
            </a:r>
            <a:r>
              <a:rPr lang="es-MX" sz="2000" i="1" dirty="0" err="1" smtClean="0">
                <a:solidFill>
                  <a:schemeClr val="tx1">
                    <a:lumMod val="95000"/>
                    <a:lumOff val="5000"/>
                  </a:schemeClr>
                </a:solidFill>
              </a:rPr>
              <a:t>Method</a:t>
            </a:r>
            <a:r>
              <a:rPr lang="es-MX" sz="2000" i="1" dirty="0" smtClean="0">
                <a:solidFill>
                  <a:schemeClr val="tx1">
                    <a:lumMod val="95000"/>
                    <a:lumOff val="5000"/>
                  </a:schemeClr>
                </a:solidFill>
              </a:rPr>
              <a:t> of Test </a:t>
            </a:r>
            <a:r>
              <a:rPr lang="es-MX" sz="2000" i="1" dirty="0" err="1" smtClean="0">
                <a:solidFill>
                  <a:schemeClr val="tx1">
                    <a:lumMod val="95000"/>
                    <a:lumOff val="5000"/>
                  </a:schemeClr>
                </a:solidFill>
              </a:rPr>
              <a:t>for</a:t>
            </a:r>
            <a:r>
              <a:rPr lang="es-MX" sz="2000" i="1" dirty="0" smtClean="0">
                <a:solidFill>
                  <a:schemeClr val="tx1">
                    <a:lumMod val="95000"/>
                    <a:lumOff val="5000"/>
                  </a:schemeClr>
                </a:solidFill>
              </a:rPr>
              <a:t> </a:t>
            </a:r>
            <a:r>
              <a:rPr lang="es-MX" sz="2000" i="1" dirty="0" err="1" smtClean="0">
                <a:solidFill>
                  <a:schemeClr val="tx1">
                    <a:lumMod val="95000"/>
                    <a:lumOff val="5000"/>
                  </a:schemeClr>
                </a:solidFill>
              </a:rPr>
              <a:t>Determination</a:t>
            </a:r>
            <a:r>
              <a:rPr lang="es-MX" sz="2000" i="1" dirty="0" smtClean="0">
                <a:solidFill>
                  <a:schemeClr val="tx1">
                    <a:lumMod val="95000"/>
                    <a:lumOff val="5000"/>
                  </a:schemeClr>
                </a:solidFill>
              </a:rPr>
              <a:t> of </a:t>
            </a:r>
            <a:r>
              <a:rPr lang="es-MX" sz="2000" i="1" dirty="0" err="1" smtClean="0">
                <a:solidFill>
                  <a:schemeClr val="tx1">
                    <a:lumMod val="95000"/>
                    <a:lumOff val="5000"/>
                  </a:schemeClr>
                </a:solidFill>
              </a:rPr>
              <a:t>the</a:t>
            </a:r>
            <a:r>
              <a:rPr lang="es-MX" sz="2000" i="1" dirty="0" smtClean="0">
                <a:solidFill>
                  <a:schemeClr val="tx1">
                    <a:lumMod val="95000"/>
                    <a:lumOff val="5000"/>
                  </a:schemeClr>
                </a:solidFill>
              </a:rPr>
              <a:t> </a:t>
            </a:r>
            <a:r>
              <a:rPr lang="es-MX" sz="2000" i="1" dirty="0" err="1" smtClean="0">
                <a:solidFill>
                  <a:schemeClr val="tx1">
                    <a:lumMod val="95000"/>
                    <a:lumOff val="5000"/>
                  </a:schemeClr>
                </a:solidFill>
              </a:rPr>
              <a:t>Strength</a:t>
            </a:r>
            <a:r>
              <a:rPr lang="es-MX" sz="2000" i="1" dirty="0" smtClean="0">
                <a:solidFill>
                  <a:schemeClr val="tx1">
                    <a:lumMod val="95000"/>
                    <a:lumOff val="5000"/>
                  </a:schemeClr>
                </a:solidFill>
              </a:rPr>
              <a:t> of </a:t>
            </a:r>
            <a:r>
              <a:rPr lang="es-MX" sz="2000" i="1" dirty="0" err="1" smtClean="0">
                <a:solidFill>
                  <a:schemeClr val="tx1">
                    <a:lumMod val="95000"/>
                    <a:lumOff val="5000"/>
                  </a:schemeClr>
                </a:solidFill>
              </a:rPr>
              <a:t>Soil</a:t>
            </a:r>
            <a:r>
              <a:rPr lang="es-MX" sz="2000" i="1" dirty="0" smtClean="0">
                <a:solidFill>
                  <a:schemeClr val="tx1">
                    <a:lumMod val="95000"/>
                    <a:lumOff val="5000"/>
                  </a:schemeClr>
                </a:solidFill>
              </a:rPr>
              <a:t>-Lime Mixtures</a:t>
            </a:r>
            <a:r>
              <a:rPr lang="es-MX" sz="2000" dirty="0" smtClean="0">
                <a:solidFill>
                  <a:schemeClr val="tx1">
                    <a:lumMod val="95000"/>
                    <a:lumOff val="5000"/>
                  </a:schemeClr>
                </a:solidFill>
              </a:rPr>
              <a:t>.</a:t>
            </a:r>
          </a:p>
          <a:p>
            <a:pPr marL="268288" lvl="0" indent="-268288" algn="just">
              <a:spcBef>
                <a:spcPts val="0"/>
              </a:spcBef>
              <a:spcAft>
                <a:spcPts val="500"/>
              </a:spcAft>
              <a:buClr>
                <a:srgbClr val="000000"/>
              </a:buClr>
              <a:buSzPct val="100000"/>
              <a:buFont typeface="Wingdings" pitchFamily="2" charset="2"/>
              <a:buChar char="n"/>
            </a:pPr>
            <a:r>
              <a:rPr lang="es-MX" sz="2000" kern="0" dirty="0" smtClean="0">
                <a:cs typeface="Times New Roman" pitchFamily="18" charset="0"/>
              </a:rPr>
              <a:t>Protocolo de la Asociación Nacional de la Cal (NLA, por sus siglas en inglés)</a:t>
            </a:r>
            <a:r>
              <a:rPr lang="es-MX" sz="2000" dirty="0" smtClean="0">
                <a:solidFill>
                  <a:schemeClr val="tx1">
                    <a:lumMod val="95000"/>
                    <a:lumOff val="5000"/>
                  </a:schemeClr>
                </a:solidFill>
              </a:rPr>
              <a:t>.</a:t>
            </a:r>
          </a:p>
          <a:p>
            <a:pPr marL="268288" lvl="0" indent="-268288" algn="just">
              <a:spcBef>
                <a:spcPts val="0"/>
              </a:spcBef>
              <a:spcAft>
                <a:spcPts val="500"/>
              </a:spcAft>
              <a:buClr>
                <a:srgbClr val="000000"/>
              </a:buClr>
              <a:buSzPct val="100000"/>
              <a:buFont typeface="Wingdings" pitchFamily="2" charset="2"/>
              <a:buChar char="n"/>
            </a:pPr>
            <a:r>
              <a:rPr lang="es-MX" sz="2000" dirty="0" smtClean="0">
                <a:solidFill>
                  <a:schemeClr val="tx1">
                    <a:lumMod val="95000"/>
                    <a:lumOff val="5000"/>
                  </a:schemeClr>
                </a:solidFill>
              </a:rPr>
              <a:t>Procedimiento de Thompson.</a:t>
            </a:r>
          </a:p>
        </p:txBody>
      </p:sp>
      <p:sp>
        <p:nvSpPr>
          <p:cNvPr id="12" name="2 Bisel"/>
          <p:cNvSpPr/>
          <p:nvPr/>
        </p:nvSpPr>
        <p:spPr bwMode="auto">
          <a:xfrm>
            <a:off x="8215338" y="4429132"/>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Effect transition="in" filter="fade">
                                      <p:cBhvr>
                                        <p:cTn id="23" dur="1000"/>
                                        <p:tgtEl>
                                          <p:spTgt spid="6">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10" end="10"/>
                                            </p:txEl>
                                          </p:spTgt>
                                        </p:tgtEl>
                                        <p:attrNameLst>
                                          <p:attrName>style.visibility</p:attrName>
                                        </p:attrNameLst>
                                      </p:cBhvr>
                                      <p:to>
                                        <p:strVal val="visible"/>
                                      </p:to>
                                    </p:set>
                                    <p:animEffect transition="in" filter="fade">
                                      <p:cBhvr>
                                        <p:cTn id="26" dur="1000"/>
                                        <p:tgtEl>
                                          <p:spTgt spid="6">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animEffect transition="in" filter="fade">
                                      <p:cBhvr>
                                        <p:cTn id="29" dur="1000"/>
                                        <p:tgtEl>
                                          <p:spTgt spid="6">
                                            <p:txEl>
                                              <p:pRg st="11" end="11"/>
                                            </p:txEl>
                                          </p:spTgt>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9" presetClass="emph" presetSubtype="0" grpId="0" nodeType="clickEffect">
                                  <p:stCondLst>
                                    <p:cond delay="0"/>
                                  </p:stCondLst>
                                  <p:childTnLst>
                                    <p:set>
                                      <p:cBhvr rctx="PPT">
                                        <p:cTn id="40" dur="indefinite"/>
                                        <p:tgtEl>
                                          <p:spTgt spid="5"/>
                                        </p:tgtEl>
                                        <p:attrNameLst>
                                          <p:attrName>style.opacity</p:attrName>
                                        </p:attrNameLst>
                                      </p:cBhvr>
                                      <p:to>
                                        <p:strVal val="0.25"/>
                                      </p:to>
                                    </p:set>
                                    <p:animEffect filter="image" prLst="opacity: 0.25">
                                      <p:cBhvr rctx="IE">
                                        <p:cTn id="41" dur="indefinite"/>
                                        <p:tgtEl>
                                          <p:spTgt spid="5"/>
                                        </p:tgtEl>
                                      </p:cBhvr>
                                    </p:animEffect>
                                  </p:child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9" presetClass="emph" presetSubtype="0" grpId="0" nodeType="click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childTnLst>
                    </p:cTn>
                  </p:par>
                </p:childTnLst>
              </p:cTn>
              <p:nextCondLst>
                <p:cond evt="onClick" delay="0">
                  <p:tgtEl>
                    <p:spTgt spid="7"/>
                  </p:tgtEl>
                </p:cond>
              </p:nextCondLst>
            </p:seq>
          </p:childTnLst>
        </p:cTn>
      </p:par>
    </p:tnLst>
    <p:bldLst>
      <p:bldP spid="5" grpId="0" animBg="1"/>
      <p:bldP spid="5" grpId="1" animBg="1"/>
      <p:bldP spid="7" grpId="0" animBg="1"/>
      <p:bldP spid="7" grpId="1" animBg="1"/>
      <p:bldP spid="9" grpId="0" animBg="1"/>
      <p:bldP spid="10" grpId="0" animBg="1"/>
      <p:bldP spid="10" grpId="1" animBg="1"/>
      <p:bldP spid="12" grpId="0" animBg="1"/>
      <p:bldP spid="1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4</a:t>
            </a:r>
            <a:r>
              <a:rPr lang="es-SV" sz="2600" b="1" i="0" baseline="0" dirty="0" smtClean="0">
                <a:solidFill>
                  <a:srgbClr val="D9D9D9"/>
                </a:solidFill>
                <a:latin typeface="Times New Roman" pitchFamily="18" charset="0"/>
                <a:ea typeface="Verdana" pitchFamily="34" charset="0"/>
                <a:cs typeface="Times New Roman" pitchFamily="18" charset="0"/>
              </a:rPr>
              <a:t>. Diseño de mezclas suelo-cal.</a:t>
            </a:r>
          </a:p>
          <a:p>
            <a:pPr algn="just" eaLnBrk="1" hangingPunct="1">
              <a:spcBef>
                <a:spcPct val="20000"/>
              </a:spcBef>
              <a:buClr>
                <a:schemeClr val="bg2"/>
              </a:buClr>
              <a:buSzPct val="75000"/>
            </a:pPr>
            <a:r>
              <a:rPr lang="es-ES" sz="2400" i="0" baseline="0" dirty="0" smtClean="0">
                <a:solidFill>
                  <a:srgbClr val="065BAA"/>
                </a:solidFill>
                <a:latin typeface="Times New Roman" pitchFamily="18" charset="0"/>
                <a:ea typeface="Verdana" pitchFamily="34" charset="0"/>
                <a:cs typeface="Times New Roman" pitchFamily="18" charset="0"/>
              </a:rPr>
              <a:t>4.1 Determinación del contenido óptimo de cal.</a:t>
            </a:r>
            <a:endParaRPr lang="es-ES" sz="2400" i="0" baseline="0" dirty="0">
              <a:solidFill>
                <a:srgbClr val="065BAA"/>
              </a:solidFill>
              <a:latin typeface="Times New Roman" pitchFamily="18" charset="0"/>
              <a:ea typeface="Verdana" pitchFamily="34" charset="0"/>
              <a:cs typeface="Times New Roman" pitchFamily="18" charset="0"/>
            </a:endParaRPr>
          </a:p>
        </p:txBody>
      </p:sp>
      <p:sp>
        <p:nvSpPr>
          <p:cNvPr id="12" name="Rectangle 5"/>
          <p:cNvSpPr txBox="1">
            <a:spLocks noChangeArrowheads="1"/>
          </p:cNvSpPr>
          <p:nvPr/>
        </p:nvSpPr>
        <p:spPr bwMode="auto">
          <a:xfrm>
            <a:off x="285720" y="1341412"/>
            <a:ext cx="8501122" cy="7302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MX" sz="2000" b="1" dirty="0">
                <a:solidFill>
                  <a:srgbClr val="065BAA"/>
                </a:solidFill>
              </a:rPr>
              <a:t>4.1.1 AASHTO T220 </a:t>
            </a:r>
            <a:r>
              <a:rPr lang="es-MX" sz="2000" b="1" i="1" dirty="0">
                <a:solidFill>
                  <a:srgbClr val="065BAA"/>
                </a:solidFill>
              </a:rPr>
              <a:t>Standard </a:t>
            </a:r>
            <a:r>
              <a:rPr lang="es-MX" sz="2000" b="1" i="1" dirty="0" err="1">
                <a:solidFill>
                  <a:srgbClr val="065BAA"/>
                </a:solidFill>
              </a:rPr>
              <a:t>Method</a:t>
            </a:r>
            <a:r>
              <a:rPr lang="es-MX" sz="2000" b="1" i="1" dirty="0">
                <a:solidFill>
                  <a:srgbClr val="065BAA"/>
                </a:solidFill>
              </a:rPr>
              <a:t> of Test </a:t>
            </a:r>
            <a:r>
              <a:rPr lang="es-MX" sz="2000" b="1" i="1" dirty="0" err="1">
                <a:solidFill>
                  <a:srgbClr val="065BAA"/>
                </a:solidFill>
              </a:rPr>
              <a:t>for</a:t>
            </a:r>
            <a:r>
              <a:rPr lang="es-MX" sz="2000" b="1" i="1" dirty="0">
                <a:solidFill>
                  <a:srgbClr val="065BAA"/>
                </a:solidFill>
              </a:rPr>
              <a:t> </a:t>
            </a:r>
            <a:r>
              <a:rPr lang="es-MX" sz="2000" b="1" i="1" dirty="0" err="1">
                <a:solidFill>
                  <a:srgbClr val="065BAA"/>
                </a:solidFill>
              </a:rPr>
              <a:t>Determination</a:t>
            </a:r>
            <a:r>
              <a:rPr lang="es-MX" sz="2000" b="1" i="1" dirty="0">
                <a:solidFill>
                  <a:srgbClr val="065BAA"/>
                </a:solidFill>
              </a:rPr>
              <a:t> of </a:t>
            </a:r>
            <a:r>
              <a:rPr lang="es-MX" sz="2000" b="1" i="1" dirty="0" err="1">
                <a:solidFill>
                  <a:srgbClr val="065BAA"/>
                </a:solidFill>
              </a:rPr>
              <a:t>the</a:t>
            </a:r>
            <a:r>
              <a:rPr lang="es-MX" sz="2000" b="1" i="1" dirty="0">
                <a:solidFill>
                  <a:srgbClr val="065BAA"/>
                </a:solidFill>
              </a:rPr>
              <a:t> </a:t>
            </a:r>
            <a:r>
              <a:rPr lang="es-MX" sz="2000" b="1" i="1" dirty="0" err="1">
                <a:solidFill>
                  <a:srgbClr val="065BAA"/>
                </a:solidFill>
              </a:rPr>
              <a:t>Strength</a:t>
            </a:r>
            <a:r>
              <a:rPr lang="es-MX" sz="2000" b="1" i="1" dirty="0">
                <a:solidFill>
                  <a:srgbClr val="065BAA"/>
                </a:solidFill>
              </a:rPr>
              <a:t> of </a:t>
            </a:r>
            <a:r>
              <a:rPr lang="es-MX" sz="2000" b="1" i="1" dirty="0" err="1">
                <a:solidFill>
                  <a:srgbClr val="065BAA"/>
                </a:solidFill>
              </a:rPr>
              <a:t>Soil</a:t>
            </a:r>
            <a:r>
              <a:rPr lang="es-MX" sz="2000" b="1" i="1" dirty="0">
                <a:solidFill>
                  <a:srgbClr val="065BAA"/>
                </a:solidFill>
              </a:rPr>
              <a:t>-Lime </a:t>
            </a:r>
            <a:r>
              <a:rPr lang="es-MX" sz="2000" b="1" i="1" dirty="0" smtClean="0">
                <a:solidFill>
                  <a:srgbClr val="065BAA"/>
                </a:solidFill>
              </a:rPr>
              <a:t>Mixtures</a:t>
            </a:r>
            <a:r>
              <a:rPr lang="es-MX" sz="2000" b="1" dirty="0" smtClean="0">
                <a:solidFill>
                  <a:srgbClr val="065BAA"/>
                </a:solidFill>
              </a:rPr>
              <a:t>.</a:t>
            </a:r>
            <a:endParaRPr lang="es-MX" sz="2000" b="1" dirty="0">
              <a:solidFill>
                <a:srgbClr val="065BAA"/>
              </a:solidFill>
            </a:endParaRPr>
          </a:p>
        </p:txBody>
      </p:sp>
      <p:sp>
        <p:nvSpPr>
          <p:cNvPr id="7" name="Rectangle 5"/>
          <p:cNvSpPr txBox="1">
            <a:spLocks noChangeArrowheads="1"/>
          </p:cNvSpPr>
          <p:nvPr/>
        </p:nvSpPr>
        <p:spPr bwMode="auto">
          <a:xfrm>
            <a:off x="6572264" y="4714884"/>
            <a:ext cx="2531163" cy="1357322"/>
          </a:xfrm>
          <a:prstGeom prst="rect">
            <a:avLst/>
          </a:prstGeom>
          <a:noFill/>
          <a:ln w="9525">
            <a:noFill/>
            <a:miter lim="800000"/>
            <a:headEnd/>
            <a:tailEnd/>
          </a:ln>
        </p:spPr>
        <p:txBody>
          <a:bodyPr vert="horz" wrap="square" lIns="36000" tIns="45720" rIns="36000" bIns="45720" numCol="1" anchor="t" anchorCtr="0" compatLnSpc="1">
            <a:prstTxWarp prst="textNoShape">
              <a:avLst/>
            </a:prstTxWarp>
          </a:bodyPr>
          <a:lstStyle/>
          <a:p>
            <a:pPr marL="0" marR="0" lvl="0" indent="0" defTabSz="914400" rtl="0" eaLnBrk="0" fontAlgn="base" latinLnBrk="0" hangingPunct="0">
              <a:spcBef>
                <a:spcPts val="0"/>
              </a:spcBef>
              <a:spcAft>
                <a:spcPct val="0"/>
              </a:spcAft>
              <a:buClr>
                <a:schemeClr val="bg2"/>
              </a:buClr>
              <a:buSzPct val="100000"/>
              <a:buFont typeface="Wingdings" pitchFamily="2" charset="2"/>
              <a:buNone/>
              <a:tabLst/>
              <a:defRPr/>
            </a:pPr>
            <a:r>
              <a:rPr kumimoji="0" lang="es-MX" sz="1200" b="1" i="0" u="none" strike="noStrike" kern="0" cap="none" spc="0" normalizeH="0" baseline="0" noProof="0" dirty="0" smtClean="0">
                <a:ln>
                  <a:noFill/>
                </a:ln>
                <a:effectLst/>
                <a:uLnTx/>
                <a:uFillTx/>
                <a:latin typeface="Times New Roman" pitchFamily="18" charset="0"/>
                <a:ea typeface="+mn-ea"/>
                <a:cs typeface="Times New Roman" pitchFamily="18" charset="0"/>
              </a:rPr>
              <a:t>Figura No.11. Cantidades recomendadas de cal</a:t>
            </a:r>
            <a:r>
              <a:rPr kumimoji="0" lang="es-MX" sz="1200" b="1" i="0" u="none" strike="noStrike" kern="0" cap="none" spc="0" normalizeH="0" noProof="0" dirty="0" smtClean="0">
                <a:ln>
                  <a:noFill/>
                </a:ln>
                <a:effectLst/>
                <a:uLnTx/>
                <a:uFillTx/>
                <a:latin typeface="Times New Roman" pitchFamily="18" charset="0"/>
                <a:ea typeface="+mn-ea"/>
                <a:cs typeface="Times New Roman" pitchFamily="18" charset="0"/>
              </a:rPr>
              <a:t> para la estabilización de </a:t>
            </a:r>
            <a:r>
              <a:rPr kumimoji="0" lang="es-MX" sz="1200" b="1" i="0" u="none" strike="noStrike" kern="0" cap="none" spc="0" normalizeH="0" noProof="0" dirty="0" err="1" smtClean="0">
                <a:ln>
                  <a:noFill/>
                </a:ln>
                <a:effectLst/>
                <a:uLnTx/>
                <a:uFillTx/>
                <a:latin typeface="Times New Roman" pitchFamily="18" charset="0"/>
                <a:ea typeface="+mn-ea"/>
                <a:cs typeface="Times New Roman" pitchFamily="18" charset="0"/>
              </a:rPr>
              <a:t>subrasantes</a:t>
            </a:r>
            <a:r>
              <a:rPr kumimoji="0" lang="es-MX" sz="1200" b="1" i="0" u="none" strike="noStrike" kern="0" cap="none" spc="0" normalizeH="0" noProof="0" dirty="0" smtClean="0">
                <a:ln>
                  <a:noFill/>
                </a:ln>
                <a:effectLst/>
                <a:uLnTx/>
                <a:uFillTx/>
                <a:latin typeface="Times New Roman" pitchFamily="18" charset="0"/>
                <a:ea typeface="+mn-ea"/>
                <a:cs typeface="Times New Roman" pitchFamily="18" charset="0"/>
              </a:rPr>
              <a:t> y bases.</a:t>
            </a:r>
            <a:endParaRPr kumimoji="0" lang="es-MX" sz="1200" b="1" i="0" u="none" strike="noStrike" kern="0" cap="none" spc="0" normalizeH="0" baseline="0" noProof="0" dirty="0" smtClean="0">
              <a:ln>
                <a:noFill/>
              </a:ln>
              <a:effectLst/>
              <a:uLnTx/>
              <a:uFillTx/>
              <a:latin typeface="Times New Roman" pitchFamily="18" charset="0"/>
              <a:ea typeface="+mn-ea"/>
              <a:cs typeface="Times New Roman" pitchFamily="18" charset="0"/>
            </a:endParaRPr>
          </a:p>
          <a:p>
            <a:pPr>
              <a:spcBef>
                <a:spcPts val="0"/>
              </a:spcBef>
            </a:pPr>
            <a:r>
              <a:rPr lang="es-MX" sz="1100" kern="0" dirty="0" smtClean="0">
                <a:cs typeface="Times New Roman" pitchFamily="18" charset="0"/>
              </a:rPr>
              <a:t>Fuente: </a:t>
            </a:r>
            <a:r>
              <a:rPr lang="en-US" sz="1100" dirty="0" smtClean="0"/>
              <a:t>AASHTO T220.</a:t>
            </a:r>
            <a:r>
              <a:rPr lang="en-US" sz="1100" i="1" dirty="0" smtClean="0"/>
              <a:t> </a:t>
            </a:r>
            <a:r>
              <a:rPr lang="es-MX" sz="1100" i="1" kern="0" dirty="0" smtClean="0">
                <a:cs typeface="Times New Roman" pitchFamily="18" charset="0"/>
              </a:rPr>
              <a:t>Standard </a:t>
            </a:r>
            <a:r>
              <a:rPr lang="es-MX" sz="1100" i="1" kern="0" dirty="0" err="1" smtClean="0">
                <a:cs typeface="Times New Roman" pitchFamily="18" charset="0"/>
              </a:rPr>
              <a:t>Method</a:t>
            </a:r>
            <a:r>
              <a:rPr lang="es-MX" sz="1100" i="1" kern="0" dirty="0" smtClean="0">
                <a:cs typeface="Times New Roman" pitchFamily="18" charset="0"/>
              </a:rPr>
              <a:t> of Test </a:t>
            </a:r>
            <a:r>
              <a:rPr lang="es-MX" sz="1100" i="1" kern="0" dirty="0" err="1" smtClean="0">
                <a:cs typeface="Times New Roman" pitchFamily="18" charset="0"/>
              </a:rPr>
              <a:t>for</a:t>
            </a:r>
            <a:r>
              <a:rPr lang="es-MX" sz="1100" i="1" kern="0" dirty="0" smtClean="0">
                <a:cs typeface="Times New Roman" pitchFamily="18" charset="0"/>
              </a:rPr>
              <a:t> </a:t>
            </a:r>
            <a:r>
              <a:rPr lang="es-MX" sz="1100" i="1" kern="0" dirty="0" err="1" smtClean="0">
                <a:cs typeface="Times New Roman" pitchFamily="18" charset="0"/>
              </a:rPr>
              <a:t>Determination</a:t>
            </a:r>
            <a:r>
              <a:rPr lang="es-MX" sz="1100" i="1" kern="0" dirty="0" smtClean="0">
                <a:cs typeface="Times New Roman" pitchFamily="18" charset="0"/>
              </a:rPr>
              <a:t> of </a:t>
            </a:r>
            <a:r>
              <a:rPr lang="es-MX" sz="1100" i="1" kern="0" dirty="0" err="1" smtClean="0">
                <a:cs typeface="Times New Roman" pitchFamily="18" charset="0"/>
              </a:rPr>
              <a:t>the</a:t>
            </a:r>
            <a:r>
              <a:rPr lang="es-MX" sz="1100" i="1" kern="0" dirty="0" smtClean="0">
                <a:cs typeface="Times New Roman" pitchFamily="18" charset="0"/>
              </a:rPr>
              <a:t> </a:t>
            </a:r>
            <a:r>
              <a:rPr lang="es-MX" sz="1100" i="1" kern="0" dirty="0" err="1" smtClean="0">
                <a:cs typeface="Times New Roman" pitchFamily="18" charset="0"/>
              </a:rPr>
              <a:t>Strength</a:t>
            </a:r>
            <a:r>
              <a:rPr lang="es-MX" sz="1100" i="1" kern="0" dirty="0" smtClean="0">
                <a:cs typeface="Times New Roman" pitchFamily="18" charset="0"/>
              </a:rPr>
              <a:t> of </a:t>
            </a:r>
            <a:r>
              <a:rPr lang="es-MX" sz="1100" i="1" kern="0" dirty="0" err="1" smtClean="0">
                <a:cs typeface="Times New Roman" pitchFamily="18" charset="0"/>
              </a:rPr>
              <a:t>Soil</a:t>
            </a:r>
            <a:r>
              <a:rPr lang="es-MX" sz="1100" i="1" kern="0" dirty="0" smtClean="0">
                <a:cs typeface="Times New Roman" pitchFamily="18" charset="0"/>
              </a:rPr>
              <a:t>-Lime Mixtures.</a:t>
            </a:r>
            <a:endParaRPr lang="es-SV" sz="1100" dirty="0"/>
          </a:p>
        </p:txBody>
      </p:sp>
      <p:pic>
        <p:nvPicPr>
          <p:cNvPr id="4098" name="grafico"/>
          <p:cNvPicPr>
            <a:picLocks noChangeAspect="1" noChangeArrowheads="1"/>
          </p:cNvPicPr>
          <p:nvPr/>
        </p:nvPicPr>
        <p:blipFill>
          <a:blip r:embed="rId3" cstate="print"/>
          <a:srcRect/>
          <a:stretch>
            <a:fillRect/>
          </a:stretch>
        </p:blipFill>
        <p:spPr bwMode="auto">
          <a:xfrm>
            <a:off x="71406" y="2000240"/>
            <a:ext cx="6417085" cy="4824000"/>
          </a:xfrm>
          <a:prstGeom prst="roundRect">
            <a:avLst>
              <a:gd name="adj" fmla="val 5933"/>
            </a:avLst>
          </a:prstGeom>
          <a:noFill/>
          <a:ln w="28575">
            <a:solidFill>
              <a:schemeClr val="tx1"/>
            </a:solidFill>
            <a:miter lim="800000"/>
            <a:headEnd/>
            <a:tailEnd/>
          </a:ln>
          <a:effectLst/>
        </p:spPr>
      </p:pic>
      <p:cxnSp>
        <p:nvCxnSpPr>
          <p:cNvPr id="16" name="15 Conector recto de flecha"/>
          <p:cNvCxnSpPr/>
          <p:nvPr/>
        </p:nvCxnSpPr>
        <p:spPr bwMode="auto">
          <a:xfrm rot="5400000">
            <a:off x="2797719" y="3000466"/>
            <a:ext cx="1643074" cy="571504"/>
          </a:xfrm>
          <a:prstGeom prst="straightConnector1">
            <a:avLst/>
          </a:prstGeom>
          <a:solidFill>
            <a:schemeClr val="accent1"/>
          </a:solidFill>
          <a:ln w="25400" cap="flat" cmpd="sng" algn="ctr">
            <a:solidFill>
              <a:srgbClr val="FF0000"/>
            </a:solidFill>
            <a:prstDash val="dash"/>
            <a:round/>
            <a:headEnd type="none" w="med" len="med"/>
            <a:tailEnd type="triangle" w="lg" len="lg"/>
          </a:ln>
          <a:effectLst/>
        </p:spPr>
      </p:cxnSp>
      <p:cxnSp>
        <p:nvCxnSpPr>
          <p:cNvPr id="18" name="17 Conector recto de flecha"/>
          <p:cNvCxnSpPr/>
          <p:nvPr/>
        </p:nvCxnSpPr>
        <p:spPr bwMode="auto">
          <a:xfrm flipV="1">
            <a:off x="1036101" y="4190768"/>
            <a:ext cx="2071702" cy="11575"/>
          </a:xfrm>
          <a:prstGeom prst="straightConnector1">
            <a:avLst/>
          </a:prstGeom>
          <a:solidFill>
            <a:schemeClr val="accent1"/>
          </a:solidFill>
          <a:ln w="25400" cap="flat" cmpd="sng" algn="ctr">
            <a:solidFill>
              <a:srgbClr val="FF0000"/>
            </a:solidFill>
            <a:prstDash val="dash"/>
            <a:round/>
            <a:headEnd type="none" w="med" len="med"/>
            <a:tailEnd type="triangle" w="lg" len="lg"/>
          </a:ln>
          <a:effectLst/>
        </p:spPr>
      </p:cxnSp>
      <p:cxnSp>
        <p:nvCxnSpPr>
          <p:cNvPr id="20" name="19 Conector recto de flecha"/>
          <p:cNvCxnSpPr/>
          <p:nvPr/>
        </p:nvCxnSpPr>
        <p:spPr bwMode="auto">
          <a:xfrm rot="5400000" flipH="1" flipV="1">
            <a:off x="2476255" y="3190644"/>
            <a:ext cx="1571636" cy="584"/>
          </a:xfrm>
          <a:prstGeom prst="straightConnector1">
            <a:avLst/>
          </a:prstGeom>
          <a:solidFill>
            <a:schemeClr val="accent1"/>
          </a:solidFill>
          <a:ln w="25400" cap="flat" cmpd="sng" algn="ctr">
            <a:solidFill>
              <a:srgbClr val="FF0000"/>
            </a:solidFill>
            <a:prstDash val="dash"/>
            <a:round/>
            <a:headEnd type="none" w="med" len="med"/>
            <a:tailEnd type="triangle" w="lg" len="lg"/>
          </a:ln>
          <a:effectLst/>
        </p:spPr>
      </p:cxnSp>
      <p:sp>
        <p:nvSpPr>
          <p:cNvPr id="8" name="7 Rectángulo redondeado" hidden="1"/>
          <p:cNvSpPr/>
          <p:nvPr/>
        </p:nvSpPr>
        <p:spPr bwMode="auto">
          <a:xfrm>
            <a:off x="1357290" y="5304083"/>
            <a:ext cx="7215238" cy="1173601"/>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s-MX" sz="2000" kern="0" dirty="0" smtClean="0">
                <a:cs typeface="Times New Roman" pitchFamily="18" charset="0"/>
              </a:rPr>
              <a:t>AASHTO T220 indica que “</a:t>
            </a:r>
            <a:r>
              <a:rPr lang="es-MX" sz="2000" i="1" kern="0" dirty="0" smtClean="0">
                <a:cs typeface="Times New Roman" pitchFamily="18" charset="0"/>
              </a:rPr>
              <a:t>estos porcentajes deberían ser sustentados con métodos de ensayo aprobados en cualquier material en particular</a:t>
            </a:r>
            <a:r>
              <a:rPr lang="es-MX" sz="2000" kern="0" dirty="0" smtClean="0">
                <a:cs typeface="Times New Roman" pitchFamily="18" charset="0"/>
              </a:rPr>
              <a:t>”.</a:t>
            </a:r>
            <a:endParaRPr kumimoji="0" lang="es-SV" sz="2000" b="0" i="0" u="none" strike="noStrike" cap="none" normalizeH="0" baseline="0" dirty="0" smtClean="0">
              <a:ln>
                <a:noFill/>
              </a:ln>
              <a:solidFill>
                <a:schemeClr val="tx1"/>
              </a:solidFill>
              <a:effectLst/>
              <a:latin typeface="Times New Roman" pitchFamily="18" charset="0"/>
            </a:endParaRPr>
          </a:p>
        </p:txBody>
      </p:sp>
      <p:pic>
        <p:nvPicPr>
          <p:cNvPr id="15" name="foco" descr="foco.png" hidden="1"/>
          <p:cNvPicPr>
            <a:picLocks noChangeAspect="1"/>
          </p:cNvPicPr>
          <p:nvPr/>
        </p:nvPicPr>
        <p:blipFill>
          <a:blip r:embed="rId4" cstate="print">
            <a:clrChange>
              <a:clrFrom>
                <a:srgbClr val="FFFFFF"/>
              </a:clrFrom>
              <a:clrTo>
                <a:srgbClr val="FFFFFF">
                  <a:alpha val="0"/>
                </a:srgbClr>
              </a:clrTo>
            </a:clrChange>
          </a:blip>
          <a:stretch>
            <a:fillRect/>
          </a:stretch>
        </p:blipFill>
        <p:spPr>
          <a:xfrm rot="1332574">
            <a:off x="432907" y="5453639"/>
            <a:ext cx="686244" cy="913477"/>
          </a:xfrm>
          <a:prstGeom prst="rect">
            <a:avLst/>
          </a:prstGeom>
        </p:spPr>
      </p:pic>
      <p:sp>
        <p:nvSpPr>
          <p:cNvPr id="13" name="12 Botón de acción: Volver">
            <a:hlinkClick r:id="rId5" action="ppaction://hlinksldjump" highlightClick="1"/>
          </p:cNvPr>
          <p:cNvSpPr/>
          <p:nvPr/>
        </p:nvSpPr>
        <p:spPr>
          <a:xfrm>
            <a:off x="8794800" y="5929330"/>
            <a:ext cx="324000" cy="324000"/>
          </a:xfrm>
          <a:prstGeom prst="actionButtonReturn">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1" u="none" strike="noStrike" cap="none" normalizeH="0" baseline="-25000" dirty="0" smtClean="0">
              <a:ln>
                <a:noFill/>
              </a:ln>
              <a:solidFill>
                <a:schemeClr val="tx1"/>
              </a:solidFill>
              <a:effectLst/>
              <a:latin typeface="Verdana" pitchFamily="34" charset="0"/>
            </a:endParaRPr>
          </a:p>
        </p:txBody>
      </p:sp>
      <p:sp>
        <p:nvSpPr>
          <p:cNvPr id="14" name="13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21</a:t>
            </a:fld>
            <a:endParaRPr lang="es-ES">
              <a:solidFill>
                <a:srgbClr val="065BAA"/>
              </a:solidFill>
            </a:endParaRPr>
          </a:p>
        </p:txBody>
      </p:sp>
      <p:sp>
        <p:nvSpPr>
          <p:cNvPr id="17" name="16 Rectángulo"/>
          <p:cNvSpPr/>
          <p:nvPr/>
        </p:nvSpPr>
        <p:spPr>
          <a:xfrm>
            <a:off x="952412" y="6048268"/>
            <a:ext cx="5472000" cy="414000"/>
          </a:xfrm>
          <a:prstGeom prst="rect">
            <a:avLst/>
          </a:prstGeom>
          <a:solidFill>
            <a:srgbClr val="FE8002">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10" presetClass="entr" presetSubtype="0" repeatCount="indefinite" fill="hold" nodeType="withEffect">
                                  <p:stCondLst>
                                    <p:cond delay="0"/>
                                  </p:stCondLst>
                                  <p:endCondLst>
                                    <p:cond evt="onNext" delay="0">
                                      <p:tgtEl>
                                        <p:sldTgt/>
                                      </p:tgtEl>
                                    </p:cond>
                                  </p:end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par>
                                <p:cTn id="26" presetID="10" presetClass="exit" presetSubtype="0" repeatCount="indefinite" fill="hold" nodeType="withEffect">
                                  <p:stCondLst>
                                    <p:cond delay="0"/>
                                  </p:stCondLst>
                                  <p:endCondLst>
                                    <p:cond evt="onNext" delay="0">
                                      <p:tgtEl>
                                        <p:sldTgt/>
                                      </p:tgtEl>
                                    </p:cond>
                                  </p:endCondLst>
                                  <p:childTnLst>
                                    <p:animEffect transition="out" filter="fade">
                                      <p:cBhvr>
                                        <p:cTn id="27" dur="2000"/>
                                        <p:tgtEl>
                                          <p:spTgt spid="15"/>
                                        </p:tgtEl>
                                      </p:cBhvr>
                                    </p:animEffect>
                                    <p:set>
                                      <p:cBhvr>
                                        <p:cTn id="28" dur="1" fill="hold">
                                          <p:stCondLst>
                                            <p:cond delay="1999"/>
                                          </p:stCondLst>
                                        </p:cTn>
                                        <p:tgtEl>
                                          <p:spTgt spid="15"/>
                                        </p:tgtEl>
                                        <p:attrNameLst>
                                          <p:attrName>style.visibility</p:attrName>
                                        </p:attrNameLst>
                                      </p:cBhvr>
                                      <p:to>
                                        <p:strVal val="hidden"/>
                                      </p:to>
                                    </p:se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285720" y="1341412"/>
            <a:ext cx="8501122" cy="4945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MX" sz="2000" b="1" dirty="0" smtClean="0">
                <a:solidFill>
                  <a:srgbClr val="065BAA"/>
                </a:solidFill>
              </a:rPr>
              <a:t>4.1.2 </a:t>
            </a:r>
            <a:r>
              <a:rPr lang="es-MX" sz="2000" b="1" dirty="0">
                <a:solidFill>
                  <a:srgbClr val="065BAA"/>
                </a:solidFill>
              </a:rPr>
              <a:t>ASTMD </a:t>
            </a:r>
            <a:r>
              <a:rPr lang="es-MX" sz="2000" b="1" dirty="0" smtClean="0">
                <a:solidFill>
                  <a:srgbClr val="065BAA"/>
                </a:solidFill>
              </a:rPr>
              <a:t>D6276 </a:t>
            </a:r>
            <a:r>
              <a:rPr lang="es-MX" sz="2000" b="1" i="1" dirty="0">
                <a:solidFill>
                  <a:srgbClr val="065BAA"/>
                </a:solidFill>
              </a:rPr>
              <a:t>Standard Test </a:t>
            </a:r>
            <a:r>
              <a:rPr lang="es-MX" sz="2000" b="1" i="1" dirty="0" err="1">
                <a:solidFill>
                  <a:srgbClr val="065BAA"/>
                </a:solidFill>
              </a:rPr>
              <a:t>Method</a:t>
            </a:r>
            <a:r>
              <a:rPr lang="es-MX" sz="2000" b="1" i="1" dirty="0">
                <a:solidFill>
                  <a:srgbClr val="065BAA"/>
                </a:solidFill>
              </a:rPr>
              <a:t> </a:t>
            </a:r>
            <a:r>
              <a:rPr lang="es-MX" sz="2000" b="1" i="1" dirty="0" err="1">
                <a:solidFill>
                  <a:srgbClr val="065BAA"/>
                </a:solidFill>
              </a:rPr>
              <a:t>for</a:t>
            </a:r>
            <a:r>
              <a:rPr lang="es-MX" sz="2000" b="1" i="1" dirty="0">
                <a:solidFill>
                  <a:srgbClr val="065BAA"/>
                </a:solidFill>
              </a:rPr>
              <a:t> </a:t>
            </a:r>
            <a:r>
              <a:rPr lang="es-MX" sz="2000" b="1" i="1" dirty="0" err="1">
                <a:solidFill>
                  <a:srgbClr val="065BAA"/>
                </a:solidFill>
              </a:rPr>
              <a:t>Using</a:t>
            </a:r>
            <a:r>
              <a:rPr lang="es-MX" sz="2000" b="1" i="1" dirty="0">
                <a:solidFill>
                  <a:srgbClr val="065BAA"/>
                </a:solidFill>
              </a:rPr>
              <a:t> pH to </a:t>
            </a:r>
            <a:r>
              <a:rPr lang="es-MX" sz="2000" b="1" i="1" dirty="0" err="1">
                <a:solidFill>
                  <a:srgbClr val="065BAA"/>
                </a:solidFill>
              </a:rPr>
              <a:t>Estimate</a:t>
            </a:r>
            <a:r>
              <a:rPr lang="es-MX" sz="2000" b="1" i="1" dirty="0">
                <a:solidFill>
                  <a:srgbClr val="065BAA"/>
                </a:solidFill>
              </a:rPr>
              <a:t> </a:t>
            </a:r>
            <a:r>
              <a:rPr lang="es-MX" sz="2000" b="1" i="1" dirty="0" err="1">
                <a:solidFill>
                  <a:srgbClr val="065BAA"/>
                </a:solidFill>
              </a:rPr>
              <a:t>the</a:t>
            </a:r>
            <a:r>
              <a:rPr lang="es-MX" sz="2000" b="1" i="1" dirty="0">
                <a:solidFill>
                  <a:srgbClr val="065BAA"/>
                </a:solidFill>
              </a:rPr>
              <a:t> </a:t>
            </a:r>
            <a:r>
              <a:rPr lang="es-MX" sz="2000" b="1" i="1" dirty="0" err="1">
                <a:solidFill>
                  <a:srgbClr val="065BAA"/>
                </a:solidFill>
              </a:rPr>
              <a:t>Soil</a:t>
            </a:r>
            <a:r>
              <a:rPr lang="es-MX" sz="2000" b="1" i="1" dirty="0">
                <a:solidFill>
                  <a:srgbClr val="065BAA"/>
                </a:solidFill>
              </a:rPr>
              <a:t>-Lime </a:t>
            </a:r>
            <a:r>
              <a:rPr lang="es-MX" sz="2000" b="1" i="1" dirty="0" err="1">
                <a:solidFill>
                  <a:srgbClr val="065BAA"/>
                </a:solidFill>
              </a:rPr>
              <a:t>Proportion</a:t>
            </a:r>
            <a:r>
              <a:rPr lang="es-MX" sz="2000" b="1" i="1" dirty="0">
                <a:solidFill>
                  <a:srgbClr val="065BAA"/>
                </a:solidFill>
              </a:rPr>
              <a:t> </a:t>
            </a:r>
            <a:r>
              <a:rPr lang="es-MX" sz="2000" b="1" i="1" dirty="0" err="1">
                <a:solidFill>
                  <a:srgbClr val="065BAA"/>
                </a:solidFill>
              </a:rPr>
              <a:t>Requirement</a:t>
            </a:r>
            <a:r>
              <a:rPr lang="es-MX" sz="2000" b="1" i="1" dirty="0">
                <a:solidFill>
                  <a:srgbClr val="065BAA"/>
                </a:solidFill>
              </a:rPr>
              <a:t> </a:t>
            </a:r>
            <a:r>
              <a:rPr lang="es-MX" sz="2000" b="1" i="1" dirty="0" err="1">
                <a:solidFill>
                  <a:srgbClr val="065BAA"/>
                </a:solidFill>
              </a:rPr>
              <a:t>for</a:t>
            </a:r>
            <a:r>
              <a:rPr lang="es-MX" sz="2000" b="1" i="1" dirty="0">
                <a:solidFill>
                  <a:srgbClr val="065BAA"/>
                </a:solidFill>
              </a:rPr>
              <a:t> </a:t>
            </a:r>
            <a:r>
              <a:rPr lang="es-MX" sz="2000" b="1" i="1" dirty="0" err="1">
                <a:solidFill>
                  <a:srgbClr val="065BAA"/>
                </a:solidFill>
              </a:rPr>
              <a:t>Soil</a:t>
            </a:r>
            <a:r>
              <a:rPr lang="es-MX" sz="2000" b="1" i="1" dirty="0">
                <a:solidFill>
                  <a:srgbClr val="065BAA"/>
                </a:solidFill>
              </a:rPr>
              <a:t> </a:t>
            </a:r>
            <a:r>
              <a:rPr lang="es-MX" sz="2000" b="1" i="1" dirty="0" err="1">
                <a:solidFill>
                  <a:srgbClr val="065BAA"/>
                </a:solidFill>
              </a:rPr>
              <a:t>Stabilization</a:t>
            </a:r>
            <a:r>
              <a:rPr lang="es-MX" sz="2000" b="1" dirty="0">
                <a:solidFill>
                  <a:srgbClr val="065BAA"/>
                </a:solidFill>
              </a:rPr>
              <a:t>.</a:t>
            </a:r>
          </a:p>
          <a:p>
            <a:pPr algn="just" eaLnBrk="0" hangingPunct="0">
              <a:spcBef>
                <a:spcPct val="20000"/>
              </a:spcBef>
              <a:buClr>
                <a:schemeClr val="bg2"/>
              </a:buClr>
              <a:buSzPct val="150000"/>
              <a:defRPr/>
            </a:pPr>
            <a:endParaRPr lang="es-MX" sz="2000" kern="0" dirty="0" smtClean="0">
              <a:cs typeface="Times New Roman" pitchFamily="18" charset="0"/>
            </a:endParaRPr>
          </a:p>
          <a:p>
            <a:pPr algn="just" eaLnBrk="0" hangingPunct="0">
              <a:spcBef>
                <a:spcPct val="20000"/>
              </a:spcBef>
              <a:buClr>
                <a:schemeClr val="bg2"/>
              </a:buClr>
              <a:buSzPct val="150000"/>
              <a:defRPr/>
            </a:pPr>
            <a:r>
              <a:rPr lang="es-MX" sz="2000" kern="0" dirty="0" smtClean="0">
                <a:cs typeface="Times New Roman" pitchFamily="18" charset="0"/>
              </a:rPr>
              <a:t>Este método de ensayo es aplicado en materiales que pasan la malla </a:t>
            </a:r>
            <a:r>
              <a:rPr lang="es-MX" sz="2000" kern="0" dirty="0">
                <a:cs typeface="Times New Roman" pitchFamily="18" charset="0"/>
              </a:rPr>
              <a:t>No.40 (425 µm). </a:t>
            </a:r>
            <a:r>
              <a:rPr lang="es-MX" sz="2000" i="1" kern="0" dirty="0" smtClean="0">
                <a:cs typeface="Times New Roman" pitchFamily="18" charset="0"/>
              </a:rPr>
              <a:t>La proporción óptima de suelo-cal se determina mediante ensayos de características específicas del suelo estabilizado, tal como la Resistencia a la Compresión Simple (RCS) o el Índice de Plasticidad (IP)</a:t>
            </a:r>
            <a:r>
              <a:rPr lang="es-MX" sz="2000" kern="0" dirty="0" smtClean="0">
                <a:cs typeface="Times New Roman" pitchFamily="18" charset="0"/>
              </a:rPr>
              <a:t>.</a:t>
            </a:r>
            <a:r>
              <a:rPr lang="es-MX" sz="2000" baseline="30000" dirty="0" smtClean="0">
                <a:solidFill>
                  <a:srgbClr val="0000FF"/>
                </a:solidFill>
                <a:cs typeface="Times New Roman" pitchFamily="18" charset="0"/>
              </a:rPr>
              <a:t>4</a:t>
            </a:r>
            <a:r>
              <a:rPr lang="es-MX" sz="2000" kern="0" dirty="0" smtClean="0">
                <a:cs typeface="Times New Roman" pitchFamily="18" charset="0"/>
              </a:rPr>
              <a:t> </a:t>
            </a:r>
          </a:p>
          <a:p>
            <a:pPr algn="just" eaLnBrk="0" hangingPunct="0">
              <a:spcBef>
                <a:spcPct val="20000"/>
              </a:spcBef>
              <a:buClr>
                <a:schemeClr val="bg2"/>
              </a:buClr>
              <a:buSzPct val="150000"/>
              <a:defRPr/>
            </a:pPr>
            <a:endParaRPr lang="es-MX" sz="2000" kern="0" dirty="0">
              <a:cs typeface="Times New Roman" pitchFamily="18" charset="0"/>
            </a:endParaRPr>
          </a:p>
          <a:p>
            <a:pPr algn="just" eaLnBrk="0" hangingPunct="0">
              <a:spcBef>
                <a:spcPct val="20000"/>
              </a:spcBef>
              <a:buClr>
                <a:schemeClr val="bg2"/>
              </a:buClr>
              <a:buSzPct val="150000"/>
              <a:defRPr/>
            </a:pPr>
            <a:r>
              <a:rPr lang="es-MX" sz="2000" kern="0" dirty="0" smtClean="0">
                <a:cs typeface="Times New Roman" pitchFamily="18" charset="0"/>
              </a:rPr>
              <a:t>La determinación del pH de la mezcla suelo-cal se realiza con el </a:t>
            </a:r>
            <a:r>
              <a:rPr lang="es-MX" sz="2000" kern="0" dirty="0" smtClean="0">
                <a:solidFill>
                  <a:srgbClr val="0000FF"/>
                </a:solidFill>
                <a:cs typeface="Times New Roman" pitchFamily="18" charset="0"/>
              </a:rPr>
              <a:t>procedimiento de </a:t>
            </a:r>
            <a:r>
              <a:rPr lang="es-MX" sz="2000" kern="0" dirty="0" err="1" smtClean="0">
                <a:solidFill>
                  <a:srgbClr val="0000FF"/>
                </a:solidFill>
                <a:cs typeface="Times New Roman" pitchFamily="18" charset="0"/>
              </a:rPr>
              <a:t>Eades</a:t>
            </a:r>
            <a:r>
              <a:rPr lang="es-MX" sz="2000" kern="0" dirty="0" smtClean="0">
                <a:solidFill>
                  <a:srgbClr val="0000FF"/>
                </a:solidFill>
                <a:cs typeface="Times New Roman" pitchFamily="18" charset="0"/>
              </a:rPr>
              <a:t> &amp; </a:t>
            </a:r>
            <a:r>
              <a:rPr lang="es-MX" sz="2000" kern="0" dirty="0" err="1" smtClean="0">
                <a:solidFill>
                  <a:srgbClr val="0000FF"/>
                </a:solidFill>
                <a:cs typeface="Times New Roman" pitchFamily="18" charset="0"/>
              </a:rPr>
              <a:t>Grim</a:t>
            </a:r>
            <a:r>
              <a:rPr lang="es-MX" sz="2000" kern="0" dirty="0" smtClean="0">
                <a:cs typeface="Times New Roman" pitchFamily="18" charset="0"/>
              </a:rPr>
              <a:t>, mediante el cual se le adiciona a un suelo la cantidad suficiente de cal para satisfacer todas las reacciones iniciales de corto plazo y proveer un pH lo suficientemente alto para mantener en la mezcla condiciones adecuadas para la ganancia de resistencia a la compresión.</a:t>
            </a:r>
          </a:p>
        </p:txBody>
      </p:sp>
      <p:sp>
        <p:nvSpPr>
          <p:cNvPr id="77" name="1 Bisel"/>
          <p:cNvSpPr/>
          <p:nvPr/>
        </p:nvSpPr>
        <p:spPr bwMode="auto">
          <a:xfrm>
            <a:off x="5284684" y="5315340"/>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52"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4</a:t>
            </a:r>
            <a:r>
              <a:rPr lang="es-SV" sz="2600" b="1" i="0" baseline="0" dirty="0" smtClean="0">
                <a:solidFill>
                  <a:srgbClr val="D9D9D9"/>
                </a:solidFill>
                <a:latin typeface="Times New Roman" pitchFamily="18" charset="0"/>
                <a:ea typeface="Verdana" pitchFamily="34" charset="0"/>
                <a:cs typeface="Times New Roman" pitchFamily="18" charset="0"/>
              </a:rPr>
              <a:t>. Diseño de mezclas suelo-cal.</a:t>
            </a:r>
          </a:p>
          <a:p>
            <a:pPr algn="just" eaLnBrk="1" hangingPunct="1">
              <a:spcBef>
                <a:spcPct val="20000"/>
              </a:spcBef>
              <a:buClr>
                <a:schemeClr val="bg2"/>
              </a:buClr>
              <a:buSzPct val="75000"/>
            </a:pPr>
            <a:r>
              <a:rPr lang="es-ES" sz="2400" i="0" baseline="0" dirty="0" smtClean="0">
                <a:solidFill>
                  <a:srgbClr val="065BAA"/>
                </a:solidFill>
                <a:latin typeface="Times New Roman" pitchFamily="18" charset="0"/>
                <a:ea typeface="Verdana" pitchFamily="34" charset="0"/>
                <a:cs typeface="Times New Roman" pitchFamily="18" charset="0"/>
              </a:rPr>
              <a:t>4.1 Determinación del contenido óptimo de cal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endParaRPr lang="es-ES" sz="2400" i="0" baseline="0" dirty="0">
              <a:solidFill>
                <a:srgbClr val="065BAA"/>
              </a:solidFill>
              <a:latin typeface="Times New Roman" pitchFamily="18" charset="0"/>
              <a:ea typeface="Verdana" pitchFamily="34" charset="0"/>
              <a:cs typeface="Times New Roman" pitchFamily="18" charset="0"/>
            </a:endParaRPr>
          </a:p>
        </p:txBody>
      </p:sp>
      <p:sp>
        <p:nvSpPr>
          <p:cNvPr id="53" name="Rectangle 5"/>
          <p:cNvSpPr txBox="1">
            <a:spLocks noChangeArrowheads="1"/>
          </p:cNvSpPr>
          <p:nvPr/>
        </p:nvSpPr>
        <p:spPr bwMode="auto">
          <a:xfrm>
            <a:off x="251520" y="6381328"/>
            <a:ext cx="8501122"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buClr>
                <a:schemeClr val="bg2"/>
              </a:buClr>
              <a:buSzPct val="100000"/>
              <a:defRPr/>
            </a:pPr>
            <a:r>
              <a:rPr lang="es-MX" sz="1100" b="1" baseline="30000" dirty="0" smtClean="0">
                <a:solidFill>
                  <a:srgbClr val="0000FF"/>
                </a:solidFill>
              </a:rPr>
              <a:t>4</a:t>
            </a:r>
            <a:r>
              <a:rPr lang="es-MX" sz="1100" kern="0" dirty="0" smtClean="0">
                <a:cs typeface="Times New Roman" pitchFamily="18" charset="0"/>
              </a:rPr>
              <a:t> Adaptado de: ASTM C6276 </a:t>
            </a:r>
            <a:r>
              <a:rPr lang="es-MX" sz="1100" i="1" dirty="0">
                <a:solidFill>
                  <a:schemeClr val="tx1">
                    <a:lumMod val="95000"/>
                    <a:lumOff val="5000"/>
                  </a:schemeClr>
                </a:solidFill>
              </a:rPr>
              <a:t>Standard Test </a:t>
            </a:r>
            <a:r>
              <a:rPr lang="es-MX" sz="1100" i="1" dirty="0" err="1">
                <a:solidFill>
                  <a:schemeClr val="tx1">
                    <a:lumMod val="95000"/>
                    <a:lumOff val="5000"/>
                  </a:schemeClr>
                </a:solidFill>
              </a:rPr>
              <a:t>Method</a:t>
            </a:r>
            <a:r>
              <a:rPr lang="es-MX" sz="1100" i="1" dirty="0">
                <a:solidFill>
                  <a:schemeClr val="tx1">
                    <a:lumMod val="95000"/>
                    <a:lumOff val="5000"/>
                  </a:schemeClr>
                </a:solidFill>
              </a:rPr>
              <a:t> </a:t>
            </a:r>
            <a:r>
              <a:rPr lang="es-MX" sz="1100" i="1" dirty="0" err="1">
                <a:solidFill>
                  <a:schemeClr val="tx1">
                    <a:lumMod val="95000"/>
                    <a:lumOff val="5000"/>
                  </a:schemeClr>
                </a:solidFill>
              </a:rPr>
              <a:t>for</a:t>
            </a:r>
            <a:r>
              <a:rPr lang="es-MX" sz="1100" i="1" dirty="0">
                <a:solidFill>
                  <a:schemeClr val="tx1">
                    <a:lumMod val="95000"/>
                    <a:lumOff val="5000"/>
                  </a:schemeClr>
                </a:solidFill>
              </a:rPr>
              <a:t> </a:t>
            </a:r>
            <a:r>
              <a:rPr lang="es-MX" sz="1100" i="1" dirty="0" err="1">
                <a:solidFill>
                  <a:schemeClr val="tx1">
                    <a:lumMod val="95000"/>
                    <a:lumOff val="5000"/>
                  </a:schemeClr>
                </a:solidFill>
              </a:rPr>
              <a:t>Using</a:t>
            </a:r>
            <a:r>
              <a:rPr lang="es-MX" sz="1100" i="1" dirty="0">
                <a:solidFill>
                  <a:schemeClr val="tx1">
                    <a:lumMod val="95000"/>
                    <a:lumOff val="5000"/>
                  </a:schemeClr>
                </a:solidFill>
              </a:rPr>
              <a:t> pH to </a:t>
            </a:r>
            <a:r>
              <a:rPr lang="es-MX" sz="1100" i="1" dirty="0" err="1">
                <a:solidFill>
                  <a:schemeClr val="tx1">
                    <a:lumMod val="95000"/>
                    <a:lumOff val="5000"/>
                  </a:schemeClr>
                </a:solidFill>
              </a:rPr>
              <a:t>Estimate</a:t>
            </a:r>
            <a:r>
              <a:rPr lang="es-MX" sz="1100" i="1" dirty="0">
                <a:solidFill>
                  <a:schemeClr val="tx1">
                    <a:lumMod val="95000"/>
                    <a:lumOff val="5000"/>
                  </a:schemeClr>
                </a:solidFill>
              </a:rPr>
              <a:t> </a:t>
            </a:r>
            <a:r>
              <a:rPr lang="es-MX" sz="1100" i="1" dirty="0" err="1">
                <a:solidFill>
                  <a:schemeClr val="tx1">
                    <a:lumMod val="95000"/>
                    <a:lumOff val="5000"/>
                  </a:schemeClr>
                </a:solidFill>
              </a:rPr>
              <a:t>the</a:t>
            </a:r>
            <a:r>
              <a:rPr lang="es-MX" sz="1100" i="1" dirty="0">
                <a:solidFill>
                  <a:schemeClr val="tx1">
                    <a:lumMod val="95000"/>
                    <a:lumOff val="5000"/>
                  </a:schemeClr>
                </a:solidFill>
              </a:rPr>
              <a:t> </a:t>
            </a:r>
            <a:r>
              <a:rPr lang="es-MX" sz="1100" i="1" dirty="0" err="1">
                <a:solidFill>
                  <a:schemeClr val="tx1">
                    <a:lumMod val="95000"/>
                    <a:lumOff val="5000"/>
                  </a:schemeClr>
                </a:solidFill>
              </a:rPr>
              <a:t>Soil</a:t>
            </a:r>
            <a:r>
              <a:rPr lang="es-MX" sz="1100" i="1" dirty="0">
                <a:solidFill>
                  <a:schemeClr val="tx1">
                    <a:lumMod val="95000"/>
                    <a:lumOff val="5000"/>
                  </a:schemeClr>
                </a:solidFill>
              </a:rPr>
              <a:t>-Lime </a:t>
            </a:r>
            <a:r>
              <a:rPr lang="es-MX" sz="1100" i="1" dirty="0" err="1">
                <a:solidFill>
                  <a:schemeClr val="tx1">
                    <a:lumMod val="95000"/>
                    <a:lumOff val="5000"/>
                  </a:schemeClr>
                </a:solidFill>
              </a:rPr>
              <a:t>Proportion</a:t>
            </a:r>
            <a:r>
              <a:rPr lang="es-MX" sz="1100" i="1" dirty="0">
                <a:solidFill>
                  <a:schemeClr val="tx1">
                    <a:lumMod val="95000"/>
                    <a:lumOff val="5000"/>
                  </a:schemeClr>
                </a:solidFill>
              </a:rPr>
              <a:t> </a:t>
            </a:r>
            <a:r>
              <a:rPr lang="es-MX" sz="1100" i="1" dirty="0" err="1">
                <a:solidFill>
                  <a:schemeClr val="tx1">
                    <a:lumMod val="95000"/>
                    <a:lumOff val="5000"/>
                  </a:schemeClr>
                </a:solidFill>
              </a:rPr>
              <a:t>Requirement</a:t>
            </a:r>
            <a:r>
              <a:rPr lang="es-MX" sz="1100" i="1" dirty="0">
                <a:solidFill>
                  <a:schemeClr val="tx1">
                    <a:lumMod val="95000"/>
                    <a:lumOff val="5000"/>
                  </a:schemeClr>
                </a:solidFill>
              </a:rPr>
              <a:t> </a:t>
            </a:r>
            <a:endParaRPr lang="es-MX" sz="1100" i="1" dirty="0" smtClean="0">
              <a:solidFill>
                <a:schemeClr val="tx1">
                  <a:lumMod val="95000"/>
                  <a:lumOff val="5000"/>
                </a:schemeClr>
              </a:solidFill>
            </a:endParaRPr>
          </a:p>
          <a:p>
            <a:pPr lvl="0" eaLnBrk="0" hangingPunct="0">
              <a:spcBef>
                <a:spcPct val="20000"/>
              </a:spcBef>
              <a:buClr>
                <a:schemeClr val="bg2"/>
              </a:buClr>
              <a:buSzPct val="100000"/>
              <a:defRPr/>
            </a:pPr>
            <a:r>
              <a:rPr lang="es-MX" sz="1100" i="1" dirty="0" err="1" smtClean="0">
                <a:solidFill>
                  <a:schemeClr val="tx1">
                    <a:lumMod val="95000"/>
                    <a:lumOff val="5000"/>
                  </a:schemeClr>
                </a:solidFill>
              </a:rPr>
              <a:t>for</a:t>
            </a:r>
            <a:r>
              <a:rPr lang="es-MX" sz="1100" i="1" dirty="0" smtClean="0">
                <a:solidFill>
                  <a:schemeClr val="tx1">
                    <a:lumMod val="95000"/>
                    <a:lumOff val="5000"/>
                  </a:schemeClr>
                </a:solidFill>
              </a:rPr>
              <a:t> </a:t>
            </a:r>
            <a:r>
              <a:rPr lang="es-MX" sz="1100" i="1" dirty="0" err="1">
                <a:solidFill>
                  <a:schemeClr val="tx1">
                    <a:lumMod val="95000"/>
                    <a:lumOff val="5000"/>
                  </a:schemeClr>
                </a:solidFill>
              </a:rPr>
              <a:t>Soil</a:t>
            </a:r>
            <a:r>
              <a:rPr lang="es-MX" sz="1100" i="1" dirty="0">
                <a:solidFill>
                  <a:schemeClr val="tx1">
                    <a:lumMod val="95000"/>
                    <a:lumOff val="5000"/>
                  </a:schemeClr>
                </a:solidFill>
              </a:rPr>
              <a:t> </a:t>
            </a:r>
            <a:r>
              <a:rPr lang="es-MX" sz="1100" i="1" dirty="0" err="1" smtClean="0">
                <a:solidFill>
                  <a:schemeClr val="tx1">
                    <a:lumMod val="95000"/>
                    <a:lumOff val="5000"/>
                  </a:schemeClr>
                </a:solidFill>
              </a:rPr>
              <a:t>Stabilization</a:t>
            </a:r>
            <a:r>
              <a:rPr lang="es-MX" sz="1100" kern="0" dirty="0" smtClean="0">
                <a:solidFill>
                  <a:schemeClr val="tx1">
                    <a:lumMod val="95000"/>
                    <a:lumOff val="5000"/>
                  </a:schemeClr>
                </a:solidFill>
                <a:cs typeface="Times New Roman" pitchFamily="18" charset="0"/>
              </a:rPr>
              <a:t>.</a:t>
            </a:r>
          </a:p>
        </p:txBody>
      </p:sp>
      <p:grpSp>
        <p:nvGrpSpPr>
          <p:cNvPr id="2" name="Foto 3"/>
          <p:cNvGrpSpPr/>
          <p:nvPr/>
        </p:nvGrpSpPr>
        <p:grpSpPr>
          <a:xfrm>
            <a:off x="1403648" y="1000108"/>
            <a:ext cx="6264696" cy="5072098"/>
            <a:chOff x="-6122480" y="14001824"/>
            <a:chExt cx="6264696" cy="5072098"/>
          </a:xfrm>
        </p:grpSpPr>
        <p:sp>
          <p:nvSpPr>
            <p:cNvPr id="23" name="Rectangle 5"/>
            <p:cNvSpPr txBox="1">
              <a:spLocks noChangeArrowheads="1"/>
            </p:cNvSpPr>
            <p:nvPr/>
          </p:nvSpPr>
          <p:spPr bwMode="auto">
            <a:xfrm>
              <a:off x="-6122480" y="18359542"/>
              <a:ext cx="6264696" cy="714380"/>
            </a:xfrm>
            <a:prstGeom prst="rect">
              <a:avLst/>
            </a:prstGeom>
            <a:solidFill>
              <a:srgbClr val="FFC000"/>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Fotografía No.3. Instalaciones del</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Laboratorio de Suelos y Materiales de la DIDOP-VMOP.</a:t>
              </a:r>
            </a:p>
            <a:p>
              <a:pPr lvl="0" algn="ctr"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Determinación</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del porcentaje aproximado de cal para estabilizar el suelo.</a:t>
              </a:r>
              <a:endPar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lvl="0" algn="ctr" eaLnBrk="0" hangingPunct="0">
                <a:spcBef>
                  <a:spcPts val="0"/>
                </a:spcBef>
                <a:buClr>
                  <a:schemeClr val="bg2"/>
                </a:buClr>
                <a:buSzPct val="100000"/>
                <a:defRPr/>
              </a:pPr>
              <a:r>
                <a:rPr lang="es-MX" sz="1100" kern="0" dirty="0" smtClean="0">
                  <a:cs typeface="Times New Roman" pitchFamily="18" charset="0"/>
                </a:rPr>
                <a:t>Fuente: Fotografía tomada por personal de la DIDOP-VMOP.</a:t>
              </a:r>
              <a:endParaRPr kumimoji="0" lang="es-SV" sz="11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24" name="Picture 2" descr="C:\01_RESPALDO\01_EVZ\00_UIDV\01_AC\05_Presentaciones, Base de datos\Presentaciones\02_Suelo estabilizado con cal\Fotos\14-01-30_ensayo pH\IMG_1078.JPG"/>
            <p:cNvPicPr>
              <a:picLocks noChangeAspect="1" noChangeArrowheads="1"/>
            </p:cNvPicPr>
            <p:nvPr/>
          </p:nvPicPr>
          <p:blipFill>
            <a:blip r:embed="rId3" cstate="print"/>
            <a:srcRect/>
            <a:stretch>
              <a:fillRect/>
            </a:stretch>
          </p:blipFill>
          <p:spPr bwMode="auto">
            <a:xfrm>
              <a:off x="-5881760" y="14001824"/>
              <a:ext cx="5810290" cy="4357718"/>
            </a:xfrm>
            <a:prstGeom prst="rect">
              <a:avLst/>
            </a:prstGeom>
            <a:noFill/>
            <a:ln>
              <a:solidFill>
                <a:schemeClr val="tx1"/>
              </a:solidFill>
            </a:ln>
          </p:spPr>
        </p:pic>
        <p:sp>
          <p:nvSpPr>
            <p:cNvPr id="25" name="Text Box 6"/>
            <p:cNvSpPr txBox="1">
              <a:spLocks noChangeArrowheads="1"/>
            </p:cNvSpPr>
            <p:nvPr/>
          </p:nvSpPr>
          <p:spPr bwMode="auto">
            <a:xfrm>
              <a:off x="-5454458" y="14573328"/>
              <a:ext cx="1928826" cy="571504"/>
            </a:xfrm>
            <a:prstGeom prst="rect">
              <a:avLst/>
            </a:prstGeom>
            <a:solidFill>
              <a:srgbClr val="000000">
                <a:alpha val="30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0"/>
                </a:spcAft>
                <a:buClrTx/>
                <a:buSzTx/>
                <a:buFontTx/>
                <a:buNone/>
                <a:tabLst/>
              </a:pPr>
              <a:r>
                <a:rPr kumimoji="0" lang="es-ES" sz="1400" b="1" i="0" u="none" strike="noStrike" cap="none" normalizeH="0" baseline="0" dirty="0" smtClean="0">
                  <a:ln>
                    <a:noFill/>
                  </a:ln>
                  <a:solidFill>
                    <a:srgbClr val="FFFF00"/>
                  </a:solidFill>
                  <a:effectLst/>
                  <a:latin typeface="Calibri" pitchFamily="34" charset="0"/>
                  <a:cs typeface="Arial" pitchFamily="34" charset="0"/>
                </a:rPr>
                <a:t>Solución estabilizadora</a:t>
              </a:r>
            </a:p>
            <a:p>
              <a:pPr marL="0" marR="0" lvl="0" indent="0" defTabSz="914400" rtl="0" eaLnBrk="1" fontAlgn="base" latinLnBrk="0" hangingPunct="1">
                <a:lnSpc>
                  <a:spcPct val="100000"/>
                </a:lnSpc>
                <a:spcBef>
                  <a:spcPct val="0"/>
                </a:spcBef>
                <a:spcAft>
                  <a:spcPts val="0"/>
                </a:spcAft>
                <a:buClrTx/>
                <a:buSzTx/>
                <a:buFontTx/>
                <a:buNone/>
                <a:tabLst/>
              </a:pPr>
              <a:r>
                <a:rPr lang="es-ES" sz="1400" b="1" dirty="0" smtClean="0">
                  <a:solidFill>
                    <a:srgbClr val="FFFF00"/>
                  </a:solidFill>
                  <a:latin typeface="Calibri" pitchFamily="34" charset="0"/>
                  <a:cs typeface="Arial" pitchFamily="34" charset="0"/>
                </a:rPr>
                <a:t>(agua + cal)</a:t>
              </a:r>
              <a:endParaRPr kumimoji="0" lang="es-SV"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6" name="AutoShape 7"/>
            <p:cNvCxnSpPr>
              <a:cxnSpLocks noChangeShapeType="1"/>
            </p:cNvCxnSpPr>
            <p:nvPr/>
          </p:nvCxnSpPr>
          <p:spPr bwMode="auto">
            <a:xfrm rot="16200000" flipH="1">
              <a:off x="-4750660" y="15251989"/>
              <a:ext cx="928694" cy="285751"/>
            </a:xfrm>
            <a:prstGeom prst="straightConnector1">
              <a:avLst/>
            </a:prstGeom>
            <a:noFill/>
            <a:ln w="38100">
              <a:solidFill>
                <a:srgbClr val="FFFF00"/>
              </a:solidFill>
              <a:round/>
              <a:headEnd/>
              <a:tailEnd type="triangle" w="med" len="med"/>
            </a:ln>
          </p:spPr>
        </p:cxnSp>
        <p:sp>
          <p:nvSpPr>
            <p:cNvPr id="27" name="Text Box 6"/>
            <p:cNvSpPr txBox="1">
              <a:spLocks noChangeArrowheads="1"/>
            </p:cNvSpPr>
            <p:nvPr/>
          </p:nvSpPr>
          <p:spPr bwMode="auto">
            <a:xfrm>
              <a:off x="-5715071" y="17291677"/>
              <a:ext cx="2189440" cy="363175"/>
            </a:xfrm>
            <a:prstGeom prst="rect">
              <a:avLst/>
            </a:prstGeom>
            <a:solidFill>
              <a:srgbClr val="000000">
                <a:alpha val="30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smtClean="0">
                  <a:ln>
                    <a:noFill/>
                  </a:ln>
                  <a:solidFill>
                    <a:srgbClr val="FFFF00"/>
                  </a:solidFill>
                  <a:effectLst/>
                  <a:latin typeface="Calibri" pitchFamily="34" charset="0"/>
                  <a:cs typeface="Arial" pitchFamily="34" charset="0"/>
                </a:rPr>
                <a:t>Medidor electrónico de pH</a:t>
              </a:r>
              <a:endParaRPr kumimoji="0" lang="es-SV"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8" name="AutoShape 7"/>
            <p:cNvCxnSpPr>
              <a:cxnSpLocks noChangeShapeType="1"/>
            </p:cNvCxnSpPr>
            <p:nvPr/>
          </p:nvCxnSpPr>
          <p:spPr bwMode="auto">
            <a:xfrm flipV="1">
              <a:off x="-5429320" y="16502154"/>
              <a:ext cx="428628" cy="789523"/>
            </a:xfrm>
            <a:prstGeom prst="straightConnector1">
              <a:avLst/>
            </a:prstGeom>
            <a:noFill/>
            <a:ln w="38100">
              <a:solidFill>
                <a:srgbClr val="FFFF00"/>
              </a:solidFill>
              <a:round/>
              <a:headEnd/>
              <a:tailEnd type="triangle" w="med" len="med"/>
            </a:ln>
          </p:spPr>
        </p:cxnSp>
        <p:sp>
          <p:nvSpPr>
            <p:cNvPr id="29" name="Text Box 6"/>
            <p:cNvSpPr txBox="1">
              <a:spLocks noChangeArrowheads="1"/>
            </p:cNvSpPr>
            <p:nvPr/>
          </p:nvSpPr>
          <p:spPr bwMode="auto">
            <a:xfrm>
              <a:off x="-3929122" y="16588832"/>
              <a:ext cx="428628" cy="500066"/>
            </a:xfrm>
            <a:prstGeom prst="rect">
              <a:avLst/>
            </a:prstGeom>
            <a:solidFill>
              <a:srgbClr val="000000">
                <a:alpha val="30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smtClean="0">
                  <a:ln>
                    <a:noFill/>
                  </a:ln>
                  <a:solidFill>
                    <a:srgbClr val="FFFF00"/>
                  </a:solidFill>
                  <a:effectLst/>
                  <a:latin typeface="Calibri" pitchFamily="34" charset="0"/>
                  <a:cs typeface="Arial" pitchFamily="34" charset="0"/>
                </a:rPr>
                <a:t>2% cal</a:t>
              </a:r>
              <a:endParaRPr kumimoji="0" lang="es-SV"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Text Box 6"/>
            <p:cNvSpPr txBox="1">
              <a:spLocks noChangeArrowheads="1"/>
            </p:cNvSpPr>
            <p:nvPr/>
          </p:nvSpPr>
          <p:spPr bwMode="auto">
            <a:xfrm>
              <a:off x="-3474776" y="15359146"/>
              <a:ext cx="428628" cy="500066"/>
            </a:xfrm>
            <a:prstGeom prst="rect">
              <a:avLst/>
            </a:prstGeom>
            <a:solidFill>
              <a:srgbClr val="000000">
                <a:alpha val="30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400" b="1" dirty="0" smtClean="0">
                  <a:solidFill>
                    <a:srgbClr val="FFFF00"/>
                  </a:solidFill>
                  <a:latin typeface="Calibri" pitchFamily="34" charset="0"/>
                  <a:cs typeface="Arial" pitchFamily="34" charset="0"/>
                </a:rPr>
                <a:t>3</a:t>
              </a:r>
              <a:r>
                <a:rPr kumimoji="0" lang="es-ES" sz="1400" b="1" i="0" u="none" strike="noStrike" cap="none" normalizeH="0" baseline="0" dirty="0" smtClean="0">
                  <a:ln>
                    <a:noFill/>
                  </a:ln>
                  <a:solidFill>
                    <a:srgbClr val="FFFF00"/>
                  </a:solidFill>
                  <a:effectLst/>
                  <a:latin typeface="Calibri" pitchFamily="34" charset="0"/>
                  <a:cs typeface="Arial" pitchFamily="34" charset="0"/>
                </a:rPr>
                <a:t>% cal</a:t>
              </a:r>
              <a:endParaRPr kumimoji="0" lang="es-SV"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Text Box 6"/>
            <p:cNvSpPr txBox="1">
              <a:spLocks noChangeArrowheads="1"/>
            </p:cNvSpPr>
            <p:nvPr/>
          </p:nvSpPr>
          <p:spPr bwMode="auto">
            <a:xfrm>
              <a:off x="-3071866" y="16626932"/>
              <a:ext cx="428628" cy="500066"/>
            </a:xfrm>
            <a:prstGeom prst="rect">
              <a:avLst/>
            </a:prstGeom>
            <a:solidFill>
              <a:srgbClr val="000000">
                <a:alpha val="30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400" b="1" dirty="0" smtClean="0">
                  <a:solidFill>
                    <a:srgbClr val="FFFF00"/>
                  </a:solidFill>
                  <a:latin typeface="Calibri" pitchFamily="34" charset="0"/>
                  <a:cs typeface="Arial" pitchFamily="34" charset="0"/>
                </a:rPr>
                <a:t>4</a:t>
              </a:r>
              <a:r>
                <a:rPr kumimoji="0" lang="es-ES" sz="1400" b="1" i="0" u="none" strike="noStrike" cap="none" normalizeH="0" baseline="0" dirty="0" smtClean="0">
                  <a:ln>
                    <a:noFill/>
                  </a:ln>
                  <a:solidFill>
                    <a:srgbClr val="FFFF00"/>
                  </a:solidFill>
                  <a:effectLst/>
                  <a:latin typeface="Calibri" pitchFamily="34" charset="0"/>
                  <a:cs typeface="Arial" pitchFamily="34" charset="0"/>
                </a:rPr>
                <a:t>% cal</a:t>
              </a:r>
              <a:endParaRPr kumimoji="0" lang="es-SV"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Text Box 6"/>
            <p:cNvSpPr txBox="1">
              <a:spLocks noChangeArrowheads="1"/>
            </p:cNvSpPr>
            <p:nvPr/>
          </p:nvSpPr>
          <p:spPr bwMode="auto">
            <a:xfrm>
              <a:off x="-2602280" y="15389626"/>
              <a:ext cx="428628" cy="500066"/>
            </a:xfrm>
            <a:prstGeom prst="rect">
              <a:avLst/>
            </a:prstGeom>
            <a:solidFill>
              <a:srgbClr val="000000">
                <a:alpha val="30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smtClean="0">
                  <a:ln>
                    <a:noFill/>
                  </a:ln>
                  <a:solidFill>
                    <a:srgbClr val="FFFF00"/>
                  </a:solidFill>
                  <a:effectLst/>
                  <a:latin typeface="Calibri" pitchFamily="34" charset="0"/>
                  <a:cs typeface="Arial" pitchFamily="34" charset="0"/>
                </a:rPr>
                <a:t>5% cal</a:t>
              </a:r>
              <a:endParaRPr kumimoji="0" lang="es-SV"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 Box 6"/>
            <p:cNvSpPr txBox="1">
              <a:spLocks noChangeArrowheads="1"/>
            </p:cNvSpPr>
            <p:nvPr/>
          </p:nvSpPr>
          <p:spPr bwMode="auto">
            <a:xfrm>
              <a:off x="-2173652" y="16660270"/>
              <a:ext cx="428628" cy="500066"/>
            </a:xfrm>
            <a:prstGeom prst="rect">
              <a:avLst/>
            </a:prstGeom>
            <a:solidFill>
              <a:srgbClr val="000000">
                <a:alpha val="30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smtClean="0">
                  <a:ln>
                    <a:noFill/>
                  </a:ln>
                  <a:solidFill>
                    <a:srgbClr val="FFFF00"/>
                  </a:solidFill>
                  <a:effectLst/>
                  <a:latin typeface="Calibri" pitchFamily="34" charset="0"/>
                  <a:cs typeface="Arial" pitchFamily="34" charset="0"/>
                </a:rPr>
                <a:t>6% cal</a:t>
              </a:r>
              <a:endParaRPr kumimoji="0" lang="es-SV"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4" name="3bb Bisel"/>
          <p:cNvSpPr/>
          <p:nvPr/>
        </p:nvSpPr>
        <p:spPr bwMode="auto">
          <a:xfrm>
            <a:off x="7132193" y="5751729"/>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21" name="paso 2 Rectángulo"/>
          <p:cNvSpPr/>
          <p:nvPr/>
        </p:nvSpPr>
        <p:spPr bwMode="auto">
          <a:xfrm>
            <a:off x="287280" y="1428736"/>
            <a:ext cx="8569439" cy="4757658"/>
          </a:xfrm>
          <a:prstGeom prst="roundRect">
            <a:avLst>
              <a:gd name="adj" fmla="val 10163"/>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0" hangingPunct="0">
              <a:spcBef>
                <a:spcPts val="0"/>
              </a:spcBef>
              <a:buClr>
                <a:srgbClr val="FF9900"/>
              </a:buClr>
              <a:buSzPct val="150000"/>
              <a:defRPr/>
            </a:pPr>
            <a:r>
              <a:rPr lang="es-MX" sz="2000" b="1" kern="0" dirty="0">
                <a:solidFill>
                  <a:srgbClr val="000000"/>
                </a:solidFill>
                <a:cs typeface="Times New Roman" pitchFamily="18" charset="0"/>
              </a:rPr>
              <a:t>Criterios a considerar para la </a:t>
            </a:r>
            <a:r>
              <a:rPr lang="es-SV" sz="2000" b="1" dirty="0" smtClean="0">
                <a:solidFill>
                  <a:srgbClr val="000000"/>
                </a:solidFill>
              </a:rPr>
              <a:t>determinación del contenido de cal</a:t>
            </a:r>
            <a:r>
              <a:rPr lang="es-MX" sz="2000" b="1" kern="0" dirty="0">
                <a:solidFill>
                  <a:srgbClr val="000000"/>
                </a:solidFill>
                <a:cs typeface="Times New Roman" pitchFamily="18" charset="0"/>
              </a:rPr>
              <a:t>.</a:t>
            </a:r>
            <a:endParaRPr lang="es-MX" sz="2000" b="1" kern="0" dirty="0" smtClean="0">
              <a:solidFill>
                <a:schemeClr val="tx1">
                  <a:lumMod val="95000"/>
                  <a:lumOff val="5000"/>
                </a:schemeClr>
              </a:solidFill>
              <a:cs typeface="Times New Roman" pitchFamily="18" charset="0"/>
            </a:endParaRPr>
          </a:p>
          <a:p>
            <a:pPr lvl="0" algn="ctr">
              <a:spcBef>
                <a:spcPts val="0"/>
              </a:spcBef>
            </a:pPr>
            <a:endParaRPr lang="es-SV" sz="800" b="1" dirty="0" smtClean="0">
              <a:solidFill>
                <a:schemeClr val="tx1">
                  <a:lumMod val="95000"/>
                  <a:lumOff val="5000"/>
                </a:schemeClr>
              </a:solidFill>
            </a:endParaRPr>
          </a:p>
          <a:p>
            <a:pPr lvl="0" algn="just">
              <a:spcBef>
                <a:spcPts val="0"/>
              </a:spcBef>
            </a:pPr>
            <a:r>
              <a:rPr lang="es-SV" sz="2000" dirty="0" smtClean="0">
                <a:solidFill>
                  <a:srgbClr val="000000"/>
                </a:solidFill>
              </a:rPr>
              <a:t>El </a:t>
            </a:r>
            <a:r>
              <a:rPr lang="es-SV" sz="2000" dirty="0" smtClean="0">
                <a:solidFill>
                  <a:srgbClr val="0000FF"/>
                </a:solidFill>
              </a:rPr>
              <a:t>porcentaje aproximado de cal para estabilizar el suelo</a:t>
            </a:r>
            <a:r>
              <a:rPr lang="es-SV" sz="2000" dirty="0" smtClean="0"/>
              <a:t>, se obtiene al cumplirse uno de los siguientes criterios:</a:t>
            </a:r>
            <a:endParaRPr lang="es-SV" sz="2000" dirty="0" smtClean="0">
              <a:solidFill>
                <a:srgbClr val="000000"/>
              </a:solidFill>
            </a:endParaRPr>
          </a:p>
          <a:p>
            <a:pPr lvl="0" algn="just">
              <a:spcBef>
                <a:spcPts val="0"/>
              </a:spcBef>
            </a:pPr>
            <a:endParaRPr lang="es-SV" sz="800" dirty="0" smtClean="0">
              <a:solidFill>
                <a:srgbClr val="000000"/>
              </a:solidFill>
            </a:endParaRPr>
          </a:p>
          <a:p>
            <a:pPr marL="268288" lvl="0" indent="-268288" algn="just">
              <a:spcBef>
                <a:spcPts val="0"/>
              </a:spcBef>
              <a:spcAft>
                <a:spcPts val="500"/>
              </a:spcAft>
              <a:buClr>
                <a:srgbClr val="000000"/>
              </a:buClr>
              <a:buSzPct val="100000"/>
              <a:buFont typeface="Wingdings" pitchFamily="2" charset="2"/>
              <a:buChar char="n"/>
            </a:pPr>
            <a:r>
              <a:rPr lang="es-SV" sz="2000" dirty="0" smtClean="0">
                <a:solidFill>
                  <a:schemeClr val="tx1">
                    <a:lumMod val="95000"/>
                    <a:lumOff val="5000"/>
                  </a:schemeClr>
                </a:solidFill>
              </a:rPr>
              <a:t>El porcentaje más bajo de cal con el cual se alcanza un pH = 12.4</a:t>
            </a:r>
            <a:r>
              <a:rPr lang="es-MX" sz="2000" dirty="0" smtClean="0">
                <a:solidFill>
                  <a:schemeClr val="tx1">
                    <a:lumMod val="95000"/>
                    <a:lumOff val="5000"/>
                  </a:schemeClr>
                </a:solidFill>
              </a:rPr>
              <a:t>.</a:t>
            </a:r>
          </a:p>
          <a:p>
            <a:pPr marL="268288" lvl="0" indent="-268288" algn="just">
              <a:spcBef>
                <a:spcPts val="0"/>
              </a:spcBef>
              <a:spcAft>
                <a:spcPts val="500"/>
              </a:spcAft>
              <a:buClr>
                <a:srgbClr val="000000"/>
              </a:buClr>
              <a:buSzPct val="100000"/>
              <a:buFont typeface="Wingdings" pitchFamily="2" charset="2"/>
              <a:buChar char="n"/>
            </a:pPr>
            <a:r>
              <a:rPr lang="es-MX" sz="2000" dirty="0" smtClean="0">
                <a:solidFill>
                  <a:schemeClr val="tx1">
                    <a:lumMod val="95000"/>
                    <a:lumOff val="5000"/>
                  </a:schemeClr>
                </a:solidFill>
              </a:rPr>
              <a:t>Si el pH &gt; 12.4, se selecciona el porcentaje más bajo de cal con el cual se obtuvo el pH más alto en al menos dos muestras sucesivas. </a:t>
            </a:r>
          </a:p>
          <a:p>
            <a:pPr marL="268288" lvl="0" indent="-268288" algn="just">
              <a:spcBef>
                <a:spcPts val="0"/>
              </a:spcBef>
              <a:spcAft>
                <a:spcPts val="500"/>
              </a:spcAft>
              <a:buClr>
                <a:srgbClr val="000000"/>
              </a:buClr>
              <a:buSzPct val="100000"/>
              <a:buFont typeface="Wingdings" pitchFamily="2" charset="2"/>
              <a:buChar char="n"/>
            </a:pPr>
            <a:r>
              <a:rPr lang="es-MX" sz="2000" dirty="0" smtClean="0">
                <a:solidFill>
                  <a:schemeClr val="tx1">
                    <a:lumMod val="95000"/>
                    <a:lumOff val="5000"/>
                  </a:schemeClr>
                </a:solidFill>
              </a:rPr>
              <a:t>Si el </a:t>
            </a:r>
            <a:r>
              <a:rPr lang="es-MX" sz="2000" dirty="0" err="1" smtClean="0">
                <a:solidFill>
                  <a:schemeClr val="tx1">
                    <a:lumMod val="95000"/>
                    <a:lumOff val="5000"/>
                  </a:schemeClr>
                </a:solidFill>
              </a:rPr>
              <a:t>pH</a:t>
            </a:r>
            <a:r>
              <a:rPr lang="es-MX" sz="2000" baseline="-25000" dirty="0" err="1" smtClean="0">
                <a:solidFill>
                  <a:schemeClr val="tx1">
                    <a:lumMod val="95000"/>
                    <a:lumOff val="5000"/>
                  </a:schemeClr>
                </a:solidFill>
              </a:rPr>
              <a:t>max</a:t>
            </a:r>
            <a:r>
              <a:rPr lang="es-MX" sz="2000" dirty="0" smtClean="0">
                <a:solidFill>
                  <a:schemeClr val="tx1">
                    <a:lumMod val="95000"/>
                    <a:lumOff val="5000"/>
                  </a:schemeClr>
                </a:solidFill>
              </a:rPr>
              <a:t> ≤ 12.3, deben prepararse y ensayarse especímenes adicionales usando porcentajes de cal más altos; a partir de lo cual se verifica:</a:t>
            </a:r>
          </a:p>
          <a:p>
            <a:pPr marL="450850" lvl="0" indent="-184150" algn="just">
              <a:spcBef>
                <a:spcPts val="0"/>
              </a:spcBef>
              <a:spcAft>
                <a:spcPts val="500"/>
              </a:spcAft>
              <a:buSzPct val="100000"/>
              <a:buFont typeface="Times New Roman" pitchFamily="18" charset="0"/>
              <a:buChar char="-"/>
            </a:pPr>
            <a:r>
              <a:rPr lang="es-MX" sz="2000" dirty="0" smtClean="0">
                <a:solidFill>
                  <a:schemeClr val="tx1">
                    <a:lumMod val="95000"/>
                    <a:lumOff val="5000"/>
                  </a:schemeClr>
                </a:solidFill>
              </a:rPr>
              <a:t>Si el </a:t>
            </a:r>
            <a:r>
              <a:rPr lang="es-MX" sz="2000" dirty="0" err="1" smtClean="0">
                <a:solidFill>
                  <a:schemeClr val="tx1">
                    <a:lumMod val="95000"/>
                    <a:lumOff val="5000"/>
                  </a:schemeClr>
                </a:solidFill>
              </a:rPr>
              <a:t>pH</a:t>
            </a:r>
            <a:r>
              <a:rPr lang="es-MX" sz="2000" baseline="-25000" dirty="0" err="1" smtClean="0">
                <a:solidFill>
                  <a:schemeClr val="tx1">
                    <a:lumMod val="95000"/>
                    <a:lumOff val="5000"/>
                  </a:schemeClr>
                </a:solidFill>
              </a:rPr>
              <a:t>max</a:t>
            </a:r>
            <a:r>
              <a:rPr lang="es-MX" sz="2000" dirty="0" smtClean="0">
                <a:solidFill>
                  <a:schemeClr val="tx1">
                    <a:lumMod val="95000"/>
                    <a:lumOff val="5000"/>
                  </a:schemeClr>
                </a:solidFill>
              </a:rPr>
              <a:t> = 12.3 y fue obtenido en al menos dos especímenes sucesivos, el porcentaje más bajo de cal con el cual se obtuvo dicho valor, es el porcentaje de cal aproximado para estabilizar el suelo.</a:t>
            </a:r>
          </a:p>
          <a:p>
            <a:pPr marL="450850" lvl="0" indent="-184150" algn="just">
              <a:spcBef>
                <a:spcPts val="0"/>
              </a:spcBef>
              <a:buSzPct val="100000"/>
              <a:buFont typeface="Times New Roman" pitchFamily="18" charset="0"/>
              <a:buChar char="-"/>
            </a:pPr>
            <a:r>
              <a:rPr lang="es-MX" sz="2000" dirty="0" smtClean="0">
                <a:solidFill>
                  <a:schemeClr val="tx1">
                    <a:lumMod val="95000"/>
                    <a:lumOff val="5000"/>
                  </a:schemeClr>
                </a:solidFill>
              </a:rPr>
              <a:t>Si el </a:t>
            </a:r>
            <a:r>
              <a:rPr lang="es-MX" sz="2000" dirty="0" err="1" smtClean="0">
                <a:solidFill>
                  <a:schemeClr val="tx1">
                    <a:lumMod val="95000"/>
                    <a:lumOff val="5000"/>
                  </a:schemeClr>
                </a:solidFill>
              </a:rPr>
              <a:t>pH</a:t>
            </a:r>
            <a:r>
              <a:rPr lang="es-MX" sz="2000" baseline="-25000" dirty="0" err="1" smtClean="0">
                <a:solidFill>
                  <a:schemeClr val="tx1">
                    <a:lumMod val="95000"/>
                    <a:lumOff val="5000"/>
                  </a:schemeClr>
                </a:solidFill>
              </a:rPr>
              <a:t>max</a:t>
            </a:r>
            <a:r>
              <a:rPr lang="es-MX" sz="2000" dirty="0" smtClean="0">
                <a:solidFill>
                  <a:schemeClr val="tx1">
                    <a:lumMod val="95000"/>
                    <a:lumOff val="5000"/>
                  </a:schemeClr>
                </a:solidFill>
              </a:rPr>
              <a:t> &lt; 12.3, el ensayo es inválido. Deberá verificarse el equipo y/o repetirse el ensayo usando porcentajes de cal más altos.</a:t>
            </a:r>
          </a:p>
        </p:txBody>
      </p:sp>
      <p:sp>
        <p:nvSpPr>
          <p:cNvPr id="20" name="19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22</a:t>
            </a:fld>
            <a:endParaRPr lang="es-ES">
              <a:solidFill>
                <a:srgbClr val="065BAA"/>
              </a:solidFill>
            </a:endParaRPr>
          </a:p>
        </p:txBody>
      </p:sp>
      <p:sp>
        <p:nvSpPr>
          <p:cNvPr id="35" name="4bb Bisel"/>
          <p:cNvSpPr/>
          <p:nvPr/>
        </p:nvSpPr>
        <p:spPr bwMode="auto">
          <a:xfrm>
            <a:off x="7572396" y="2786058"/>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36" name="Gráfico Rectángulo"/>
          <p:cNvSpPr/>
          <p:nvPr/>
        </p:nvSpPr>
        <p:spPr bwMode="auto">
          <a:xfrm>
            <a:off x="277496" y="1071546"/>
            <a:ext cx="8569439" cy="5286412"/>
          </a:xfrm>
          <a:prstGeom prst="roundRect">
            <a:avLst>
              <a:gd name="adj" fmla="val 10163"/>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0" hangingPunct="0">
              <a:spcBef>
                <a:spcPts val="0"/>
              </a:spcBef>
              <a:buClr>
                <a:srgbClr val="FF9900"/>
              </a:buClr>
              <a:buSzPct val="150000"/>
              <a:defRPr/>
            </a:pPr>
            <a:r>
              <a:rPr lang="es-SV" sz="2000" b="1" dirty="0" smtClean="0">
                <a:solidFill>
                  <a:schemeClr val="tx1">
                    <a:lumMod val="95000"/>
                    <a:lumOff val="5000"/>
                  </a:schemeClr>
                </a:solidFill>
              </a:rPr>
              <a:t>Determinación del porcentaje aproximado de cal para estabilizar el suelo</a:t>
            </a:r>
            <a:r>
              <a:rPr lang="es-MX" sz="2000" b="1" kern="0" dirty="0" smtClean="0">
                <a:solidFill>
                  <a:schemeClr val="tx1">
                    <a:lumMod val="95000"/>
                    <a:lumOff val="5000"/>
                  </a:schemeClr>
                </a:solidFill>
                <a:cs typeface="Times New Roman" pitchFamily="18" charset="0"/>
              </a:rPr>
              <a:t>.</a:t>
            </a:r>
          </a:p>
          <a:p>
            <a:pPr lvl="0" algn="ctr">
              <a:spcBef>
                <a:spcPts val="0"/>
              </a:spcBef>
            </a:pPr>
            <a:endParaRPr lang="es-SV" sz="800" b="1" dirty="0" smtClean="0">
              <a:solidFill>
                <a:schemeClr val="tx1">
                  <a:lumMod val="95000"/>
                  <a:lumOff val="5000"/>
                </a:schemeClr>
              </a:solidFill>
            </a:endParaRPr>
          </a:p>
        </p:txBody>
      </p:sp>
      <p:sp>
        <p:nvSpPr>
          <p:cNvPr id="37" name="Titulo del grafico"/>
          <p:cNvSpPr>
            <a:spLocks noChangeArrowheads="1"/>
          </p:cNvSpPr>
          <p:nvPr/>
        </p:nvSpPr>
        <p:spPr bwMode="auto">
          <a:xfrm>
            <a:off x="396180" y="5643578"/>
            <a:ext cx="8335191" cy="714380"/>
          </a:xfrm>
          <a:prstGeom prst="rect">
            <a:avLst/>
          </a:prstGeom>
          <a:noFill/>
          <a:ln w="9525">
            <a:noFill/>
            <a:miter lim="800000"/>
            <a:headEnd/>
            <a:tailEnd/>
          </a:ln>
        </p:spPr>
        <p:txBody>
          <a:bodyPr/>
          <a:lstStyle/>
          <a:p>
            <a:pPr algn="ctr">
              <a:spcBef>
                <a:spcPct val="20000"/>
              </a:spcBef>
              <a:buClr>
                <a:schemeClr val="bg2"/>
              </a:buClr>
              <a:buSzPct val="75000"/>
            </a:pPr>
            <a:r>
              <a:rPr lang="es-SV" sz="1200" b="1" dirty="0" smtClean="0">
                <a:latin typeface="Times New Roman" pitchFamily="18" charset="0"/>
                <a:cs typeface="Times New Roman" pitchFamily="18" charset="0"/>
              </a:rPr>
              <a:t>Figura No.12. Determinación del porcentaje aproximado de cal, cuando pH = 12.4.</a:t>
            </a:r>
          </a:p>
          <a:p>
            <a:pPr algn="ctr">
              <a:spcBef>
                <a:spcPct val="20000"/>
              </a:spcBef>
              <a:buClr>
                <a:schemeClr val="bg2"/>
              </a:buClr>
              <a:buSzPct val="75000"/>
            </a:pPr>
            <a:r>
              <a:rPr lang="es-SV" sz="1200" dirty="0" smtClean="0">
                <a:latin typeface="Times New Roman" pitchFamily="18" charset="0"/>
                <a:cs typeface="Times New Roman" pitchFamily="18" charset="0"/>
              </a:rPr>
              <a:t>(Gráfico elaborado por la Subdirección de Suelos y Materiales de la DIDOP-VMOP).</a:t>
            </a:r>
          </a:p>
          <a:p>
            <a:pPr lvl="0" algn="ctr" eaLnBrk="0" hangingPunct="0">
              <a:spcBef>
                <a:spcPts val="0"/>
              </a:spcBef>
              <a:buClr>
                <a:schemeClr val="bg2"/>
              </a:buClr>
              <a:buSzPct val="100000"/>
              <a:defRPr/>
            </a:pPr>
            <a:r>
              <a:rPr lang="es-MX" sz="1100" kern="0" dirty="0" smtClean="0">
                <a:cs typeface="Times New Roman" pitchFamily="18" charset="0"/>
              </a:rPr>
              <a:t>Fuente: Información procesada por personal de la DIDOP-VMOP.</a:t>
            </a:r>
            <a:endParaRPr lang="es-SV" sz="1100" kern="0" dirty="0">
              <a:cs typeface="Times New Roman" pitchFamily="18" charset="0"/>
            </a:endParaRPr>
          </a:p>
        </p:txBody>
      </p:sp>
      <p:pic>
        <p:nvPicPr>
          <p:cNvPr id="1026" name="Imagen 1" descr="image003"/>
          <p:cNvPicPr>
            <a:picLocks noChangeAspect="1" noChangeArrowheads="1"/>
          </p:cNvPicPr>
          <p:nvPr/>
        </p:nvPicPr>
        <p:blipFill>
          <a:blip r:embed="rId4"/>
          <a:srcRect/>
          <a:stretch>
            <a:fillRect/>
          </a:stretch>
        </p:blipFill>
        <p:spPr bwMode="auto">
          <a:xfrm>
            <a:off x="967812" y="1643050"/>
            <a:ext cx="7208376" cy="4035253"/>
          </a:xfrm>
          <a:prstGeom prst="rect">
            <a:avLst/>
          </a:prstGeom>
          <a:noFill/>
          <a:ln w="12700">
            <a:solidFill>
              <a:srgbClr val="0000FF"/>
            </a:solidFill>
            <a:miter lim="800000"/>
            <a:headEnd/>
            <a:tailEnd/>
          </a:ln>
        </p:spPr>
      </p:pic>
      <p:sp>
        <p:nvSpPr>
          <p:cNvPr id="38" name="Rectangle 5"/>
          <p:cNvSpPr txBox="1">
            <a:spLocks noChangeArrowheads="1"/>
          </p:cNvSpPr>
          <p:nvPr/>
        </p:nvSpPr>
        <p:spPr bwMode="auto">
          <a:xfrm>
            <a:off x="2706388" y="4750226"/>
            <a:ext cx="1500198" cy="285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spcAft>
                <a:spcPts val="500"/>
              </a:spcAft>
              <a:buClr>
                <a:schemeClr val="bg2"/>
              </a:buClr>
              <a:buSzPct val="100000"/>
              <a:defRPr/>
            </a:pPr>
            <a:r>
              <a:rPr lang="es-MX" sz="1200" b="1" kern="0" dirty="0" smtClean="0">
                <a:cs typeface="Times New Roman" pitchFamily="18" charset="0"/>
              </a:rPr>
              <a:t>Suelo Natural: CH.</a:t>
            </a:r>
            <a:endParaRPr lang="es-SV" sz="1050" kern="0" dirty="0" smtClean="0">
              <a:cs typeface="Times New Roman"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childTnLst>
                                </p:cTn>
                              </p:par>
                            </p:childTnLst>
                          </p:cTn>
                        </p:par>
                      </p:childTnLst>
                    </p:cTn>
                  </p:par>
                </p:childTnLst>
              </p:cTn>
              <p:nextCondLst>
                <p:cond evt="onClick" delay="0">
                  <p:tgtEl>
                    <p:spTgt spid="77"/>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34"/>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2000"/>
                                        <p:tgtEl>
                                          <p:spTgt spid="35"/>
                                        </p:tgtEl>
                                      </p:cBhvr>
                                    </p:animEffect>
                                  </p:childTnLst>
                                </p:cTn>
                              </p:par>
                            </p:childTnLst>
                          </p:cTn>
                        </p:par>
                      </p:childTnLst>
                    </p:cTn>
                  </p:par>
                </p:childTnLst>
              </p:cTn>
              <p:nextCondLst>
                <p:cond evt="onClick" delay="0">
                  <p:tgtEl>
                    <p:spTgt spid="34"/>
                  </p:tgtEl>
                </p:cond>
              </p:nextCondLst>
            </p:seq>
            <p:seq concurrent="1" nextAc="seek">
              <p:cTn id="24" restart="whenNotActive" fill="hold" evtFilter="cancelBubble" nodeType="interactiveSeq">
                <p:stCondLst>
                  <p:cond evt="onClick" delay="0">
                    <p:tgtEl>
                      <p:spTgt spid="35"/>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2000"/>
                                        <p:tgtEl>
                                          <p:spTgt spid="38"/>
                                        </p:tgtEl>
                                      </p:cBhvr>
                                    </p:animEffect>
                                  </p:childTnLst>
                                </p:cTn>
                              </p:par>
                              <p:par>
                                <p:cTn id="33" presetID="10"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childTnLst>
                                </p:cTn>
                              </p:par>
                            </p:childTnLst>
                          </p:cTn>
                        </p:par>
                      </p:childTnLst>
                    </p:cTn>
                  </p:par>
                </p:childTnLst>
              </p:cTn>
              <p:nextCondLst>
                <p:cond evt="onClick" delay="0">
                  <p:tgtEl>
                    <p:spTgt spid="35"/>
                  </p:tgtEl>
                </p:cond>
              </p:nextCondLst>
            </p:seq>
          </p:childTnLst>
        </p:cTn>
      </p:par>
    </p:tnLst>
    <p:bldLst>
      <p:bldP spid="34" grpId="0" animBg="1"/>
      <p:bldP spid="34" grpId="1" animBg="1"/>
      <p:bldP spid="21" grpId="0" animBg="1"/>
      <p:bldP spid="35" grpId="0" animBg="1"/>
      <p:bldP spid="36" grpId="0" animBg="1"/>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285720" y="456583"/>
            <a:ext cx="8501122" cy="54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smtClean="0">
                <a:solidFill>
                  <a:srgbClr val="065BAA"/>
                </a:solidFill>
                <a:latin typeface="Times New Roman" pitchFamily="18" charset="0"/>
                <a:ea typeface="Verdana" pitchFamily="34" charset="0"/>
                <a:cs typeface="Times New Roman" pitchFamily="18" charset="0"/>
              </a:rPr>
              <a:t>Contenido.</a:t>
            </a:r>
            <a:endParaRPr lang="es-ES" sz="2600" b="1" i="0" baseline="0" dirty="0">
              <a:solidFill>
                <a:srgbClr val="065BAA"/>
              </a:solidFill>
              <a:latin typeface="Times New Roman" pitchFamily="18" charset="0"/>
              <a:ea typeface="Verdana" pitchFamily="34" charset="0"/>
              <a:cs typeface="Times New Roman" pitchFamily="18" charset="0"/>
            </a:endParaRPr>
          </a:p>
        </p:txBody>
      </p:sp>
      <p:sp>
        <p:nvSpPr>
          <p:cNvPr id="9" name="Rectangle 5"/>
          <p:cNvSpPr txBox="1">
            <a:spLocks noChangeArrowheads="1"/>
          </p:cNvSpPr>
          <p:nvPr/>
        </p:nvSpPr>
        <p:spPr bwMode="auto">
          <a:xfrm>
            <a:off x="285720" y="1142984"/>
            <a:ext cx="8501122" cy="535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1950" indent="-361950">
              <a:spcBef>
                <a:spcPts val="0"/>
              </a:spcBef>
              <a:spcAft>
                <a:spcPts val="600"/>
              </a:spcAft>
              <a:buClr>
                <a:srgbClr val="002E89"/>
              </a:buClr>
              <a:buSzPct val="110000"/>
              <a:buFont typeface="Wingdings" pitchFamily="2" charset="2"/>
              <a:buAutoNum type="arabicPeriod"/>
              <a:tabLst>
                <a:tab pos="361950" algn="l"/>
              </a:tabLst>
            </a:pPr>
            <a:r>
              <a:rPr lang="es-ES_tradnl" sz="2000" dirty="0" smtClean="0">
                <a:solidFill>
                  <a:srgbClr val="C0C0C0"/>
                </a:solidFill>
                <a:ea typeface="Times New Roman" pitchFamily="18" charset="0"/>
                <a:cs typeface="Times New Roman" pitchFamily="18" charset="0"/>
              </a:rPr>
              <a:t>Introducción.</a:t>
            </a:r>
          </a:p>
          <a:p>
            <a:pPr marL="361950" indent="-361950">
              <a:spcBef>
                <a:spcPts val="0"/>
              </a:spcBef>
              <a:spcAft>
                <a:spcPts val="600"/>
              </a:spcAft>
              <a:buClr>
                <a:srgbClr val="002E89"/>
              </a:buClr>
              <a:buSzPct val="110000"/>
              <a:buFont typeface="Wingdings" pitchFamily="2" charset="2"/>
              <a:buAutoNum type="arabicPeriod"/>
              <a:tabLst>
                <a:tab pos="361950" algn="l"/>
              </a:tabLst>
            </a:pPr>
            <a:endParaRPr lang="es-ES_tradnl" sz="2000" dirty="0" smtClean="0">
              <a:solidFill>
                <a:srgbClr val="C0C0C0"/>
              </a:solidFill>
              <a:ea typeface="Times New Roman" pitchFamily="18" charset="0"/>
              <a:cs typeface="Times New Roman" pitchFamily="18" charset="0"/>
            </a:endParaRPr>
          </a:p>
          <a:p>
            <a:pPr marL="361950" indent="-361950">
              <a:spcBef>
                <a:spcPts val="0"/>
              </a:spcBef>
              <a:spcAft>
                <a:spcPts val="600"/>
              </a:spcAft>
              <a:buClr>
                <a:srgbClr val="002E89"/>
              </a:buClr>
              <a:buSzPct val="110000"/>
              <a:buFont typeface="Wingdings" pitchFamily="2" charset="2"/>
              <a:buAutoNum type="arabicPeriod"/>
              <a:tabLst>
                <a:tab pos="361950" algn="l"/>
              </a:tabLst>
            </a:pPr>
            <a:r>
              <a:rPr lang="es-ES_tradnl" sz="2000" dirty="0" smtClean="0">
                <a:solidFill>
                  <a:srgbClr val="C0C0C0"/>
                </a:solidFill>
                <a:ea typeface="Times New Roman" pitchFamily="18" charset="0"/>
                <a:cs typeface="Times New Roman" pitchFamily="18" charset="0"/>
              </a:rPr>
              <a:t>Generalidades.</a:t>
            </a:r>
          </a:p>
          <a:p>
            <a:pPr marL="361950" indent="-361950">
              <a:spcBef>
                <a:spcPts val="0"/>
              </a:spcBef>
              <a:spcAft>
                <a:spcPts val="600"/>
              </a:spcAft>
              <a:buClr>
                <a:srgbClr val="002E89"/>
              </a:buClr>
              <a:buSzPct val="110000"/>
              <a:buFont typeface="Wingdings" pitchFamily="2" charset="2"/>
              <a:buAutoNum type="arabicPeriod"/>
              <a:tabLst>
                <a:tab pos="361950" algn="l"/>
              </a:tabLst>
            </a:pPr>
            <a:endParaRPr lang="es-ES_tradnl" sz="2000" dirty="0" smtClean="0">
              <a:solidFill>
                <a:srgbClr val="C0C0C0"/>
              </a:solidFill>
              <a:ea typeface="Times New Roman" pitchFamily="18" charset="0"/>
              <a:cs typeface="Times New Roman" pitchFamily="18" charset="0"/>
            </a:endParaRPr>
          </a:p>
          <a:p>
            <a:pPr marL="361950" indent="-361950">
              <a:spcBef>
                <a:spcPts val="0"/>
              </a:spcBef>
              <a:spcAft>
                <a:spcPts val="600"/>
              </a:spcAft>
              <a:buClr>
                <a:srgbClr val="002E89"/>
              </a:buClr>
              <a:buSzPct val="110000"/>
              <a:buFont typeface="Wingdings" pitchFamily="2" charset="2"/>
              <a:buAutoNum type="arabicPeriod"/>
              <a:tabLst>
                <a:tab pos="361950" algn="l"/>
              </a:tabLst>
            </a:pPr>
            <a:r>
              <a:rPr lang="es-ES_tradnl" sz="2000" dirty="0" smtClean="0">
                <a:solidFill>
                  <a:srgbClr val="C0C0C0"/>
                </a:solidFill>
                <a:ea typeface="Times New Roman" pitchFamily="18" charset="0"/>
                <a:cs typeface="Times New Roman" pitchFamily="18" charset="0"/>
              </a:rPr>
              <a:t>Estabilización de suelos con cal.</a:t>
            </a:r>
          </a:p>
          <a:p>
            <a:pPr marL="361950" indent="-361950">
              <a:spcBef>
                <a:spcPts val="0"/>
              </a:spcBef>
              <a:spcAft>
                <a:spcPts val="600"/>
              </a:spcAft>
              <a:buClr>
                <a:srgbClr val="002E89"/>
              </a:buClr>
              <a:buSzPct val="110000"/>
              <a:buFont typeface="Wingdings" pitchFamily="2" charset="2"/>
              <a:buAutoNum type="arabicPeriod"/>
              <a:tabLst>
                <a:tab pos="361950" algn="l"/>
              </a:tabLst>
            </a:pPr>
            <a:endParaRPr lang="es-ES_tradnl" sz="2000" dirty="0" smtClean="0">
              <a:solidFill>
                <a:srgbClr val="C0C0C0"/>
              </a:solidFill>
              <a:ea typeface="Times New Roman" pitchFamily="18" charset="0"/>
              <a:cs typeface="Times New Roman" pitchFamily="18" charset="0"/>
            </a:endParaRPr>
          </a:p>
          <a:p>
            <a:pPr marL="361950" indent="-361950">
              <a:spcBef>
                <a:spcPts val="0"/>
              </a:spcBef>
              <a:spcAft>
                <a:spcPts val="600"/>
              </a:spcAft>
              <a:buClr>
                <a:srgbClr val="002E89"/>
              </a:buClr>
              <a:buSzPct val="110000"/>
              <a:buFont typeface="Wingdings" pitchFamily="2" charset="2"/>
              <a:buAutoNum type="arabicPeriod"/>
              <a:tabLst>
                <a:tab pos="361950" algn="l"/>
              </a:tabLst>
            </a:pPr>
            <a:r>
              <a:rPr lang="es-ES" sz="2000" dirty="0" smtClean="0">
                <a:solidFill>
                  <a:srgbClr val="C0C0C0"/>
                </a:solidFill>
                <a:ea typeface="Times New Roman" pitchFamily="18" charset="0"/>
                <a:cs typeface="Times New Roman" pitchFamily="18" charset="0"/>
              </a:rPr>
              <a:t>Diseño de </a:t>
            </a:r>
            <a:r>
              <a:rPr lang="es-ES" sz="2000" dirty="0">
                <a:solidFill>
                  <a:srgbClr val="C0C0C0"/>
                </a:solidFill>
                <a:ea typeface="Times New Roman" pitchFamily="18" charset="0"/>
                <a:cs typeface="Times New Roman" pitchFamily="18" charset="0"/>
              </a:rPr>
              <a:t>m</a:t>
            </a:r>
            <a:r>
              <a:rPr lang="es-ES" sz="2000" dirty="0" smtClean="0">
                <a:solidFill>
                  <a:srgbClr val="C0C0C0"/>
                </a:solidFill>
                <a:ea typeface="Times New Roman" pitchFamily="18" charset="0"/>
                <a:cs typeface="Times New Roman" pitchFamily="18" charset="0"/>
              </a:rPr>
              <a:t>ezclas suelo - cal.</a:t>
            </a:r>
          </a:p>
          <a:p>
            <a:pPr marL="361950" indent="-361950">
              <a:spcBef>
                <a:spcPts val="0"/>
              </a:spcBef>
              <a:spcAft>
                <a:spcPts val="600"/>
              </a:spcAft>
              <a:buClr>
                <a:srgbClr val="002E89"/>
              </a:buClr>
              <a:buSzPct val="110000"/>
              <a:buFont typeface="Wingdings" pitchFamily="2" charset="2"/>
              <a:buAutoNum type="arabicPeriod"/>
              <a:tabLst>
                <a:tab pos="361950" algn="l"/>
              </a:tabLst>
            </a:pPr>
            <a:endParaRPr lang="es-ES" sz="2000" dirty="0" smtClean="0">
              <a:solidFill>
                <a:schemeClr val="tx1">
                  <a:lumMod val="95000"/>
                  <a:lumOff val="5000"/>
                </a:schemeClr>
              </a:solidFill>
              <a:ea typeface="Times New Roman" pitchFamily="18" charset="0"/>
              <a:cs typeface="Times New Roman" pitchFamily="18" charset="0"/>
            </a:endParaRPr>
          </a:p>
          <a:p>
            <a:pPr marL="361950" indent="-361950">
              <a:spcBef>
                <a:spcPts val="0"/>
              </a:spcBef>
              <a:spcAft>
                <a:spcPts val="600"/>
              </a:spcAft>
              <a:buClr>
                <a:srgbClr val="002E89"/>
              </a:buClr>
              <a:buSzPct val="110000"/>
              <a:buFont typeface="Wingdings" pitchFamily="2" charset="2"/>
              <a:buAutoNum type="arabicPeriod"/>
              <a:tabLst>
                <a:tab pos="361950" algn="l"/>
              </a:tabLst>
            </a:pPr>
            <a:r>
              <a:rPr lang="es-MX" sz="2000" dirty="0" smtClean="0">
                <a:solidFill>
                  <a:schemeClr val="tx1">
                    <a:lumMod val="95000"/>
                    <a:lumOff val="5000"/>
                  </a:schemeClr>
                </a:solidFill>
                <a:ea typeface="Times New Roman" pitchFamily="18" charset="0"/>
                <a:cs typeface="Times New Roman" pitchFamily="18" charset="0"/>
              </a:rPr>
              <a:t>Proceso constructivo de capas estabilizadas con cal.</a:t>
            </a:r>
          </a:p>
          <a:p>
            <a:pPr marL="361950" indent="-361950">
              <a:spcBef>
                <a:spcPts val="0"/>
              </a:spcBef>
              <a:spcAft>
                <a:spcPts val="600"/>
              </a:spcAft>
              <a:buClr>
                <a:srgbClr val="002E89"/>
              </a:buClr>
              <a:buSzPct val="110000"/>
              <a:buFont typeface="Wingdings" pitchFamily="2" charset="2"/>
              <a:buAutoNum type="arabicPeriod"/>
              <a:tabLst>
                <a:tab pos="361950" algn="l"/>
              </a:tabLst>
            </a:pPr>
            <a:endParaRPr lang="es-MX" sz="2000" dirty="0" smtClean="0">
              <a:solidFill>
                <a:schemeClr val="tx1">
                  <a:lumMod val="95000"/>
                  <a:lumOff val="5000"/>
                </a:schemeClr>
              </a:solidFill>
              <a:ea typeface="Times New Roman" pitchFamily="18" charset="0"/>
              <a:cs typeface="Times New Roman" pitchFamily="18" charset="0"/>
            </a:endParaRPr>
          </a:p>
          <a:p>
            <a:pPr marL="361950" indent="-361950">
              <a:spcBef>
                <a:spcPts val="0"/>
              </a:spcBef>
              <a:spcAft>
                <a:spcPts val="600"/>
              </a:spcAft>
              <a:buClr>
                <a:srgbClr val="002E89"/>
              </a:buClr>
              <a:buSzPct val="110000"/>
              <a:buFont typeface="Wingdings" pitchFamily="2" charset="2"/>
              <a:buAutoNum type="arabicPeriod"/>
              <a:tabLst>
                <a:tab pos="361950" algn="l"/>
              </a:tabLst>
            </a:pPr>
            <a:r>
              <a:rPr lang="es-MX" sz="2000" dirty="0" smtClean="0">
                <a:solidFill>
                  <a:schemeClr val="tx1">
                    <a:lumMod val="95000"/>
                    <a:lumOff val="5000"/>
                  </a:schemeClr>
                </a:solidFill>
                <a:ea typeface="Times New Roman" pitchFamily="18" charset="0"/>
                <a:cs typeface="Times New Roman" pitchFamily="18" charset="0"/>
              </a:rPr>
              <a:t>Referencias </a:t>
            </a:r>
            <a:r>
              <a:rPr lang="es-MX" sz="2000" dirty="0">
                <a:solidFill>
                  <a:schemeClr val="tx1">
                    <a:lumMod val="95000"/>
                    <a:lumOff val="5000"/>
                  </a:schemeClr>
                </a:solidFill>
                <a:ea typeface="Times New Roman" pitchFamily="18" charset="0"/>
                <a:cs typeface="Times New Roman" pitchFamily="18" charset="0"/>
              </a:rPr>
              <a:t>b</a:t>
            </a:r>
            <a:r>
              <a:rPr lang="es-MX" sz="2000" dirty="0" smtClean="0">
                <a:solidFill>
                  <a:schemeClr val="tx1">
                    <a:lumMod val="95000"/>
                    <a:lumOff val="5000"/>
                  </a:schemeClr>
                </a:solidFill>
                <a:ea typeface="Times New Roman" pitchFamily="18" charset="0"/>
                <a:cs typeface="Times New Roman" pitchFamily="18" charset="0"/>
              </a:rPr>
              <a:t>ibliográficas.</a:t>
            </a:r>
          </a:p>
          <a:p>
            <a:pPr marL="361950" indent="-361950">
              <a:spcBef>
                <a:spcPts val="0"/>
              </a:spcBef>
              <a:spcAft>
                <a:spcPts val="600"/>
              </a:spcAft>
              <a:buClr>
                <a:srgbClr val="002E89"/>
              </a:buClr>
              <a:buSzPct val="110000"/>
              <a:buFont typeface="Wingdings" pitchFamily="2" charset="2"/>
              <a:buAutoNum type="arabicPeriod"/>
              <a:tabLst>
                <a:tab pos="361950" algn="l"/>
              </a:tabLst>
            </a:pPr>
            <a:endParaRPr lang="es-MX" sz="2000" dirty="0" smtClean="0">
              <a:solidFill>
                <a:schemeClr val="tx1">
                  <a:lumMod val="95000"/>
                  <a:lumOff val="5000"/>
                </a:schemeClr>
              </a:solidFill>
              <a:ea typeface="Times New Roman" pitchFamily="18" charset="0"/>
              <a:cs typeface="Times New Roman" pitchFamily="18" charset="0"/>
            </a:endParaRPr>
          </a:p>
          <a:p>
            <a:pPr marL="361950" indent="-361950">
              <a:spcBef>
                <a:spcPts val="0"/>
              </a:spcBef>
              <a:spcAft>
                <a:spcPts val="600"/>
              </a:spcAft>
              <a:buClr>
                <a:srgbClr val="002E89"/>
              </a:buClr>
              <a:buSzPct val="110000"/>
              <a:buFont typeface="Wingdings" pitchFamily="2" charset="2"/>
              <a:buAutoNum type="arabicPeriod"/>
              <a:tabLst>
                <a:tab pos="361950" algn="l"/>
              </a:tabLst>
            </a:pPr>
            <a:r>
              <a:rPr lang="es-MX" sz="2000" dirty="0" smtClean="0">
                <a:solidFill>
                  <a:schemeClr val="tx1">
                    <a:lumMod val="95000"/>
                    <a:lumOff val="5000"/>
                  </a:schemeClr>
                </a:solidFill>
                <a:ea typeface="Times New Roman" pitchFamily="18" charset="0"/>
                <a:cs typeface="Times New Roman" pitchFamily="18" charset="0"/>
              </a:rPr>
              <a:t>Reflexiones.</a:t>
            </a:r>
          </a:p>
        </p:txBody>
      </p:sp>
      <p:sp>
        <p:nvSpPr>
          <p:cNvPr id="4" name="3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23</a:t>
            </a:fld>
            <a:endParaRPr lang="es-ES">
              <a:solidFill>
                <a:srgbClr val="065BAA"/>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065BAA"/>
                </a:solidFill>
                <a:latin typeface="Times New Roman" pitchFamily="18" charset="0"/>
                <a:ea typeface="Verdana" pitchFamily="34" charset="0"/>
                <a:cs typeface="Times New Roman" pitchFamily="18" charset="0"/>
              </a:rPr>
              <a:t>5</a:t>
            </a:r>
            <a:r>
              <a:rPr lang="es-SV" sz="2600" b="1" i="0" baseline="0" dirty="0" smtClean="0">
                <a:solidFill>
                  <a:srgbClr val="065BAA"/>
                </a:solidFill>
                <a:latin typeface="Times New Roman" pitchFamily="18" charset="0"/>
                <a:ea typeface="Verdana" pitchFamily="34" charset="0"/>
                <a:cs typeface="Times New Roman" pitchFamily="18" charset="0"/>
              </a:rPr>
              <a:t>. Proceso constructivo de capas estabilizadas con cal. </a:t>
            </a: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5</a:t>
            </a:r>
            <a:r>
              <a:rPr lang="es-ES" sz="2400" i="0" baseline="0" dirty="0" smtClean="0">
                <a:solidFill>
                  <a:srgbClr val="065BAA"/>
                </a:solidFill>
                <a:latin typeface="Times New Roman" pitchFamily="18" charset="0"/>
                <a:ea typeface="Verdana" pitchFamily="34" charset="0"/>
                <a:cs typeface="Times New Roman" pitchFamily="18" charset="0"/>
              </a:rPr>
              <a:t>.1 Actividades preliminares. </a:t>
            </a:r>
          </a:p>
        </p:txBody>
      </p:sp>
      <p:sp>
        <p:nvSpPr>
          <p:cNvPr id="12" name="Rectangle 5"/>
          <p:cNvSpPr txBox="1">
            <a:spLocks noChangeArrowheads="1"/>
          </p:cNvSpPr>
          <p:nvPr/>
        </p:nvSpPr>
        <p:spPr bwMode="auto">
          <a:xfrm>
            <a:off x="285720" y="1341412"/>
            <a:ext cx="8501122" cy="48736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endParaRPr lang="es-MX" sz="2000" dirty="0" smtClean="0"/>
          </a:p>
          <a:p>
            <a:pPr algn="just" eaLnBrk="0" hangingPunct="0">
              <a:spcBef>
                <a:spcPct val="20000"/>
              </a:spcBef>
              <a:buClr>
                <a:schemeClr val="bg2"/>
              </a:buClr>
              <a:buSzPct val="150000"/>
              <a:defRPr/>
            </a:pPr>
            <a:r>
              <a:rPr lang="es-MX" sz="2000" dirty="0" smtClean="0"/>
              <a:t>Previo a la ejecución de la obra física, el Contratista deberá someter a consideración del Supervisor, con suficiente tiempo de anticipación, la estrategia constructiva a implementar. El Supervisor debe verificar, entre otros, los siguientes  aspectos:</a:t>
            </a:r>
          </a:p>
          <a:p>
            <a:pPr algn="just" eaLnBrk="0" hangingPunct="0">
              <a:spcBef>
                <a:spcPct val="20000"/>
              </a:spcBef>
              <a:buClr>
                <a:schemeClr val="bg2"/>
              </a:buClr>
              <a:buSzPct val="150000"/>
              <a:defRPr/>
            </a:pPr>
            <a:endParaRPr lang="es-MX" sz="2000" dirty="0" smtClean="0"/>
          </a:p>
          <a:p>
            <a:pPr marL="268288" indent="-268288" algn="just" eaLnBrk="0" hangingPunct="0">
              <a:spcAft>
                <a:spcPts val="600"/>
              </a:spcAft>
              <a:buSzPct val="100000"/>
              <a:buFont typeface="Wingdings" pitchFamily="2" charset="2"/>
              <a:buChar char="n"/>
              <a:defRPr/>
            </a:pPr>
            <a:r>
              <a:rPr lang="es-MX" sz="2000" dirty="0"/>
              <a:t>Diseño de mezcla </a:t>
            </a:r>
            <a:r>
              <a:rPr lang="es-MX" sz="2000" dirty="0" smtClean="0"/>
              <a:t>suelo-cal.</a:t>
            </a:r>
          </a:p>
          <a:p>
            <a:pPr marL="268288" indent="-268288" algn="just" eaLnBrk="0" hangingPunct="0">
              <a:spcAft>
                <a:spcPts val="600"/>
              </a:spcAft>
              <a:buSzPct val="100000"/>
              <a:buFont typeface="Wingdings" pitchFamily="2" charset="2"/>
              <a:buChar char="n"/>
              <a:defRPr/>
            </a:pPr>
            <a:r>
              <a:rPr lang="es-MX" sz="2000" dirty="0"/>
              <a:t>Equipo </a:t>
            </a:r>
            <a:r>
              <a:rPr lang="es-MX" sz="2000" dirty="0" smtClean="0"/>
              <a:t>de construcción (cantidad, estado y funcionamiento).</a:t>
            </a:r>
          </a:p>
          <a:p>
            <a:pPr marL="268288" indent="-268288" algn="just" eaLnBrk="0" hangingPunct="0">
              <a:spcAft>
                <a:spcPts val="600"/>
              </a:spcAft>
              <a:buSzPct val="100000"/>
              <a:buFont typeface="Wingdings" pitchFamily="2" charset="2"/>
              <a:buChar char="n"/>
              <a:defRPr/>
            </a:pPr>
            <a:r>
              <a:rPr lang="es-MX" sz="2000" dirty="0" smtClean="0"/>
              <a:t>Plan de Control de la Calidad.</a:t>
            </a:r>
          </a:p>
          <a:p>
            <a:pPr marL="268288" indent="-268288" algn="just" eaLnBrk="0" hangingPunct="0">
              <a:spcAft>
                <a:spcPts val="600"/>
              </a:spcAft>
              <a:buSzPct val="100000"/>
              <a:buFont typeface="Wingdings" pitchFamily="2" charset="2"/>
              <a:buChar char="n"/>
              <a:defRPr/>
            </a:pPr>
            <a:r>
              <a:rPr lang="es-MX" sz="2000" dirty="0" smtClean="0"/>
              <a:t>Documento </a:t>
            </a:r>
            <a:r>
              <a:rPr lang="es-MX" sz="2000" dirty="0"/>
              <a:t>de Aprobación de Requisitos Contractuales (DARC) </a:t>
            </a:r>
            <a:r>
              <a:rPr lang="es-MX" sz="2000" dirty="0" smtClean="0"/>
              <a:t>correspondiente.</a:t>
            </a:r>
          </a:p>
          <a:p>
            <a:pPr marL="268288" indent="-268288" algn="just" eaLnBrk="0" hangingPunct="0">
              <a:spcAft>
                <a:spcPts val="600"/>
              </a:spcAft>
              <a:buSzPct val="100000"/>
              <a:buFont typeface="Wingdings" pitchFamily="2" charset="2"/>
              <a:buChar char="n"/>
              <a:defRPr/>
            </a:pPr>
            <a:r>
              <a:rPr lang="es-MX" sz="2000" dirty="0" smtClean="0"/>
              <a:t>Fecha propuesta para la Reunión de Pre-construcción.</a:t>
            </a:r>
          </a:p>
          <a:p>
            <a:pPr marL="268288" indent="-268288" algn="just" eaLnBrk="0" hangingPunct="0">
              <a:spcAft>
                <a:spcPts val="600"/>
              </a:spcAft>
              <a:buSzPct val="100000"/>
              <a:buFont typeface="Wingdings" pitchFamily="2" charset="2"/>
              <a:buChar char="n"/>
              <a:defRPr/>
            </a:pPr>
            <a:r>
              <a:rPr lang="es-MX" sz="2000" dirty="0" smtClean="0"/>
              <a:t>Fecha propuesta para la ejecución del Tramo de Prueba.</a:t>
            </a:r>
          </a:p>
        </p:txBody>
      </p:sp>
      <p:sp>
        <p:nvSpPr>
          <p:cNvPr id="7" name="1 Bisel"/>
          <p:cNvSpPr/>
          <p:nvPr/>
        </p:nvSpPr>
        <p:spPr bwMode="auto">
          <a:xfrm>
            <a:off x="3637606" y="3356992"/>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sp>
        <p:nvSpPr>
          <p:cNvPr id="15" name="3 Bisel"/>
          <p:cNvSpPr/>
          <p:nvPr/>
        </p:nvSpPr>
        <p:spPr bwMode="auto">
          <a:xfrm>
            <a:off x="2485478" y="4797152"/>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sp>
        <p:nvSpPr>
          <p:cNvPr id="13" name="12 Rectángulo redondeado"/>
          <p:cNvSpPr/>
          <p:nvPr/>
        </p:nvSpPr>
        <p:spPr bwMode="auto">
          <a:xfrm>
            <a:off x="309610" y="3357562"/>
            <a:ext cx="8524780" cy="1788799"/>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0" hangingPunct="0">
              <a:spcBef>
                <a:spcPts val="0"/>
              </a:spcBef>
              <a:buClr>
                <a:srgbClr val="000000"/>
              </a:buClr>
              <a:buSzPct val="100000"/>
              <a:defRPr/>
            </a:pPr>
            <a:r>
              <a:rPr lang="es-MX" sz="2000" b="1" kern="0" dirty="0" smtClean="0">
                <a:solidFill>
                  <a:srgbClr val="000000"/>
                </a:solidFill>
                <a:cs typeface="Times New Roman" pitchFamily="18" charset="0"/>
              </a:rPr>
              <a:t>¿Con qué anticipación debe presentarse </a:t>
            </a:r>
          </a:p>
          <a:p>
            <a:pPr lvl="0" algn="ctr" eaLnBrk="0" hangingPunct="0">
              <a:spcBef>
                <a:spcPts val="0"/>
              </a:spcBef>
              <a:buClr>
                <a:srgbClr val="000000"/>
              </a:buClr>
              <a:buSzPct val="100000"/>
              <a:defRPr/>
            </a:pPr>
            <a:r>
              <a:rPr lang="es-MX" sz="2000" b="1" kern="0" dirty="0" smtClean="0">
                <a:solidFill>
                  <a:srgbClr val="000000"/>
                </a:solidFill>
                <a:cs typeface="Times New Roman" pitchFamily="18" charset="0"/>
              </a:rPr>
              <a:t>el diseño de la mezcla suelo-cal?</a:t>
            </a:r>
          </a:p>
          <a:p>
            <a:pPr algn="just"/>
            <a:r>
              <a:rPr lang="es-MX" sz="2000" kern="0" dirty="0">
                <a:solidFill>
                  <a:srgbClr val="000000"/>
                </a:solidFill>
                <a:cs typeface="Times New Roman" pitchFamily="18" charset="0"/>
              </a:rPr>
              <a:t>El documento </a:t>
            </a:r>
            <a:r>
              <a:rPr lang="en-US" sz="2000" i="1" kern="0" dirty="0">
                <a:solidFill>
                  <a:srgbClr val="000000"/>
                </a:solidFill>
                <a:cs typeface="Times New Roman" pitchFamily="18" charset="0"/>
              </a:rPr>
              <a:t>Standard </a:t>
            </a:r>
            <a:r>
              <a:rPr lang="en-US" sz="2000" i="1" kern="0" dirty="0" smtClean="0">
                <a:solidFill>
                  <a:srgbClr val="000000"/>
                </a:solidFill>
                <a:cs typeface="Times New Roman" pitchFamily="18" charset="0"/>
              </a:rPr>
              <a:t>Specifications for </a:t>
            </a:r>
            <a:r>
              <a:rPr lang="en-US" sz="2000" i="1" kern="0" dirty="0">
                <a:solidFill>
                  <a:srgbClr val="000000"/>
                </a:solidFill>
                <a:cs typeface="Times New Roman" pitchFamily="18" charset="0"/>
              </a:rPr>
              <a:t>Construction </a:t>
            </a:r>
            <a:r>
              <a:rPr lang="en-US" sz="2000" i="1" kern="0" dirty="0" smtClean="0">
                <a:solidFill>
                  <a:srgbClr val="000000"/>
                </a:solidFill>
                <a:cs typeface="Times New Roman" pitchFamily="18" charset="0"/>
              </a:rPr>
              <a:t>of Roads </a:t>
            </a:r>
            <a:r>
              <a:rPr lang="en-US" sz="2000" i="1" kern="0" dirty="0">
                <a:solidFill>
                  <a:srgbClr val="000000"/>
                </a:solidFill>
                <a:cs typeface="Times New Roman" pitchFamily="18" charset="0"/>
              </a:rPr>
              <a:t>and Bridges </a:t>
            </a:r>
            <a:r>
              <a:rPr lang="en-US" sz="2000" i="1" kern="0" dirty="0" smtClean="0">
                <a:solidFill>
                  <a:srgbClr val="000000"/>
                </a:solidFill>
                <a:cs typeface="Times New Roman" pitchFamily="18" charset="0"/>
              </a:rPr>
              <a:t>on Federal </a:t>
            </a:r>
            <a:r>
              <a:rPr lang="en-US" sz="2000" i="1" kern="0" dirty="0">
                <a:solidFill>
                  <a:srgbClr val="000000"/>
                </a:solidFill>
                <a:cs typeface="Times New Roman" pitchFamily="18" charset="0"/>
              </a:rPr>
              <a:t>Highway </a:t>
            </a:r>
            <a:r>
              <a:rPr lang="en-US" sz="2000" i="1" kern="0" dirty="0" smtClean="0">
                <a:solidFill>
                  <a:srgbClr val="000000"/>
                </a:solidFill>
                <a:cs typeface="Times New Roman" pitchFamily="18" charset="0"/>
              </a:rPr>
              <a:t>Projects (FP-14)</a:t>
            </a:r>
            <a:r>
              <a:rPr lang="en-US" sz="2000" kern="0" dirty="0" smtClean="0">
                <a:solidFill>
                  <a:srgbClr val="000000"/>
                </a:solidFill>
                <a:cs typeface="Times New Roman" pitchFamily="18" charset="0"/>
              </a:rPr>
              <a:t> </a:t>
            </a:r>
            <a:r>
              <a:rPr lang="es-SV" sz="2000" kern="0" dirty="0" smtClean="0">
                <a:solidFill>
                  <a:srgbClr val="000000"/>
                </a:solidFill>
                <a:cs typeface="Times New Roman" pitchFamily="18" charset="0"/>
              </a:rPr>
              <a:t>establece que el diseño de la mezcla suelo-cal debe presentarse al menos </a:t>
            </a:r>
            <a:r>
              <a:rPr lang="es-SV" sz="2000" kern="0" dirty="0" smtClean="0">
                <a:solidFill>
                  <a:srgbClr val="0000FF"/>
                </a:solidFill>
                <a:cs typeface="Times New Roman" pitchFamily="18" charset="0"/>
              </a:rPr>
              <a:t>30 días </a:t>
            </a:r>
            <a:r>
              <a:rPr lang="es-SV" sz="2000" kern="0" dirty="0" smtClean="0">
                <a:solidFill>
                  <a:srgbClr val="000000"/>
                </a:solidFill>
                <a:cs typeface="Times New Roman" pitchFamily="18" charset="0"/>
              </a:rPr>
              <a:t>antes de iniciar la producción. </a:t>
            </a:r>
            <a:endParaRPr lang="es-SV" sz="2000" kern="0" dirty="0">
              <a:solidFill>
                <a:srgbClr val="000000"/>
              </a:solidFill>
              <a:cs typeface="Times New Roman" pitchFamily="18" charset="0"/>
            </a:endParaRPr>
          </a:p>
        </p:txBody>
      </p:sp>
      <p:sp>
        <p:nvSpPr>
          <p:cNvPr id="14" name="2 Bisel"/>
          <p:cNvSpPr/>
          <p:nvPr/>
        </p:nvSpPr>
        <p:spPr bwMode="auto">
          <a:xfrm>
            <a:off x="8272858" y="4740151"/>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sp>
        <p:nvSpPr>
          <p:cNvPr id="17" name="16 Rectángulo redondeado"/>
          <p:cNvSpPr/>
          <p:nvPr/>
        </p:nvSpPr>
        <p:spPr bwMode="auto">
          <a:xfrm>
            <a:off x="309610" y="1785926"/>
            <a:ext cx="8524780" cy="4500594"/>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0" hangingPunct="0">
              <a:spcBef>
                <a:spcPct val="20000"/>
              </a:spcBef>
              <a:buClr>
                <a:srgbClr val="000000"/>
              </a:buClr>
              <a:buSzPct val="100000"/>
              <a:defRPr/>
            </a:pPr>
            <a:r>
              <a:rPr lang="es-MX" sz="2000" b="1" kern="0" dirty="0" smtClean="0">
                <a:solidFill>
                  <a:srgbClr val="000000"/>
                </a:solidFill>
                <a:cs typeface="Times New Roman" pitchFamily="18" charset="0"/>
              </a:rPr>
              <a:t>¿Por qué es importante contar con el DARC?</a:t>
            </a:r>
          </a:p>
          <a:p>
            <a:pPr lvl="0" algn="just" eaLnBrk="0" hangingPunct="0">
              <a:spcBef>
                <a:spcPct val="20000"/>
              </a:spcBef>
              <a:buClr>
                <a:srgbClr val="000000"/>
              </a:buClr>
              <a:buSzPct val="100000"/>
              <a:defRPr/>
            </a:pPr>
            <a:r>
              <a:rPr kumimoji="0" lang="es-MX" sz="2000" b="0" i="0" u="none" strike="noStrike" kern="0" cap="none" normalizeH="0" baseline="0" dirty="0" smtClean="0">
                <a:ln>
                  <a:noFill/>
                </a:ln>
                <a:solidFill>
                  <a:srgbClr val="000000"/>
                </a:solidFill>
                <a:effectLst/>
                <a:latin typeface="Times New Roman" pitchFamily="18" charset="0"/>
                <a:cs typeface="Times New Roman" pitchFamily="18" charset="0"/>
              </a:rPr>
              <a:t>Este documento contiene toda la información técnica necesaria</a:t>
            </a:r>
            <a:r>
              <a:rPr kumimoji="0" lang="es-MX" sz="2000" b="0" i="0" u="none" strike="noStrike" kern="0" cap="none" normalizeH="0" dirty="0" smtClean="0">
                <a:ln>
                  <a:noFill/>
                </a:ln>
                <a:solidFill>
                  <a:srgbClr val="000000"/>
                </a:solidFill>
                <a:effectLst/>
                <a:latin typeface="Times New Roman" pitchFamily="18" charset="0"/>
                <a:cs typeface="Times New Roman" pitchFamily="18" charset="0"/>
              </a:rPr>
              <a:t> (de materiales, procesos constructivos, recursos asignados, estrategia constructiva, entre otros) para una determinada  actividad que se pretende </a:t>
            </a:r>
            <a:r>
              <a:rPr kumimoji="0" lang="es-MX" sz="2000" b="0" i="0" u="none" strike="noStrike" kern="0" cap="none" normalizeH="0" baseline="0" dirty="0" smtClean="0">
                <a:ln>
                  <a:noFill/>
                </a:ln>
                <a:solidFill>
                  <a:srgbClr val="000000"/>
                </a:solidFill>
                <a:effectLst/>
                <a:latin typeface="Times New Roman" pitchFamily="18" charset="0"/>
                <a:cs typeface="Times New Roman" pitchFamily="18" charset="0"/>
              </a:rPr>
              <a:t> implementar</a:t>
            </a:r>
            <a:r>
              <a:rPr kumimoji="0" lang="es-MX" sz="2000" b="0" i="0" u="none" strike="noStrike" kern="0" cap="none" normalizeH="0" dirty="0" smtClean="0">
                <a:ln>
                  <a:noFill/>
                </a:ln>
                <a:solidFill>
                  <a:srgbClr val="000000"/>
                </a:solidFill>
                <a:effectLst/>
                <a:latin typeface="Times New Roman" pitchFamily="18" charset="0"/>
                <a:cs typeface="Times New Roman" pitchFamily="18" charset="0"/>
              </a:rPr>
              <a:t> en </a:t>
            </a:r>
            <a:r>
              <a:rPr kumimoji="0" lang="es-MX" sz="2000" i="0" u="none" strike="noStrike" kern="0" cap="none" normalizeH="0" dirty="0" smtClean="0">
                <a:ln>
                  <a:noFill/>
                </a:ln>
                <a:solidFill>
                  <a:srgbClr val="0000FF"/>
                </a:solidFill>
                <a:effectLst/>
                <a:latin typeface="Times New Roman" pitchFamily="18" charset="0"/>
                <a:cs typeface="Times New Roman" pitchFamily="18" charset="0"/>
              </a:rPr>
              <a:t>un proyecto en particular</a:t>
            </a:r>
            <a:r>
              <a:rPr kumimoji="0" lang="es-MX" sz="2000" b="0" i="0" u="none" strike="noStrike" kern="0" cap="none" normalizeH="0" dirty="0" smtClean="0">
                <a:ln>
                  <a:noFill/>
                </a:ln>
                <a:solidFill>
                  <a:srgbClr val="000000"/>
                </a:solidFill>
                <a:effectLst/>
                <a:latin typeface="Times New Roman" pitchFamily="18" charset="0"/>
                <a:cs typeface="Times New Roman" pitchFamily="18" charset="0"/>
              </a:rPr>
              <a:t>. El DARC deberá ser acorde a las características, condicionantes y </a:t>
            </a:r>
            <a:r>
              <a:rPr kumimoji="0" lang="es-MX" sz="2000" i="0" u="none" strike="noStrike" kern="0" cap="none" normalizeH="0" dirty="0" smtClean="0">
                <a:ln>
                  <a:noFill/>
                </a:ln>
                <a:solidFill>
                  <a:srgbClr val="0000FF"/>
                </a:solidFill>
                <a:effectLst/>
                <a:latin typeface="Times New Roman" pitchFamily="18" charset="0"/>
                <a:cs typeface="Times New Roman" pitchFamily="18" charset="0"/>
              </a:rPr>
              <a:t>requerimientos específicos </a:t>
            </a:r>
            <a:r>
              <a:rPr kumimoji="0" lang="es-MX" sz="2000" b="0" i="0" u="none" strike="noStrike" kern="0" cap="none" normalizeH="0" dirty="0" smtClean="0">
                <a:ln>
                  <a:noFill/>
                </a:ln>
                <a:solidFill>
                  <a:srgbClr val="000000"/>
                </a:solidFill>
                <a:effectLst/>
                <a:latin typeface="Times New Roman" pitchFamily="18" charset="0"/>
                <a:cs typeface="Times New Roman" pitchFamily="18" charset="0"/>
              </a:rPr>
              <a:t>de un proyecto dado; razón por la cual, no se recomienda obviar la </a:t>
            </a:r>
            <a:r>
              <a:rPr lang="es-MX" sz="2000" kern="0" dirty="0" smtClean="0">
                <a:solidFill>
                  <a:srgbClr val="000000"/>
                </a:solidFill>
                <a:cs typeface="Times New Roman" pitchFamily="18" charset="0"/>
              </a:rPr>
              <a:t>presentación de dicho documento, ni </a:t>
            </a:r>
            <a:r>
              <a:rPr kumimoji="0" lang="es-MX" sz="2000" b="0" i="0" u="none" strike="noStrike" kern="0" cap="none" normalizeH="0" dirty="0" smtClean="0">
                <a:ln>
                  <a:noFill/>
                </a:ln>
                <a:solidFill>
                  <a:srgbClr val="000000"/>
                </a:solidFill>
                <a:effectLst/>
                <a:latin typeface="Times New Roman" pitchFamily="18" charset="0"/>
                <a:cs typeface="Times New Roman" pitchFamily="18" charset="0"/>
              </a:rPr>
              <a:t>la aplicación </a:t>
            </a:r>
            <a:r>
              <a:rPr lang="es-MX" sz="2000" kern="0" dirty="0">
                <a:solidFill>
                  <a:srgbClr val="000000"/>
                </a:solidFill>
                <a:cs typeface="Times New Roman" pitchFamily="18" charset="0"/>
              </a:rPr>
              <a:t>indiscriminada (en proyectos considerados </a:t>
            </a:r>
            <a:r>
              <a:rPr lang="es-MX" sz="2000" kern="0" dirty="0" smtClean="0">
                <a:solidFill>
                  <a:srgbClr val="000000"/>
                </a:solidFill>
                <a:cs typeface="Times New Roman" pitchFamily="18" charset="0"/>
              </a:rPr>
              <a:t>similares) del </a:t>
            </a:r>
            <a:r>
              <a:rPr kumimoji="0" lang="es-MX" sz="2000" b="0" i="0" u="none" strike="noStrike" kern="0" cap="none" normalizeH="0" dirty="0" smtClean="0">
                <a:ln>
                  <a:noFill/>
                </a:ln>
                <a:solidFill>
                  <a:srgbClr val="000000"/>
                </a:solidFill>
                <a:effectLst/>
                <a:latin typeface="Times New Roman" pitchFamily="18" charset="0"/>
                <a:cs typeface="Times New Roman" pitchFamily="18" charset="0"/>
              </a:rPr>
              <a:t>DARC elaborado para una determinada actividad. </a:t>
            </a:r>
          </a:p>
          <a:p>
            <a:pPr lvl="0" algn="just" eaLnBrk="0" hangingPunct="0">
              <a:spcBef>
                <a:spcPct val="20000"/>
              </a:spcBef>
              <a:buClr>
                <a:srgbClr val="000000"/>
              </a:buClr>
              <a:buSzPct val="100000"/>
              <a:defRPr/>
            </a:pPr>
            <a:r>
              <a:rPr lang="es-MX" sz="2000" kern="0" dirty="0" smtClean="0">
                <a:solidFill>
                  <a:schemeClr val="tx1">
                    <a:lumMod val="95000"/>
                    <a:lumOff val="5000"/>
                  </a:schemeClr>
                </a:solidFill>
                <a:cs typeface="Times New Roman" pitchFamily="18" charset="0"/>
              </a:rPr>
              <a:t>El propietario establecerá en los Documentos Contractuales con que anticipación (previo a la realización de la Reunión de Pre-construcción), deberá el Contratista presentar a la Supervisión el DARC. Generalmente, el Ministerio requiere un período mínimo de </a:t>
            </a:r>
            <a:r>
              <a:rPr lang="es-MX" sz="2000" kern="0" dirty="0" smtClean="0">
                <a:solidFill>
                  <a:srgbClr val="0000FF"/>
                </a:solidFill>
                <a:cs typeface="Times New Roman" pitchFamily="18" charset="0"/>
              </a:rPr>
              <a:t>5 días</a:t>
            </a:r>
            <a:r>
              <a:rPr lang="es-MX" sz="2000" kern="0" dirty="0" smtClean="0">
                <a:solidFill>
                  <a:schemeClr val="tx1">
                    <a:lumMod val="95000"/>
                    <a:lumOff val="5000"/>
                  </a:schemeClr>
                </a:solidFill>
                <a:cs typeface="Times New Roman" pitchFamily="18" charset="0"/>
              </a:rPr>
              <a:t>.</a:t>
            </a:r>
            <a:endParaRPr kumimoji="0" lang="es-MX" sz="2000" b="0" i="0" u="none" strike="noStrike" kern="0" cap="none" normalizeH="0" dirty="0" smtClean="0">
              <a:ln>
                <a:noFill/>
              </a:ln>
              <a:solidFill>
                <a:schemeClr val="tx1">
                  <a:lumMod val="95000"/>
                  <a:lumOff val="5000"/>
                </a:schemeClr>
              </a:solidFill>
              <a:effectLst/>
              <a:latin typeface="Times New Roman" pitchFamily="18" charset="0"/>
              <a:cs typeface="Times New Roman" pitchFamily="18" charset="0"/>
            </a:endParaRPr>
          </a:p>
        </p:txBody>
      </p:sp>
      <p:sp>
        <p:nvSpPr>
          <p:cNvPr id="9" name="8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24</a:t>
            </a:fld>
            <a:endParaRPr lang="es-ES" dirty="0">
              <a:solidFill>
                <a:srgbClr val="065BA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9" presetClass="emph" presetSubtype="0" grpId="0" nodeType="withEffect">
                                  <p:stCondLst>
                                    <p:cond delay="0"/>
                                  </p:stCondLst>
                                  <p:childTnLst>
                                    <p:set>
                                      <p:cBhvr rctx="PPT">
                                        <p:cTn id="17" dur="indefinite"/>
                                        <p:tgtEl>
                                          <p:spTgt spid="7"/>
                                        </p:tgtEl>
                                        <p:attrNameLst>
                                          <p:attrName>style.opacity</p:attrName>
                                        </p:attrNameLst>
                                      </p:cBhvr>
                                      <p:to>
                                        <p:strVal val="0.25"/>
                                      </p:to>
                                    </p:set>
                                    <p:animEffect filter="image" prLst="opacity: 0.25">
                                      <p:cBhvr rctx="IE">
                                        <p:cTn id="18" dur="indefinite"/>
                                        <p:tgtEl>
                                          <p:spTgt spid="7"/>
                                        </p:tgtEl>
                                      </p:cBhvr>
                                    </p:animEffec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5"/>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childTnLst>
                          </p:cTn>
                        </p:par>
                      </p:childTnLst>
                    </p:cTn>
                  </p:par>
                </p:childTnLst>
              </p:cTn>
              <p:nextCondLst>
                <p:cond evt="onClick" delay="0">
                  <p:tgtEl>
                    <p:spTgt spid="15"/>
                  </p:tgtEl>
                </p:cond>
              </p:nextCondLst>
            </p:seq>
          </p:childTnLst>
        </p:cTn>
      </p:par>
    </p:tnLst>
    <p:bldLst>
      <p:bldP spid="7" grpId="0" animBg="1"/>
      <p:bldP spid="15" grpId="0" animBg="1"/>
      <p:bldP spid="13" grpId="0" animBg="1"/>
      <p:bldP spid="13" grpId="1" animBg="1"/>
      <p:bldP spid="14" grpId="0" animBg="1"/>
      <p:bldP spid="14" grpId="1" animBg="1"/>
      <p:bldP spid="17" grpId="0" animBg="1"/>
      <p:bldP spid="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5</a:t>
            </a:r>
            <a:r>
              <a:rPr lang="es-SV" sz="2600" b="1" i="0" baseline="0" dirty="0" smtClean="0">
                <a:solidFill>
                  <a:srgbClr val="D9D9D9"/>
                </a:solidFill>
                <a:latin typeface="Times New Roman" pitchFamily="18" charset="0"/>
                <a:ea typeface="Verdana" pitchFamily="34" charset="0"/>
                <a:cs typeface="Times New Roman" pitchFamily="18" charset="0"/>
              </a:rPr>
              <a:t>. Proceso constructivo de capas estabilizadas con cal. </a:t>
            </a: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5</a:t>
            </a:r>
            <a:r>
              <a:rPr lang="es-ES" sz="2400" i="0" baseline="0" dirty="0" smtClean="0">
                <a:solidFill>
                  <a:srgbClr val="065BAA"/>
                </a:solidFill>
                <a:latin typeface="Times New Roman" pitchFamily="18" charset="0"/>
                <a:ea typeface="Verdana" pitchFamily="34" charset="0"/>
                <a:cs typeface="Times New Roman" pitchFamily="18" charset="0"/>
              </a:rPr>
              <a:t>.1 Actividades preliminares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 </a:t>
            </a:r>
          </a:p>
        </p:txBody>
      </p:sp>
      <p:sp>
        <p:nvSpPr>
          <p:cNvPr id="12" name="Rectangle 5"/>
          <p:cNvSpPr txBox="1">
            <a:spLocks noChangeArrowheads="1"/>
          </p:cNvSpPr>
          <p:nvPr/>
        </p:nvSpPr>
        <p:spPr bwMode="auto">
          <a:xfrm>
            <a:off x="285720" y="1341412"/>
            <a:ext cx="8501122" cy="53279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8775" lvl="0" indent="-358775" eaLnBrk="0" hangingPunct="0">
              <a:spcBef>
                <a:spcPct val="20000"/>
              </a:spcBef>
              <a:buSzPct val="150000"/>
              <a:buFont typeface="Times New Roman" pitchFamily="18" charset="0"/>
              <a:buChar char="■"/>
              <a:defRPr/>
            </a:pPr>
            <a:r>
              <a:rPr lang="es-MX" sz="2000" b="1" kern="0" dirty="0" smtClean="0">
                <a:solidFill>
                  <a:srgbClr val="000000"/>
                </a:solidFill>
                <a:cs typeface="Times New Roman" pitchFamily="18" charset="0"/>
              </a:rPr>
              <a:t>Reunión de Pre-construcción.</a:t>
            </a:r>
          </a:p>
          <a:p>
            <a:pPr marL="4310063" lvl="0" algn="just">
              <a:buClr>
                <a:srgbClr val="000000"/>
              </a:buClr>
              <a:buSzPct val="150000"/>
            </a:pPr>
            <a:endParaRPr lang="es-MX" sz="800" dirty="0" smtClean="0">
              <a:solidFill>
                <a:srgbClr val="000000"/>
              </a:solidFill>
            </a:endParaRPr>
          </a:p>
          <a:p>
            <a:pPr lvl="0" algn="just">
              <a:spcBef>
                <a:spcPts val="0"/>
              </a:spcBef>
              <a:buClr>
                <a:srgbClr val="000000"/>
              </a:buClr>
              <a:buSzPct val="150000"/>
            </a:pPr>
            <a:r>
              <a:rPr lang="es-MX" sz="2000" dirty="0" smtClean="0">
                <a:solidFill>
                  <a:srgbClr val="000000"/>
                </a:solidFill>
              </a:rPr>
              <a:t>Cumplidos los requerimientos previos, el Contratista solicitará al Supervisor, al menos </a:t>
            </a:r>
            <a:r>
              <a:rPr lang="es-MX" sz="2000" dirty="0" smtClean="0">
                <a:solidFill>
                  <a:srgbClr val="0000FF"/>
                </a:solidFill>
              </a:rPr>
              <a:t>7 días </a:t>
            </a:r>
            <a:r>
              <a:rPr lang="es-MX" sz="2000" dirty="0" smtClean="0">
                <a:solidFill>
                  <a:srgbClr val="000000"/>
                </a:solidFill>
              </a:rPr>
              <a:t>antes del inicio de las operaciones, la realización de una Reunión de Pre-construcción, en la cual:</a:t>
            </a:r>
          </a:p>
          <a:p>
            <a:pPr lvl="0" algn="just">
              <a:spcBef>
                <a:spcPts val="0"/>
              </a:spcBef>
              <a:buSzPct val="150000"/>
            </a:pPr>
            <a:endParaRPr lang="es-MX" sz="1000" dirty="0">
              <a:solidFill>
                <a:srgbClr val="000000"/>
              </a:solidFill>
            </a:endParaRPr>
          </a:p>
          <a:p>
            <a:pPr marL="266700" lvl="0" indent="-266700" algn="just">
              <a:spcBef>
                <a:spcPts val="0"/>
              </a:spcBef>
              <a:buClr>
                <a:schemeClr val="tx1">
                  <a:lumMod val="95000"/>
                  <a:lumOff val="5000"/>
                </a:schemeClr>
              </a:buClr>
              <a:buSzPct val="100000"/>
              <a:buFont typeface="Wingdings" pitchFamily="2" charset="2"/>
              <a:buChar char="n"/>
            </a:pPr>
            <a:r>
              <a:rPr lang="es-MX" sz="2000" dirty="0" smtClean="0"/>
              <a:t>Participarán representantes del </a:t>
            </a:r>
            <a:r>
              <a:rPr lang="es-MX" sz="2000" dirty="0" smtClean="0">
                <a:solidFill>
                  <a:srgbClr val="0000FF"/>
                </a:solidFill>
              </a:rPr>
              <a:t>Propietario </a:t>
            </a:r>
            <a:r>
              <a:rPr lang="es-MX" sz="2000" dirty="0" smtClean="0">
                <a:solidFill>
                  <a:schemeClr val="tx1">
                    <a:lumMod val="95000"/>
                    <a:lumOff val="5000"/>
                  </a:schemeClr>
                </a:solidFill>
              </a:rPr>
              <a:t>(Supervisor, Administrador del Proyecto y el Aseguramiento Independiente)</a:t>
            </a:r>
            <a:r>
              <a:rPr lang="es-MX" sz="2000" dirty="0" smtClean="0"/>
              <a:t>, personal de Dirección Técnica del </a:t>
            </a:r>
            <a:r>
              <a:rPr lang="es-MX" sz="2000" dirty="0" smtClean="0">
                <a:solidFill>
                  <a:srgbClr val="0000FF"/>
                </a:solidFill>
              </a:rPr>
              <a:t>Contratista</a:t>
            </a:r>
            <a:r>
              <a:rPr lang="es-MX" sz="2000" dirty="0" smtClean="0"/>
              <a:t> y el personal operativo que sea necesario para la adecuada ejecución de la actividad.</a:t>
            </a:r>
            <a:endParaRPr lang="es-MX" sz="2000" dirty="0"/>
          </a:p>
          <a:p>
            <a:pPr marL="266700" lvl="0" indent="-266700" algn="just">
              <a:spcBef>
                <a:spcPts val="0"/>
              </a:spcBef>
              <a:buClr>
                <a:schemeClr val="tx1">
                  <a:lumMod val="95000"/>
                  <a:lumOff val="5000"/>
                </a:schemeClr>
              </a:buClr>
              <a:buSzPct val="100000"/>
              <a:buFont typeface="Wingdings" pitchFamily="2" charset="2"/>
              <a:buChar char="n"/>
            </a:pPr>
            <a:r>
              <a:rPr lang="es-MX" sz="2000" dirty="0" smtClean="0">
                <a:solidFill>
                  <a:srgbClr val="0000FF"/>
                </a:solidFill>
              </a:rPr>
              <a:t>El Contratista</a:t>
            </a:r>
            <a:r>
              <a:rPr lang="es-MX" sz="2000" dirty="0" smtClean="0"/>
              <a:t> </a:t>
            </a:r>
            <a:r>
              <a:rPr lang="es-MX" sz="2000" dirty="0"/>
              <a:t>expondrá detalladamente la estrategia de trabajo que pretende desarrollar, de conformidad al DARC </a:t>
            </a:r>
            <a:r>
              <a:rPr lang="es-MX" sz="2000" dirty="0" smtClean="0"/>
              <a:t>aprobado.</a:t>
            </a:r>
            <a:endParaRPr lang="es-MX" sz="2000" dirty="0"/>
          </a:p>
          <a:p>
            <a:pPr marL="266700" lvl="0" indent="-266700" algn="just">
              <a:spcBef>
                <a:spcPts val="0"/>
              </a:spcBef>
              <a:buClr>
                <a:schemeClr val="tx1">
                  <a:lumMod val="95000"/>
                  <a:lumOff val="5000"/>
                </a:schemeClr>
              </a:buClr>
              <a:buSzPct val="100000"/>
              <a:buFont typeface="Wingdings" pitchFamily="2" charset="2"/>
              <a:buChar char="n"/>
            </a:pPr>
            <a:r>
              <a:rPr lang="es-MX" sz="2000" dirty="0" smtClean="0">
                <a:solidFill>
                  <a:srgbClr val="0000FF"/>
                </a:solidFill>
              </a:rPr>
              <a:t>El Supervisor</a:t>
            </a:r>
            <a:r>
              <a:rPr lang="es-MX" sz="2000" dirty="0" smtClean="0"/>
              <a:t> </a:t>
            </a:r>
            <a:r>
              <a:rPr lang="es-MX" sz="2000" dirty="0"/>
              <a:t>expondrá la estrategia a seguir para la </a:t>
            </a:r>
            <a:r>
              <a:rPr lang="es-MX" sz="2000" dirty="0" smtClean="0"/>
              <a:t>Supervisión y Aceptación de </a:t>
            </a:r>
            <a:r>
              <a:rPr lang="es-MX" sz="2000" dirty="0"/>
              <a:t>las obras.</a:t>
            </a:r>
            <a:endParaRPr lang="es-MX" sz="2000" dirty="0">
              <a:solidFill>
                <a:schemeClr val="tx1">
                  <a:lumMod val="95000"/>
                  <a:lumOff val="5000"/>
                </a:schemeClr>
              </a:solidFill>
            </a:endParaRPr>
          </a:p>
          <a:p>
            <a:pPr lvl="0" algn="just">
              <a:spcBef>
                <a:spcPts val="0"/>
              </a:spcBef>
              <a:buClr>
                <a:srgbClr val="002E89"/>
              </a:buClr>
              <a:buSzPct val="100000"/>
            </a:pPr>
            <a:endParaRPr lang="es-MX" sz="1000" dirty="0"/>
          </a:p>
          <a:p>
            <a:pPr lvl="0" algn="just">
              <a:spcBef>
                <a:spcPts val="0"/>
              </a:spcBef>
              <a:buClr>
                <a:srgbClr val="000000"/>
              </a:buClr>
              <a:buSzPct val="150000"/>
            </a:pPr>
            <a:r>
              <a:rPr lang="es-MX" sz="2000" dirty="0" smtClean="0">
                <a:solidFill>
                  <a:srgbClr val="000000"/>
                </a:solidFill>
              </a:rPr>
              <a:t>Finalizada la reunión, la Supervisión debe levantar un acta en la que se deje constancia de los principales aspectos abordados, observaciones y ajustes a realizar, y tiempo para la ejecución de acciones correctivas. </a:t>
            </a:r>
          </a:p>
        </p:txBody>
      </p:sp>
      <p:sp>
        <p:nvSpPr>
          <p:cNvPr id="4" name="3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25</a:t>
            </a:fld>
            <a:endParaRPr lang="es-ES">
              <a:solidFill>
                <a:srgbClr val="065BAA"/>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5</a:t>
            </a:r>
            <a:r>
              <a:rPr lang="es-SV" sz="2600" b="1" i="0" baseline="0" dirty="0" smtClean="0">
                <a:solidFill>
                  <a:srgbClr val="D9D9D9"/>
                </a:solidFill>
                <a:latin typeface="Times New Roman" pitchFamily="18" charset="0"/>
                <a:ea typeface="Verdana" pitchFamily="34" charset="0"/>
                <a:cs typeface="Times New Roman" pitchFamily="18" charset="0"/>
              </a:rPr>
              <a:t>. Proceso constructivo de mezclas suelo-cal. </a:t>
            </a: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5</a:t>
            </a:r>
            <a:r>
              <a:rPr lang="es-ES" sz="2400" i="0" baseline="0" dirty="0" smtClean="0">
                <a:solidFill>
                  <a:srgbClr val="065BAA"/>
                </a:solidFill>
                <a:latin typeface="Times New Roman" pitchFamily="18" charset="0"/>
                <a:ea typeface="Verdana" pitchFamily="34" charset="0"/>
                <a:cs typeface="Times New Roman" pitchFamily="18" charset="0"/>
              </a:rPr>
              <a:t>.1 Actividades preliminares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 </a:t>
            </a:r>
          </a:p>
        </p:txBody>
      </p:sp>
      <p:sp>
        <p:nvSpPr>
          <p:cNvPr id="12" name="Rectangle 5"/>
          <p:cNvSpPr txBox="1">
            <a:spLocks noChangeArrowheads="1"/>
          </p:cNvSpPr>
          <p:nvPr/>
        </p:nvSpPr>
        <p:spPr bwMode="auto">
          <a:xfrm>
            <a:off x="285720" y="1341412"/>
            <a:ext cx="8501122" cy="51594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8775" indent="-358775" eaLnBrk="0" hangingPunct="0">
              <a:spcBef>
                <a:spcPct val="20000"/>
              </a:spcBef>
              <a:buSzPct val="150000"/>
              <a:buFont typeface="Times New Roman" pitchFamily="18" charset="0"/>
              <a:buChar char="■"/>
              <a:defRPr/>
            </a:pPr>
            <a:r>
              <a:rPr lang="es-MX" sz="2000" b="1" kern="0" dirty="0" smtClean="0">
                <a:solidFill>
                  <a:srgbClr val="000000"/>
                </a:solidFill>
                <a:cs typeface="Times New Roman" pitchFamily="18" charset="0"/>
              </a:rPr>
              <a:t>Tramo de Prueba.</a:t>
            </a:r>
          </a:p>
          <a:p>
            <a:pPr lvl="0" algn="just">
              <a:buClr>
                <a:srgbClr val="000000"/>
              </a:buClr>
              <a:buSzPct val="150000"/>
            </a:pPr>
            <a:endParaRPr lang="es-MX" sz="800" dirty="0" smtClean="0">
              <a:solidFill>
                <a:srgbClr val="000000"/>
              </a:solidFill>
            </a:endParaRPr>
          </a:p>
          <a:p>
            <a:pPr lvl="0" algn="just">
              <a:buClr>
                <a:srgbClr val="000000"/>
              </a:buClr>
              <a:buSzPct val="150000"/>
            </a:pPr>
            <a:r>
              <a:rPr lang="es-MX" sz="2000" dirty="0" smtClean="0">
                <a:solidFill>
                  <a:srgbClr val="000000"/>
                </a:solidFill>
              </a:rPr>
              <a:t>El objetivo principal del Tramo de Prueba es verificar la efectividad de la estrategia de trabajo que el Contratista pretende reproducir en el resto del proyecto, de modo que el producto final sea conforme con la calidad requerida por los Documentos Contractuales. Entre los aspectos principales a considerar en la construcción del Tramo de Prueba, se encuentran los siguientes:</a:t>
            </a:r>
          </a:p>
          <a:p>
            <a:pPr lvl="0" algn="just">
              <a:buClr>
                <a:srgbClr val="000000"/>
              </a:buClr>
              <a:buSzPct val="150000"/>
            </a:pPr>
            <a:endParaRPr lang="es-MX" sz="2000" dirty="0" smtClean="0">
              <a:solidFill>
                <a:srgbClr val="000000"/>
              </a:solidFill>
            </a:endParaRPr>
          </a:p>
          <a:p>
            <a:pPr marL="266700" lvl="0" indent="-266700" algn="just">
              <a:spcBef>
                <a:spcPts val="0"/>
              </a:spcBef>
              <a:buSzPct val="100000"/>
              <a:buFont typeface="Wingdings" pitchFamily="2" charset="2"/>
              <a:buChar char="n"/>
            </a:pPr>
            <a:r>
              <a:rPr lang="es-MX" sz="2000" dirty="0"/>
              <a:t>Participarán representantes del </a:t>
            </a:r>
            <a:r>
              <a:rPr lang="es-MX" sz="2000" dirty="0" smtClean="0">
                <a:solidFill>
                  <a:srgbClr val="0000FF"/>
                </a:solidFill>
              </a:rPr>
              <a:t>Propietario </a:t>
            </a:r>
            <a:r>
              <a:rPr lang="es-MX" sz="2000" dirty="0">
                <a:solidFill>
                  <a:schemeClr val="tx1">
                    <a:lumMod val="95000"/>
                    <a:lumOff val="5000"/>
                  </a:schemeClr>
                </a:solidFill>
              </a:rPr>
              <a:t>(Supervisor, Administrador del Proyecto y el Aseguramiento Independiente)</a:t>
            </a:r>
            <a:r>
              <a:rPr lang="es-MX" sz="2000" dirty="0"/>
              <a:t>, personal de Dirección Técnica del </a:t>
            </a:r>
            <a:r>
              <a:rPr lang="es-MX" sz="2000" dirty="0">
                <a:solidFill>
                  <a:srgbClr val="0000FF"/>
                </a:solidFill>
              </a:rPr>
              <a:t>Contratista</a:t>
            </a:r>
            <a:r>
              <a:rPr lang="es-MX" sz="2000" dirty="0"/>
              <a:t> y </a:t>
            </a:r>
            <a:r>
              <a:rPr lang="es-MX" sz="2000" dirty="0" smtClean="0"/>
              <a:t>todo el </a:t>
            </a:r>
            <a:r>
              <a:rPr lang="es-MX" sz="2000" dirty="0"/>
              <a:t>personal operativo que sea necesario para la adecuada ejecución de la actividad</a:t>
            </a:r>
            <a:r>
              <a:rPr lang="es-MX" sz="2000" dirty="0" smtClean="0"/>
              <a:t>.</a:t>
            </a:r>
          </a:p>
          <a:p>
            <a:pPr marL="266700" lvl="0" indent="-266700" algn="just">
              <a:spcBef>
                <a:spcPts val="0"/>
              </a:spcBef>
              <a:buSzPct val="100000"/>
              <a:buFont typeface="Wingdings" pitchFamily="2" charset="2"/>
              <a:buChar char="n"/>
            </a:pPr>
            <a:endParaRPr lang="es-MX" sz="2000" dirty="0"/>
          </a:p>
          <a:p>
            <a:pPr marL="268288" indent="-268288" algn="just">
              <a:buSzPct val="100000"/>
              <a:buFont typeface="Wingdings" pitchFamily="2" charset="2"/>
              <a:buChar char="n"/>
            </a:pPr>
            <a:r>
              <a:rPr lang="es-MX" sz="2000" dirty="0">
                <a:solidFill>
                  <a:srgbClr val="000000"/>
                </a:solidFill>
              </a:rPr>
              <a:t>El </a:t>
            </a:r>
            <a:r>
              <a:rPr lang="es-MX" sz="2000" dirty="0">
                <a:solidFill>
                  <a:srgbClr val="0000FF"/>
                </a:solidFill>
              </a:rPr>
              <a:t>lugar</a:t>
            </a:r>
            <a:r>
              <a:rPr lang="es-MX" sz="2000" dirty="0">
                <a:solidFill>
                  <a:srgbClr val="000000"/>
                </a:solidFill>
              </a:rPr>
              <a:t> donde se construirá el </a:t>
            </a:r>
            <a:r>
              <a:rPr lang="es-MX" sz="2000" dirty="0" smtClean="0">
                <a:solidFill>
                  <a:srgbClr val="000000"/>
                </a:solidFill>
              </a:rPr>
              <a:t>Tramo </a:t>
            </a:r>
            <a:r>
              <a:rPr lang="es-MX" sz="2000" dirty="0">
                <a:solidFill>
                  <a:srgbClr val="000000"/>
                </a:solidFill>
              </a:rPr>
              <a:t>de </a:t>
            </a:r>
            <a:r>
              <a:rPr lang="es-MX" sz="2000" dirty="0" smtClean="0">
                <a:solidFill>
                  <a:srgbClr val="000000"/>
                </a:solidFill>
              </a:rPr>
              <a:t>Prueba </a:t>
            </a:r>
            <a:r>
              <a:rPr lang="es-MX" sz="2000" dirty="0">
                <a:solidFill>
                  <a:srgbClr val="000000"/>
                </a:solidFill>
              </a:rPr>
              <a:t>debe ser representativo de las características y condiciones del </a:t>
            </a:r>
            <a:r>
              <a:rPr lang="es-MX" sz="2000" dirty="0" smtClean="0">
                <a:solidFill>
                  <a:srgbClr val="000000"/>
                </a:solidFill>
              </a:rPr>
              <a:t>proyecto; por tanto, la cantidad de </a:t>
            </a:r>
            <a:r>
              <a:rPr lang="es-MX" sz="2000" dirty="0">
                <a:solidFill>
                  <a:srgbClr val="000000"/>
                </a:solidFill>
              </a:rPr>
              <a:t>T</a:t>
            </a:r>
            <a:r>
              <a:rPr lang="es-MX" sz="2000" dirty="0" smtClean="0">
                <a:solidFill>
                  <a:srgbClr val="000000"/>
                </a:solidFill>
              </a:rPr>
              <a:t>ramos </a:t>
            </a:r>
            <a:r>
              <a:rPr lang="es-MX" sz="2000" dirty="0">
                <a:solidFill>
                  <a:srgbClr val="000000"/>
                </a:solidFill>
              </a:rPr>
              <a:t>de </a:t>
            </a:r>
            <a:r>
              <a:rPr lang="es-MX" sz="2000" dirty="0" smtClean="0">
                <a:solidFill>
                  <a:srgbClr val="000000"/>
                </a:solidFill>
              </a:rPr>
              <a:t>Prueba </a:t>
            </a:r>
            <a:r>
              <a:rPr lang="es-MX" sz="2000" dirty="0">
                <a:solidFill>
                  <a:srgbClr val="000000"/>
                </a:solidFill>
              </a:rPr>
              <a:t>a realizar serán tantos como el proyecto amerite</a:t>
            </a:r>
            <a:r>
              <a:rPr lang="es-MX" sz="2000" dirty="0" smtClean="0">
                <a:solidFill>
                  <a:srgbClr val="000000"/>
                </a:solidFill>
              </a:rPr>
              <a:t>.</a:t>
            </a:r>
            <a:endParaRPr lang="es-MX" sz="2000" dirty="0">
              <a:solidFill>
                <a:srgbClr val="000000"/>
              </a:solidFill>
            </a:endParaRPr>
          </a:p>
        </p:txBody>
      </p:sp>
      <p:sp>
        <p:nvSpPr>
          <p:cNvPr id="4" name="3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26</a:t>
            </a:fld>
            <a:endParaRPr lang="es-ES">
              <a:solidFill>
                <a:srgbClr val="065BAA"/>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5</a:t>
            </a:r>
            <a:r>
              <a:rPr lang="es-SV" sz="2600" b="1" i="0" baseline="0" dirty="0" smtClean="0">
                <a:solidFill>
                  <a:srgbClr val="D9D9D9"/>
                </a:solidFill>
                <a:latin typeface="Times New Roman" pitchFamily="18" charset="0"/>
                <a:ea typeface="Verdana" pitchFamily="34" charset="0"/>
                <a:cs typeface="Times New Roman" pitchFamily="18" charset="0"/>
              </a:rPr>
              <a:t>. Proceso constructivo de mezclas suelo-cal. </a:t>
            </a: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5</a:t>
            </a:r>
            <a:r>
              <a:rPr lang="es-ES" sz="2400" i="0" baseline="0" dirty="0" smtClean="0">
                <a:solidFill>
                  <a:srgbClr val="065BAA"/>
                </a:solidFill>
                <a:latin typeface="Times New Roman" pitchFamily="18" charset="0"/>
                <a:ea typeface="Verdana" pitchFamily="34" charset="0"/>
                <a:cs typeface="Times New Roman" pitchFamily="18" charset="0"/>
              </a:rPr>
              <a:t>.1 Actividades preliminares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 </a:t>
            </a:r>
          </a:p>
        </p:txBody>
      </p:sp>
      <p:sp>
        <p:nvSpPr>
          <p:cNvPr id="12" name="Rectangle 5"/>
          <p:cNvSpPr txBox="1">
            <a:spLocks noChangeArrowheads="1"/>
          </p:cNvSpPr>
          <p:nvPr/>
        </p:nvSpPr>
        <p:spPr bwMode="auto">
          <a:xfrm>
            <a:off x="285720" y="1341412"/>
            <a:ext cx="8501122" cy="53279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8288" lvl="0" indent="-268288" algn="just">
              <a:buSzPct val="100000"/>
              <a:buFont typeface="Wingdings" pitchFamily="2" charset="2"/>
              <a:buChar char="n"/>
            </a:pPr>
            <a:r>
              <a:rPr lang="es-MX" sz="2000" dirty="0" smtClean="0">
                <a:solidFill>
                  <a:srgbClr val="000000"/>
                </a:solidFill>
              </a:rPr>
              <a:t>La </a:t>
            </a:r>
            <a:r>
              <a:rPr lang="es-MX" sz="2000" dirty="0" smtClean="0">
                <a:solidFill>
                  <a:srgbClr val="0000FF"/>
                </a:solidFill>
              </a:rPr>
              <a:t>longitud</a:t>
            </a:r>
            <a:r>
              <a:rPr lang="es-MX" sz="2000" dirty="0" smtClean="0">
                <a:solidFill>
                  <a:srgbClr val="000000"/>
                </a:solidFill>
              </a:rPr>
              <a:t> del Tramo de Prueba debe ser representativa de los tramos de construcción que el Contratista ha programado ejecutar </a:t>
            </a:r>
            <a:r>
              <a:rPr lang="es-MX" sz="2000" dirty="0">
                <a:solidFill>
                  <a:srgbClr val="000000"/>
                </a:solidFill>
              </a:rPr>
              <a:t>con los recursos </a:t>
            </a:r>
            <a:r>
              <a:rPr lang="es-MX" sz="2000" dirty="0" smtClean="0">
                <a:solidFill>
                  <a:srgbClr val="000000"/>
                </a:solidFill>
              </a:rPr>
              <a:t>asignados al proyecto y bajo condiciones normales de trabajo. </a:t>
            </a:r>
          </a:p>
          <a:p>
            <a:pPr marL="268288" indent="-268288" algn="just">
              <a:buSzPct val="100000"/>
              <a:buFont typeface="Wingdings" pitchFamily="2" charset="2"/>
              <a:buChar char="n"/>
            </a:pPr>
            <a:endParaRPr lang="es-MX" sz="2000" dirty="0" smtClean="0">
              <a:solidFill>
                <a:srgbClr val="000000"/>
              </a:solidFill>
            </a:endParaRPr>
          </a:p>
          <a:p>
            <a:pPr marL="268288" indent="-268288" algn="just">
              <a:buSzPct val="100000"/>
              <a:buFont typeface="Wingdings" pitchFamily="2" charset="2"/>
              <a:buChar char="n"/>
            </a:pPr>
            <a:r>
              <a:rPr lang="es-MX" sz="2000" dirty="0" smtClean="0">
                <a:solidFill>
                  <a:srgbClr val="000000"/>
                </a:solidFill>
              </a:rPr>
              <a:t>En el Tramo de Prueba se implementará y evaluará el Plan de Control de la Calidad del Contratista y el Plan de Supervisión de Obras del Supervisor. Entre los aspectos a evaluar en la mezclas suelo-cal, se encuentran los siguientes:</a:t>
            </a:r>
          </a:p>
          <a:p>
            <a:pPr marL="536575" indent="-268288" algn="just">
              <a:buSzPct val="100000"/>
              <a:buFontTx/>
              <a:buChar char="-"/>
            </a:pPr>
            <a:r>
              <a:rPr lang="es-MX" sz="2000" dirty="0" smtClean="0">
                <a:solidFill>
                  <a:srgbClr val="000000"/>
                </a:solidFill>
              </a:rPr>
              <a:t>Distribución uniforme de la cal en el suelo.</a:t>
            </a:r>
            <a:endParaRPr lang="es-MX" sz="2000" kern="0" dirty="0" smtClean="0">
              <a:solidFill>
                <a:srgbClr val="000000"/>
              </a:solidFill>
              <a:cs typeface="Times New Roman" pitchFamily="18" charset="0"/>
            </a:endParaRPr>
          </a:p>
          <a:p>
            <a:pPr marL="536575" indent="-268288" algn="just">
              <a:buSzPct val="100000"/>
              <a:buFontTx/>
              <a:buChar char="-"/>
            </a:pPr>
            <a:r>
              <a:rPr lang="es-MX" sz="2000" kern="0" dirty="0" smtClean="0">
                <a:solidFill>
                  <a:srgbClr val="000000"/>
                </a:solidFill>
                <a:cs typeface="Times New Roman" pitchFamily="18" charset="0"/>
              </a:rPr>
              <a:t>Contenido de humedad.</a:t>
            </a:r>
          </a:p>
          <a:p>
            <a:pPr marL="536575" indent="-268288" algn="just">
              <a:buSzPct val="100000"/>
              <a:buFontTx/>
              <a:buChar char="-"/>
            </a:pPr>
            <a:r>
              <a:rPr lang="es-MX" sz="2000" dirty="0" smtClean="0">
                <a:solidFill>
                  <a:srgbClr val="000000"/>
                </a:solidFill>
              </a:rPr>
              <a:t>Determinación del patrón de compactación y evaluación del grado </a:t>
            </a:r>
            <a:r>
              <a:rPr lang="es-MX" sz="2000" dirty="0">
                <a:solidFill>
                  <a:srgbClr val="000000"/>
                </a:solidFill>
              </a:rPr>
              <a:t>de </a:t>
            </a:r>
            <a:r>
              <a:rPr lang="es-MX" sz="2000" dirty="0" smtClean="0">
                <a:solidFill>
                  <a:srgbClr val="000000"/>
                </a:solidFill>
              </a:rPr>
              <a:t>compactación.</a:t>
            </a:r>
          </a:p>
          <a:p>
            <a:pPr marL="536575" indent="-268288" algn="just">
              <a:buSzPct val="100000"/>
              <a:buFontTx/>
              <a:buChar char="-"/>
            </a:pPr>
            <a:r>
              <a:rPr lang="es-MX" sz="2000" kern="0" dirty="0" smtClean="0">
                <a:solidFill>
                  <a:srgbClr val="000000"/>
                </a:solidFill>
                <a:cs typeface="Times New Roman" pitchFamily="18" charset="0"/>
              </a:rPr>
              <a:t>Evaluación de la RCS.</a:t>
            </a:r>
          </a:p>
        </p:txBody>
      </p:sp>
      <p:sp>
        <p:nvSpPr>
          <p:cNvPr id="6" name="control de calidad"/>
          <p:cNvSpPr/>
          <p:nvPr/>
        </p:nvSpPr>
        <p:spPr bwMode="auto">
          <a:xfrm>
            <a:off x="408739" y="5286388"/>
            <a:ext cx="8326521" cy="1214446"/>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just" eaLnBrk="0" hangingPunct="0">
              <a:spcBef>
                <a:spcPct val="20000"/>
              </a:spcBef>
              <a:buClr>
                <a:srgbClr val="000000"/>
              </a:buClr>
              <a:buSzPct val="150000"/>
              <a:defRPr/>
            </a:pPr>
            <a:r>
              <a:rPr lang="es-SV" sz="2000" dirty="0" smtClean="0">
                <a:solidFill>
                  <a:schemeClr val="tx1">
                    <a:lumMod val="95000"/>
                    <a:lumOff val="5000"/>
                  </a:schemeClr>
                </a:solidFill>
              </a:rPr>
              <a:t>Al usar </a:t>
            </a:r>
            <a:r>
              <a:rPr lang="es-SV" sz="2000" dirty="0" smtClean="0">
                <a:solidFill>
                  <a:srgbClr val="0000FF"/>
                </a:solidFill>
              </a:rPr>
              <a:t>densímetro nuclear</a:t>
            </a:r>
            <a:r>
              <a:rPr lang="es-SV" sz="2000" dirty="0" smtClean="0">
                <a:solidFill>
                  <a:schemeClr val="tx1">
                    <a:lumMod val="95000"/>
                    <a:lumOff val="5000"/>
                  </a:schemeClr>
                </a:solidFill>
              </a:rPr>
              <a:t>, es importante establecer correlaciones con ensayos directos para corregir las lecturas de densidad y contenido de humedad (obtenidas con el equipo nuclear) de la mezcla suelo-cal.</a:t>
            </a:r>
          </a:p>
        </p:txBody>
      </p:sp>
      <p:sp>
        <p:nvSpPr>
          <p:cNvPr id="8" name="1 Bisel"/>
          <p:cNvSpPr/>
          <p:nvPr/>
        </p:nvSpPr>
        <p:spPr bwMode="auto">
          <a:xfrm>
            <a:off x="2428860" y="4426884"/>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sp>
        <p:nvSpPr>
          <p:cNvPr id="7" name="6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27</a:t>
            </a:fld>
            <a:endParaRPr lang="es-ES">
              <a:solidFill>
                <a:srgbClr val="065BAA"/>
              </a:solidFill>
            </a:endParaRPr>
          </a:p>
        </p:txBody>
      </p:sp>
    </p:spTree>
    <p:extLst>
      <p:ext uri="{BB962C8B-B14F-4D97-AF65-F5344CB8AC3E}">
        <p14:creationId xmlns="" xmlns:p14="http://schemas.microsoft.com/office/powerpoint/2010/main" val="48270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9" presetClass="emph" presetSubtype="0" grpId="0" nodeType="withEffect">
                                  <p:stCondLst>
                                    <p:cond delay="0"/>
                                  </p:stCondLst>
                                  <p:childTnLst>
                                    <p:set>
                                      <p:cBhvr rctx="PPT">
                                        <p:cTn id="14" dur="indefinite"/>
                                        <p:tgtEl>
                                          <p:spTgt spid="8"/>
                                        </p:tgtEl>
                                        <p:attrNameLst>
                                          <p:attrName>style.opacity</p:attrName>
                                        </p:attrNameLst>
                                      </p:cBhvr>
                                      <p:to>
                                        <p:strVal val="0.25"/>
                                      </p:to>
                                    </p:set>
                                    <p:animEffect filter="image" prLst="opacity: 0.25">
                                      <p:cBhvr rctx="IE">
                                        <p:cTn id="15" dur="indefinite"/>
                                        <p:tgtEl>
                                          <p:spTgt spid="8"/>
                                        </p:tgtEl>
                                      </p:cBhvr>
                                    </p:animEffect>
                                  </p:childTnLst>
                                </p:cTn>
                              </p:par>
                            </p:childTnLst>
                          </p:cTn>
                        </p:par>
                      </p:childTnLst>
                    </p:cTn>
                  </p:par>
                </p:childTnLst>
              </p:cTn>
              <p:nextCondLst>
                <p:cond evt="onClick" delay="0">
                  <p:tgtEl>
                    <p:spTgt spid="8"/>
                  </p:tgtEl>
                </p:cond>
              </p:nextCondLst>
            </p:seq>
          </p:childTnLst>
        </p:cTn>
      </p:par>
    </p:tnLst>
    <p:bldLst>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5</a:t>
            </a:r>
            <a:r>
              <a:rPr lang="es-SV" sz="2600" b="1" i="0" baseline="0" dirty="0" smtClean="0">
                <a:solidFill>
                  <a:srgbClr val="D9D9D9"/>
                </a:solidFill>
                <a:latin typeface="Times New Roman" pitchFamily="18" charset="0"/>
                <a:ea typeface="Verdana" pitchFamily="34" charset="0"/>
                <a:cs typeface="Times New Roman" pitchFamily="18" charset="0"/>
              </a:rPr>
              <a:t>. Proceso constructivo de mezclas suelo-cal. </a:t>
            </a: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5</a:t>
            </a:r>
            <a:r>
              <a:rPr lang="es-ES" sz="2400" i="0" baseline="0" dirty="0" smtClean="0">
                <a:solidFill>
                  <a:srgbClr val="065BAA"/>
                </a:solidFill>
                <a:latin typeface="Times New Roman" pitchFamily="18" charset="0"/>
                <a:ea typeface="Verdana" pitchFamily="34" charset="0"/>
                <a:cs typeface="Times New Roman" pitchFamily="18" charset="0"/>
              </a:rPr>
              <a:t>.1 Actividades preliminares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 </a:t>
            </a:r>
          </a:p>
        </p:txBody>
      </p:sp>
      <p:sp>
        <p:nvSpPr>
          <p:cNvPr id="12" name="Rectangle 5"/>
          <p:cNvSpPr txBox="1">
            <a:spLocks noChangeArrowheads="1"/>
          </p:cNvSpPr>
          <p:nvPr/>
        </p:nvSpPr>
        <p:spPr bwMode="auto">
          <a:xfrm>
            <a:off x="285720" y="1341412"/>
            <a:ext cx="8501122" cy="4516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8288" lvl="0" indent="-268288" algn="just">
              <a:buSzPct val="100000"/>
              <a:buFont typeface="Wingdings" pitchFamily="2" charset="2"/>
              <a:buChar char="n"/>
            </a:pPr>
            <a:r>
              <a:rPr lang="es-MX" sz="2000" dirty="0" smtClean="0">
                <a:solidFill>
                  <a:srgbClr val="000000"/>
                </a:solidFill>
              </a:rPr>
              <a:t>Finalizada la construcción del Tramo de Prueba,</a:t>
            </a:r>
            <a:r>
              <a:rPr lang="es-MX" sz="2000" dirty="0" smtClean="0">
                <a:solidFill>
                  <a:srgbClr val="0000FF"/>
                </a:solidFill>
              </a:rPr>
              <a:t> </a:t>
            </a:r>
            <a:r>
              <a:rPr lang="es-MX" sz="2000" dirty="0" smtClean="0">
                <a:solidFill>
                  <a:schemeClr val="tx1">
                    <a:lumMod val="95000"/>
                    <a:lumOff val="5000"/>
                  </a:schemeClr>
                </a:solidFill>
              </a:rPr>
              <a:t>deberá transcurrir un período de tiempo pertinente para la evaluación del mismo; posterior al cual, </a:t>
            </a:r>
            <a:r>
              <a:rPr lang="es-MX" sz="2000" dirty="0" smtClean="0">
                <a:solidFill>
                  <a:srgbClr val="0000FF"/>
                </a:solidFill>
              </a:rPr>
              <a:t>el Contratista deberá elaborar y someter a consideración de la Supervisión un informe, </a:t>
            </a:r>
            <a:r>
              <a:rPr lang="es-MX" sz="2000" dirty="0" smtClean="0">
                <a:solidFill>
                  <a:srgbClr val="000000"/>
                </a:solidFill>
              </a:rPr>
              <a:t>en el que describa la actividad realizada y deje constancia que los criterios de aceptación establecidos en los Documentos Contractuales fueron alcanzados con la estrategia de trabajo implementada y con los materiales y procesos constructivos incorporados a la obra.</a:t>
            </a:r>
          </a:p>
          <a:p>
            <a:pPr marL="268288" lvl="0" indent="-268288" algn="just">
              <a:buSzPct val="100000"/>
            </a:pPr>
            <a:endParaRPr lang="es-MX" sz="2000" dirty="0" smtClean="0">
              <a:solidFill>
                <a:srgbClr val="000000"/>
              </a:solidFill>
            </a:endParaRPr>
          </a:p>
          <a:p>
            <a:pPr marL="268288" lvl="0" indent="-268288" algn="just">
              <a:buSzPct val="100000"/>
              <a:buFont typeface="Wingdings" pitchFamily="2" charset="2"/>
              <a:buChar char="n"/>
            </a:pPr>
            <a:r>
              <a:rPr lang="es-MX" sz="2000" dirty="0" smtClean="0">
                <a:solidFill>
                  <a:srgbClr val="000000"/>
                </a:solidFill>
              </a:rPr>
              <a:t>Con base en lo observado en campo durante la construcción del Tramo de Prueba y a partir del informe presentado por el Contratista, </a:t>
            </a:r>
            <a:r>
              <a:rPr lang="es-MX" sz="2000" dirty="0" smtClean="0">
                <a:solidFill>
                  <a:srgbClr val="0000FF"/>
                </a:solidFill>
              </a:rPr>
              <a:t>la Supervisión deberá aceptar o rechazar el Tramo de Prueba construido</a:t>
            </a:r>
            <a:r>
              <a:rPr lang="es-MX" sz="2000" dirty="0" smtClean="0">
                <a:solidFill>
                  <a:srgbClr val="000000"/>
                </a:solidFill>
              </a:rPr>
              <a:t>, indicando además (si procede) la necesidad de construir un nuevo Tramo de Prueba, en el cual se incluyan las correcciones y ajustes que sean requeridos, previo a la construcción masiva.</a:t>
            </a:r>
          </a:p>
        </p:txBody>
      </p:sp>
      <p:sp>
        <p:nvSpPr>
          <p:cNvPr id="4" name="3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28</a:t>
            </a:fld>
            <a:endParaRPr lang="es-ES">
              <a:solidFill>
                <a:srgbClr val="065BAA"/>
              </a:solidFill>
            </a:endParaRPr>
          </a:p>
        </p:txBody>
      </p:sp>
    </p:spTree>
    <p:extLst>
      <p:ext uri="{BB962C8B-B14F-4D97-AF65-F5344CB8AC3E}">
        <p14:creationId xmlns="" xmlns:p14="http://schemas.microsoft.com/office/powerpoint/2010/main" val="482706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smtClean="0">
                <a:solidFill>
                  <a:srgbClr val="D9D9D9"/>
                </a:solidFill>
                <a:latin typeface="Times New Roman" pitchFamily="18" charset="0"/>
                <a:ea typeface="Verdana" pitchFamily="34" charset="0"/>
                <a:cs typeface="Times New Roman" pitchFamily="18" charset="0"/>
              </a:rPr>
              <a:t>5. Proceso constructivo de mezclas suelo-cal.</a:t>
            </a:r>
            <a:endParaRPr lang="es-SV" sz="2600" b="1" i="0" baseline="0" dirty="0" smtClean="0">
              <a:solidFill>
                <a:schemeClr val="tx2">
                  <a:lumMod val="85000"/>
                </a:schemeClr>
              </a:solidFill>
              <a:latin typeface="Times New Roman" pitchFamily="18" charset="0"/>
              <a:ea typeface="Verdana" pitchFamily="34" charset="0"/>
              <a:cs typeface="Times New Roman" pitchFamily="18" charset="0"/>
            </a:endParaRPr>
          </a:p>
          <a:p>
            <a:pPr algn="just" eaLnBrk="1" hangingPunct="1">
              <a:spcBef>
                <a:spcPct val="20000"/>
              </a:spcBef>
              <a:buClr>
                <a:schemeClr val="bg2"/>
              </a:buClr>
              <a:buSzPct val="75000"/>
            </a:pPr>
            <a:r>
              <a:rPr lang="es-ES" sz="2400" i="0" baseline="0" dirty="0" smtClean="0">
                <a:solidFill>
                  <a:srgbClr val="065BAA"/>
                </a:solidFill>
                <a:latin typeface="Times New Roman" pitchFamily="18" charset="0"/>
                <a:ea typeface="Verdana" pitchFamily="34" charset="0"/>
                <a:cs typeface="Times New Roman" pitchFamily="18" charset="0"/>
              </a:rPr>
              <a:t>5.2 Secuencia constructiva.</a:t>
            </a:r>
          </a:p>
        </p:txBody>
      </p:sp>
      <p:sp>
        <p:nvSpPr>
          <p:cNvPr id="12" name="Rectangle 5"/>
          <p:cNvSpPr txBox="1">
            <a:spLocks noChangeArrowheads="1"/>
          </p:cNvSpPr>
          <p:nvPr/>
        </p:nvSpPr>
        <p:spPr bwMode="auto">
          <a:xfrm>
            <a:off x="285720" y="1341412"/>
            <a:ext cx="8501122" cy="4730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SV" sz="2000" dirty="0" smtClean="0"/>
              <a:t>La estabilización de suelos con cal involucra la ejecución de las actividades siguientes:</a:t>
            </a:r>
          </a:p>
          <a:p>
            <a:pPr algn="just" eaLnBrk="0" hangingPunct="0">
              <a:spcBef>
                <a:spcPct val="20000"/>
              </a:spcBef>
              <a:buClr>
                <a:schemeClr val="bg2"/>
              </a:buClr>
              <a:buSzPct val="150000"/>
              <a:defRPr/>
            </a:pPr>
            <a:endParaRPr lang="es-SV" sz="2000" dirty="0" smtClean="0"/>
          </a:p>
          <a:p>
            <a:pPr marL="261938" indent="-261938" algn="just" eaLnBrk="0" hangingPunct="0">
              <a:spcBef>
                <a:spcPts val="0"/>
              </a:spcBef>
              <a:spcAft>
                <a:spcPts val="500"/>
              </a:spcAft>
              <a:buClr>
                <a:srgbClr val="065BAA"/>
              </a:buClr>
              <a:buSzPct val="100000"/>
              <a:buFont typeface="+mj-lt"/>
              <a:buAutoNum type="arabicPeriod"/>
              <a:defRPr/>
            </a:pPr>
            <a:r>
              <a:rPr lang="es-SV" sz="2000" dirty="0" smtClean="0"/>
              <a:t>Preparación del material a estabilizar.</a:t>
            </a:r>
          </a:p>
          <a:p>
            <a:pPr marL="261938" indent="-261938" algn="just" eaLnBrk="0" hangingPunct="0">
              <a:spcBef>
                <a:spcPts val="0"/>
              </a:spcBef>
              <a:spcAft>
                <a:spcPts val="500"/>
              </a:spcAft>
              <a:buClr>
                <a:srgbClr val="065BAA"/>
              </a:buClr>
              <a:buSzPct val="100000"/>
              <a:buFont typeface="+mj-lt"/>
              <a:buAutoNum type="arabicPeriod"/>
              <a:defRPr/>
            </a:pPr>
            <a:r>
              <a:rPr lang="es-MX" sz="2000" dirty="0" smtClean="0"/>
              <a:t>Aplicación de la cal.</a:t>
            </a:r>
            <a:endParaRPr lang="es-SV" sz="2000" dirty="0" smtClean="0"/>
          </a:p>
          <a:p>
            <a:pPr marL="261938" indent="-261938" algn="just" eaLnBrk="0" hangingPunct="0">
              <a:spcBef>
                <a:spcPts val="0"/>
              </a:spcBef>
              <a:spcAft>
                <a:spcPts val="500"/>
              </a:spcAft>
              <a:buClr>
                <a:srgbClr val="065BAA"/>
              </a:buClr>
              <a:buSzPct val="100000"/>
              <a:buFont typeface="+mj-lt"/>
              <a:buAutoNum type="arabicPeriod"/>
              <a:defRPr/>
            </a:pPr>
            <a:r>
              <a:rPr lang="es-MX" sz="2000" dirty="0" smtClean="0"/>
              <a:t>Mezclado inicial.</a:t>
            </a:r>
            <a:endParaRPr lang="es-SV" sz="2000" dirty="0" smtClean="0"/>
          </a:p>
          <a:p>
            <a:pPr marL="261938" indent="-261938" algn="just" eaLnBrk="0" hangingPunct="0">
              <a:spcBef>
                <a:spcPts val="0"/>
              </a:spcBef>
              <a:spcAft>
                <a:spcPts val="500"/>
              </a:spcAft>
              <a:buClr>
                <a:srgbClr val="065BAA"/>
              </a:buClr>
              <a:buSzPct val="100000"/>
              <a:buFont typeface="+mj-lt"/>
              <a:buAutoNum type="arabicPeriod"/>
              <a:defRPr/>
            </a:pPr>
            <a:r>
              <a:rPr lang="es-MX" sz="2000" dirty="0" smtClean="0"/>
              <a:t>Mezclado final y pulverización.</a:t>
            </a:r>
            <a:endParaRPr lang="es-SV" sz="2000" dirty="0" smtClean="0"/>
          </a:p>
          <a:p>
            <a:pPr marL="261938" indent="-261938" algn="just" eaLnBrk="0" hangingPunct="0">
              <a:spcBef>
                <a:spcPts val="0"/>
              </a:spcBef>
              <a:spcAft>
                <a:spcPts val="500"/>
              </a:spcAft>
              <a:buClr>
                <a:srgbClr val="065BAA"/>
              </a:buClr>
              <a:buSzPct val="100000"/>
              <a:buFont typeface="+mj-lt"/>
              <a:buAutoNum type="arabicPeriod"/>
              <a:defRPr/>
            </a:pPr>
            <a:r>
              <a:rPr lang="es-MX" sz="2000" dirty="0" smtClean="0"/>
              <a:t>Compactación.</a:t>
            </a:r>
            <a:endParaRPr lang="es-SV" sz="2000" dirty="0" smtClean="0"/>
          </a:p>
          <a:p>
            <a:pPr marL="261938" indent="-261938" algn="just" eaLnBrk="0" hangingPunct="0">
              <a:spcBef>
                <a:spcPts val="0"/>
              </a:spcBef>
              <a:spcAft>
                <a:spcPts val="500"/>
              </a:spcAft>
              <a:buClr>
                <a:srgbClr val="065BAA"/>
              </a:buClr>
              <a:buSzPct val="100000"/>
              <a:buFont typeface="+mj-lt"/>
              <a:buAutoNum type="arabicPeriod"/>
              <a:defRPr/>
            </a:pPr>
            <a:r>
              <a:rPr lang="es-MX" sz="2000" dirty="0" smtClean="0"/>
              <a:t>Curado.</a:t>
            </a:r>
          </a:p>
          <a:p>
            <a:pPr marL="261938" indent="-261938" algn="just" eaLnBrk="0" hangingPunct="0">
              <a:spcBef>
                <a:spcPts val="0"/>
              </a:spcBef>
              <a:spcAft>
                <a:spcPts val="500"/>
              </a:spcAft>
              <a:buClr>
                <a:srgbClr val="065BAA"/>
              </a:buClr>
              <a:buSzPct val="100000"/>
              <a:buFont typeface="+mj-lt"/>
              <a:buAutoNum type="arabicPeriod"/>
              <a:defRPr/>
            </a:pPr>
            <a:r>
              <a:rPr lang="es-MX" sz="2000" dirty="0" smtClean="0"/>
              <a:t>Otros.</a:t>
            </a:r>
            <a:endParaRPr lang="es-SV" sz="2000" dirty="0" smtClean="0"/>
          </a:p>
        </p:txBody>
      </p:sp>
      <p:sp>
        <p:nvSpPr>
          <p:cNvPr id="5" name="1 Bisel">
            <a:hlinkClick r:id="rId3" action="ppaction://hlinksldjump"/>
          </p:cNvPr>
          <p:cNvSpPr/>
          <p:nvPr/>
        </p:nvSpPr>
        <p:spPr bwMode="auto">
          <a:xfrm>
            <a:off x="4558177" y="2394143"/>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sp>
        <p:nvSpPr>
          <p:cNvPr id="6" name="2 Bisel">
            <a:hlinkClick r:id="rId4" action="ppaction://hlinksldjump"/>
          </p:cNvPr>
          <p:cNvSpPr/>
          <p:nvPr/>
        </p:nvSpPr>
        <p:spPr bwMode="auto">
          <a:xfrm>
            <a:off x="4558177" y="2751333"/>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sp>
        <p:nvSpPr>
          <p:cNvPr id="7" name="3 Bisel">
            <a:hlinkClick r:id="rId5" action="ppaction://hlinksldjump"/>
          </p:cNvPr>
          <p:cNvSpPr/>
          <p:nvPr/>
        </p:nvSpPr>
        <p:spPr bwMode="auto">
          <a:xfrm>
            <a:off x="4558177" y="3120098"/>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sp>
        <p:nvSpPr>
          <p:cNvPr id="8" name="4 Bisel">
            <a:hlinkClick r:id="rId6" action="ppaction://hlinksldjump"/>
          </p:cNvPr>
          <p:cNvSpPr/>
          <p:nvPr/>
        </p:nvSpPr>
        <p:spPr bwMode="auto">
          <a:xfrm>
            <a:off x="4558177" y="3495096"/>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sp>
        <p:nvSpPr>
          <p:cNvPr id="10" name="5 Bisel">
            <a:hlinkClick r:id="rId7" action="ppaction://hlinksldjump"/>
          </p:cNvPr>
          <p:cNvSpPr/>
          <p:nvPr/>
        </p:nvSpPr>
        <p:spPr bwMode="auto">
          <a:xfrm>
            <a:off x="4558177" y="3871481"/>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sp>
        <p:nvSpPr>
          <p:cNvPr id="13" name="6 Bisel">
            <a:hlinkClick r:id="rId8" action="ppaction://hlinksldjump"/>
          </p:cNvPr>
          <p:cNvSpPr/>
          <p:nvPr/>
        </p:nvSpPr>
        <p:spPr bwMode="auto">
          <a:xfrm>
            <a:off x="4558177" y="4237968"/>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sp>
        <p:nvSpPr>
          <p:cNvPr id="14" name="7 Bisel">
            <a:hlinkClick r:id="rId9" action="ppaction://hlinksldjump"/>
          </p:cNvPr>
          <p:cNvSpPr/>
          <p:nvPr/>
        </p:nvSpPr>
        <p:spPr bwMode="auto">
          <a:xfrm>
            <a:off x="4558177" y="4610398"/>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sp>
        <p:nvSpPr>
          <p:cNvPr id="15" name="14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29</a:t>
            </a:fld>
            <a:endParaRPr lang="es-ES">
              <a:solidFill>
                <a:srgbClr val="065BAA"/>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
                                        </p:tgtEl>
                                        <p:attrNameLst>
                                          <p:attrName>style.opacity</p:attrName>
                                        </p:attrNameLst>
                                      </p:cBhvr>
                                      <p:to>
                                        <p:strVal val="0.25"/>
                                      </p:to>
                                    </p:set>
                                    <p:animEffect filter="image" prLst="opacity: 0.25">
                                      <p:cBhvr rctx="IE">
                                        <p:cTn id="7" dur="indefinite"/>
                                        <p:tgtEl>
                                          <p:spTgt spid="5"/>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9" presetClass="emph" presetSubtype="0" grpId="0" nodeType="clickEffect">
                                  <p:stCondLst>
                                    <p:cond delay="0"/>
                                  </p:stCondLst>
                                  <p:childTnLst>
                                    <p:set>
                                      <p:cBhvr rctx="PPT">
                                        <p:cTn id="12" dur="indefinite"/>
                                        <p:tgtEl>
                                          <p:spTgt spid="6"/>
                                        </p:tgtEl>
                                        <p:attrNameLst>
                                          <p:attrName>style.opacity</p:attrName>
                                        </p:attrNameLst>
                                      </p:cBhvr>
                                      <p:to>
                                        <p:strVal val="0.25"/>
                                      </p:to>
                                    </p:set>
                                    <p:animEffect filter="image" prLst="opacity: 0.25">
                                      <p:cBhvr rctx="IE">
                                        <p:cTn id="13" dur="indefinite"/>
                                        <p:tgtEl>
                                          <p:spTgt spid="6"/>
                                        </p:tgtEl>
                                      </p:cBhvr>
                                    </p:animEffec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9" presetClass="emph" presetSubtype="0" grpId="0" nodeType="clickEffect">
                                  <p:stCondLst>
                                    <p:cond delay="0"/>
                                  </p:stCondLst>
                                  <p:childTnLst>
                                    <p:set>
                                      <p:cBhvr rctx="PPT">
                                        <p:cTn id="18" dur="indefinite"/>
                                        <p:tgtEl>
                                          <p:spTgt spid="7"/>
                                        </p:tgtEl>
                                        <p:attrNameLst>
                                          <p:attrName>style.opacity</p:attrName>
                                        </p:attrNameLst>
                                      </p:cBhvr>
                                      <p:to>
                                        <p:strVal val="0.25"/>
                                      </p:to>
                                    </p:set>
                                    <p:animEffect filter="image" prLst="opacity: 0.25">
                                      <p:cBhvr rctx="IE">
                                        <p:cTn id="19" dur="indefinite"/>
                                        <p:tgtEl>
                                          <p:spTgt spid="7"/>
                                        </p:tgtEl>
                                      </p:cBhvr>
                                    </p:animEffec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9" presetClass="emph" presetSubtype="0" grpId="0" nodeType="clickEffect">
                                  <p:stCondLst>
                                    <p:cond delay="0"/>
                                  </p:stCondLst>
                                  <p:childTnLst>
                                    <p:set>
                                      <p:cBhvr rctx="PPT">
                                        <p:cTn id="24" dur="indefinite"/>
                                        <p:tgtEl>
                                          <p:spTgt spid="8"/>
                                        </p:tgtEl>
                                        <p:attrNameLst>
                                          <p:attrName>style.opacity</p:attrName>
                                        </p:attrNameLst>
                                      </p:cBhvr>
                                      <p:to>
                                        <p:strVal val="0.25"/>
                                      </p:to>
                                    </p:set>
                                    <p:animEffect filter="image" prLst="opacity: 0.25">
                                      <p:cBhvr rctx="IE">
                                        <p:cTn id="25" dur="indefinite"/>
                                        <p:tgtEl>
                                          <p:spTgt spid="8"/>
                                        </p:tgtEl>
                                      </p:cBhvr>
                                    </p:animEffec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9" presetClass="emph" presetSubtype="0" grpId="0" nodeType="clickEffect">
                                  <p:stCondLst>
                                    <p:cond delay="0"/>
                                  </p:stCondLst>
                                  <p:childTnLst>
                                    <p:set>
                                      <p:cBhvr rctx="PPT">
                                        <p:cTn id="30" dur="indefinite"/>
                                        <p:tgtEl>
                                          <p:spTgt spid="10"/>
                                        </p:tgtEl>
                                        <p:attrNameLst>
                                          <p:attrName>style.opacity</p:attrName>
                                        </p:attrNameLst>
                                      </p:cBhvr>
                                      <p:to>
                                        <p:strVal val="0.25"/>
                                      </p:to>
                                    </p:set>
                                    <p:animEffect filter="image" prLst="opacity: 0.25">
                                      <p:cBhvr rctx="IE">
                                        <p:cTn id="31" dur="indefinite"/>
                                        <p:tgtEl>
                                          <p:spTgt spid="10"/>
                                        </p:tgtEl>
                                      </p:cBhvr>
                                    </p:animEffec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9" presetClass="emph" presetSubtype="0" grpId="0" nodeType="clickEffect">
                                  <p:stCondLst>
                                    <p:cond delay="0"/>
                                  </p:stCondLst>
                                  <p:childTnLst>
                                    <p:set>
                                      <p:cBhvr rctx="PPT">
                                        <p:cTn id="36" dur="indefinite"/>
                                        <p:tgtEl>
                                          <p:spTgt spid="13"/>
                                        </p:tgtEl>
                                        <p:attrNameLst>
                                          <p:attrName>style.opacity</p:attrName>
                                        </p:attrNameLst>
                                      </p:cBhvr>
                                      <p:to>
                                        <p:strVal val="0.25"/>
                                      </p:to>
                                    </p:set>
                                    <p:animEffect filter="image" prLst="opacity: 0.25">
                                      <p:cBhvr rctx="IE">
                                        <p:cTn id="37" dur="indefinite"/>
                                        <p:tgtEl>
                                          <p:spTgt spid="13"/>
                                        </p:tgtEl>
                                      </p:cBhvr>
                                    </p:animEffec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9" presetClass="emph" presetSubtype="0" grpId="0" nodeType="clickEffect">
                                  <p:stCondLst>
                                    <p:cond delay="0"/>
                                  </p:stCondLst>
                                  <p:childTnLst>
                                    <p:set>
                                      <p:cBhvr rctx="PPT">
                                        <p:cTn id="42" dur="indefinite"/>
                                        <p:tgtEl>
                                          <p:spTgt spid="14"/>
                                        </p:tgtEl>
                                        <p:attrNameLst>
                                          <p:attrName>style.opacity</p:attrName>
                                        </p:attrNameLst>
                                      </p:cBhvr>
                                      <p:to>
                                        <p:strVal val="0.25"/>
                                      </p:to>
                                    </p:set>
                                    <p:animEffect filter="image" prLst="opacity: 0.25">
                                      <p:cBhvr rctx="IE">
                                        <p:cTn id="43" dur="indefinite"/>
                                        <p:tgtEl>
                                          <p:spTgt spid="14"/>
                                        </p:tgtEl>
                                      </p:cBhvr>
                                    </p:animEffect>
                                  </p:childTnLst>
                                </p:cTn>
                              </p:par>
                            </p:childTnLst>
                          </p:cTn>
                        </p:par>
                      </p:childTnLst>
                    </p:cTn>
                  </p:par>
                </p:childTnLst>
              </p:cTn>
              <p:nextCondLst>
                <p:cond evt="onClick" delay="0">
                  <p:tgtEl>
                    <p:spTgt spid="14"/>
                  </p:tgtEl>
                </p:cond>
              </p:nextCondLst>
            </p:seq>
          </p:childTnLst>
        </p:cTn>
      </p:par>
    </p:tnLst>
    <p:bldLst>
      <p:bldP spid="5" grpId="0" animBg="1"/>
      <p:bldP spid="6" grpId="0" animBg="1"/>
      <p:bldP spid="7" grpId="0" animBg="1"/>
      <p:bldP spid="8" grpId="0" animBg="1"/>
      <p:bldP spid="10"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txBox="1">
            <a:spLocks noChangeArrowheads="1"/>
          </p:cNvSpPr>
          <p:nvPr/>
        </p:nvSpPr>
        <p:spPr bwMode="auto">
          <a:xfrm>
            <a:off x="285720" y="456583"/>
            <a:ext cx="8501122" cy="54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smtClean="0">
                <a:solidFill>
                  <a:srgbClr val="065BAA"/>
                </a:solidFill>
                <a:latin typeface="Times New Roman" pitchFamily="18" charset="0"/>
                <a:ea typeface="Verdana" pitchFamily="34" charset="0"/>
                <a:cs typeface="Times New Roman" pitchFamily="18" charset="0"/>
              </a:rPr>
              <a:t>Objetivo.</a:t>
            </a:r>
            <a:endParaRPr lang="es-ES" sz="2600" b="1" i="0" baseline="0" dirty="0">
              <a:solidFill>
                <a:srgbClr val="065BAA"/>
              </a:solidFill>
              <a:latin typeface="Times New Roman" pitchFamily="18" charset="0"/>
              <a:ea typeface="Verdana" pitchFamily="34" charset="0"/>
              <a:cs typeface="Times New Roman" pitchFamily="18" charset="0"/>
            </a:endParaRPr>
          </a:p>
        </p:txBody>
      </p:sp>
      <p:sp>
        <p:nvSpPr>
          <p:cNvPr id="4098" name="Rectangle 5"/>
          <p:cNvSpPr>
            <a:spLocks noGrp="1" noChangeArrowheads="1"/>
          </p:cNvSpPr>
          <p:nvPr>
            <p:ph type="subTitle" idx="4294967295"/>
          </p:nvPr>
        </p:nvSpPr>
        <p:spPr>
          <a:xfrm>
            <a:off x="214343" y="1143000"/>
            <a:ext cx="8715375" cy="1285875"/>
          </a:xfrm>
        </p:spPr>
        <p:txBody>
          <a:bodyPr>
            <a:normAutofit/>
          </a:bodyPr>
          <a:lstStyle/>
          <a:p>
            <a:pPr marL="0" indent="0" algn="just">
              <a:spcBef>
                <a:spcPts val="0"/>
              </a:spcBef>
              <a:buSzPct val="100000"/>
              <a:buNone/>
            </a:pPr>
            <a:r>
              <a:rPr lang="es-MX" sz="2000" kern="0" dirty="0" smtClean="0">
                <a:latin typeface="Times New Roman" pitchFamily="18" charset="0"/>
                <a:cs typeface="Times New Roman" pitchFamily="18" charset="0"/>
              </a:rPr>
              <a:t>Abordar aspectos relevantes relacionados con los materiales, diseño de mezcla y proceso constructivo recomendado para la estabilización de suelos con cal en la construcción de carreteras.</a:t>
            </a:r>
            <a:endParaRPr lang="es-SV" sz="2000" dirty="0" smtClean="0">
              <a:latin typeface="Times New Roman" pitchFamily="18" charset="0"/>
              <a:cs typeface="Times New Roman" pitchFamily="18" charset="0"/>
            </a:endParaRPr>
          </a:p>
        </p:txBody>
      </p:sp>
      <p:pic>
        <p:nvPicPr>
          <p:cNvPr id="1026" name="Picture 2" descr="C:\01_RESPALDO\01_EVZ\00_UIDV\01_AC\05_Presentaciones, Base de datos\Presentaciones\02_Suelo estabilizado con cal\Fotos\Fotos Suelo-cal, Suchitoto - Cinquera\13-11-26\IMG_2512.JPG"/>
          <p:cNvPicPr>
            <a:picLocks noChangeAspect="1" noChangeArrowheads="1"/>
          </p:cNvPicPr>
          <p:nvPr/>
        </p:nvPicPr>
        <p:blipFill>
          <a:blip r:embed="rId3" cstate="print"/>
          <a:srcRect l="13582" t="12209" r="14916" b="16284"/>
          <a:stretch>
            <a:fillRect/>
          </a:stretch>
        </p:blipFill>
        <p:spPr bwMode="auto">
          <a:xfrm>
            <a:off x="2143108" y="2285992"/>
            <a:ext cx="4714908" cy="3143272"/>
          </a:xfrm>
          <a:prstGeom prst="roundRect">
            <a:avLst>
              <a:gd name="adj" fmla="val 5931"/>
            </a:avLst>
          </a:prstGeom>
          <a:noFill/>
          <a:ln w="19050">
            <a:solidFill>
              <a:srgbClr val="FFC000"/>
            </a:solidFill>
          </a:ln>
        </p:spPr>
      </p:pic>
      <p:sp>
        <p:nvSpPr>
          <p:cNvPr id="7" name="Rectangle 5"/>
          <p:cNvSpPr txBox="1">
            <a:spLocks noChangeArrowheads="1"/>
          </p:cNvSpPr>
          <p:nvPr/>
        </p:nvSpPr>
        <p:spPr bwMode="auto">
          <a:xfrm>
            <a:off x="2143108" y="5429264"/>
            <a:ext cx="4714908"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Fotografía No.1. Estabilización</a:t>
            </a:r>
            <a:r>
              <a:rPr lang="es-MX" sz="1200" b="1" kern="0" dirty="0" smtClean="0">
                <a:cs typeface="Times New Roman" pitchFamily="18" charset="0"/>
              </a:rPr>
              <a:t> de suelos con cal (mezclado inicial). </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a:t>
            </a:r>
            <a:endPar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lvl="0" algn="ctr" eaLnBrk="0" hangingPunct="0">
              <a:spcBef>
                <a:spcPts val="0"/>
              </a:spcBef>
              <a:buClr>
                <a:schemeClr val="bg2"/>
              </a:buClr>
              <a:buSzPct val="100000"/>
              <a:defRPr/>
            </a:pPr>
            <a:r>
              <a:rPr lang="es-MX" sz="1100" kern="0" dirty="0" smtClean="0">
                <a:cs typeface="Times New Roman" pitchFamily="18" charset="0"/>
              </a:rPr>
              <a:t>Fuente: Fotografía tomada por personal de la DIDOP-VMOP.</a:t>
            </a:r>
            <a:endParaRPr kumimoji="0" lang="es-SV" sz="11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3</a:t>
            </a:fld>
            <a:endParaRPr lang="es-ES">
              <a:solidFill>
                <a:srgbClr val="065BAA"/>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5</a:t>
            </a:r>
            <a:r>
              <a:rPr lang="es-SV" sz="2600" b="1" i="0" baseline="0" dirty="0" smtClean="0">
                <a:solidFill>
                  <a:srgbClr val="D9D9D9"/>
                </a:solidFill>
                <a:latin typeface="Times New Roman" pitchFamily="18" charset="0"/>
                <a:ea typeface="Verdana" pitchFamily="34" charset="0"/>
                <a:cs typeface="Times New Roman" pitchFamily="18" charset="0"/>
              </a:rPr>
              <a:t>. Proceso constructivo de mezclas suelo-cal.</a:t>
            </a: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5</a:t>
            </a:r>
            <a:r>
              <a:rPr lang="es-ES" sz="2400" i="0" baseline="0" dirty="0" smtClean="0">
                <a:solidFill>
                  <a:srgbClr val="065BAA"/>
                </a:solidFill>
                <a:latin typeface="Times New Roman" pitchFamily="18" charset="0"/>
                <a:ea typeface="Verdana" pitchFamily="34" charset="0"/>
                <a:cs typeface="Times New Roman" pitchFamily="18" charset="0"/>
              </a:rPr>
              <a:t>.2 Secuencia constructiva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p>
        </p:txBody>
      </p:sp>
      <p:sp>
        <p:nvSpPr>
          <p:cNvPr id="12" name="Rectangle 5"/>
          <p:cNvSpPr txBox="1">
            <a:spLocks noChangeArrowheads="1"/>
          </p:cNvSpPr>
          <p:nvPr/>
        </p:nvSpPr>
        <p:spPr bwMode="auto">
          <a:xfrm>
            <a:off x="285720" y="1341412"/>
            <a:ext cx="8501122" cy="4445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SV" sz="2000" b="1" dirty="0" smtClean="0">
                <a:solidFill>
                  <a:srgbClr val="065BAA"/>
                </a:solidFill>
              </a:rPr>
              <a:t>5.2.1 Preparación del material a estabilizar.</a:t>
            </a:r>
          </a:p>
          <a:p>
            <a:pPr algn="just" eaLnBrk="0" hangingPunct="0">
              <a:buClr>
                <a:srgbClr val="002E89"/>
              </a:buClr>
              <a:buSzPct val="150000"/>
              <a:defRPr/>
            </a:pPr>
            <a:endParaRPr lang="es-SV" sz="2000" dirty="0" smtClean="0">
              <a:solidFill>
                <a:srgbClr val="000000"/>
              </a:solidFill>
            </a:endParaRPr>
          </a:p>
          <a:p>
            <a:pPr algn="just" eaLnBrk="0" hangingPunct="0">
              <a:buClr>
                <a:srgbClr val="002E89"/>
              </a:buClr>
              <a:buSzPct val="150000"/>
              <a:defRPr/>
            </a:pPr>
            <a:endParaRPr lang="es-SV" sz="2000" dirty="0">
              <a:solidFill>
                <a:srgbClr val="000000"/>
              </a:solidFill>
            </a:endParaRPr>
          </a:p>
          <a:p>
            <a:pPr algn="just" eaLnBrk="0" hangingPunct="0">
              <a:buClr>
                <a:srgbClr val="002E89"/>
              </a:buClr>
              <a:buSzPct val="150000"/>
              <a:defRPr/>
            </a:pPr>
            <a:endParaRPr lang="es-SV" sz="2000" dirty="0" smtClean="0">
              <a:solidFill>
                <a:srgbClr val="000000"/>
              </a:solidFill>
            </a:endParaRPr>
          </a:p>
          <a:p>
            <a:pPr algn="just" eaLnBrk="0" hangingPunct="0">
              <a:buClr>
                <a:srgbClr val="002E89"/>
              </a:buClr>
              <a:buSzPct val="150000"/>
              <a:defRPr/>
            </a:pPr>
            <a:endParaRPr lang="es-SV" sz="2000" dirty="0">
              <a:solidFill>
                <a:srgbClr val="000000"/>
              </a:solidFill>
            </a:endParaRPr>
          </a:p>
          <a:p>
            <a:pPr algn="just" eaLnBrk="0" hangingPunct="0">
              <a:buClr>
                <a:srgbClr val="002E89"/>
              </a:buClr>
              <a:buSzPct val="150000"/>
              <a:defRPr/>
            </a:pPr>
            <a:endParaRPr lang="es-SV" sz="2000" dirty="0" smtClean="0">
              <a:solidFill>
                <a:srgbClr val="000000"/>
              </a:solidFill>
            </a:endParaRPr>
          </a:p>
          <a:p>
            <a:pPr algn="just" eaLnBrk="0" hangingPunct="0">
              <a:buClr>
                <a:srgbClr val="002E89"/>
              </a:buClr>
              <a:buSzPct val="150000"/>
              <a:defRPr/>
            </a:pPr>
            <a:endParaRPr lang="es-SV" sz="2000" dirty="0">
              <a:solidFill>
                <a:srgbClr val="000000"/>
              </a:solidFill>
            </a:endParaRPr>
          </a:p>
          <a:p>
            <a:pPr algn="just" eaLnBrk="0" hangingPunct="0">
              <a:buClr>
                <a:srgbClr val="002E89"/>
              </a:buClr>
              <a:buSzPct val="150000"/>
              <a:defRPr/>
            </a:pPr>
            <a:endParaRPr lang="es-SV" sz="2000" dirty="0" smtClean="0">
              <a:solidFill>
                <a:srgbClr val="000000"/>
              </a:solidFill>
            </a:endParaRPr>
          </a:p>
          <a:p>
            <a:pPr algn="just" eaLnBrk="0" hangingPunct="0">
              <a:buClr>
                <a:srgbClr val="002E89"/>
              </a:buClr>
              <a:buSzPct val="150000"/>
              <a:defRPr/>
            </a:pPr>
            <a:endParaRPr lang="es-SV" sz="2000" dirty="0">
              <a:solidFill>
                <a:srgbClr val="000000"/>
              </a:solidFill>
            </a:endParaRPr>
          </a:p>
          <a:p>
            <a:pPr algn="just" eaLnBrk="0" hangingPunct="0">
              <a:buClr>
                <a:srgbClr val="002E89"/>
              </a:buClr>
              <a:buSzPct val="150000"/>
              <a:defRPr/>
            </a:pPr>
            <a:endParaRPr lang="es-SV" sz="2000" dirty="0" smtClean="0">
              <a:solidFill>
                <a:srgbClr val="000000"/>
              </a:solidFill>
            </a:endParaRPr>
          </a:p>
          <a:p>
            <a:pPr algn="just" eaLnBrk="0" hangingPunct="0">
              <a:buClr>
                <a:srgbClr val="002E89"/>
              </a:buClr>
              <a:buSzPct val="150000"/>
              <a:defRPr/>
            </a:pPr>
            <a:endParaRPr lang="es-SV" sz="2000" dirty="0">
              <a:solidFill>
                <a:srgbClr val="000000"/>
              </a:solidFill>
            </a:endParaRPr>
          </a:p>
          <a:p>
            <a:pPr algn="just" eaLnBrk="0" hangingPunct="0">
              <a:buClr>
                <a:srgbClr val="002E89"/>
              </a:buClr>
              <a:buSzPct val="150000"/>
              <a:defRPr/>
            </a:pPr>
            <a:endParaRPr lang="es-SV" sz="2000" dirty="0" smtClean="0">
              <a:solidFill>
                <a:srgbClr val="000000"/>
              </a:solidFill>
            </a:endParaRPr>
          </a:p>
          <a:p>
            <a:pPr algn="just" eaLnBrk="0" hangingPunct="0">
              <a:buClr>
                <a:srgbClr val="002E89"/>
              </a:buClr>
              <a:buSzPct val="150000"/>
              <a:defRPr/>
            </a:pPr>
            <a:endParaRPr lang="es-SV" sz="2000" dirty="0">
              <a:solidFill>
                <a:srgbClr val="000000"/>
              </a:solidFill>
            </a:endParaRPr>
          </a:p>
          <a:p>
            <a:pPr algn="just" eaLnBrk="0" hangingPunct="0">
              <a:buClr>
                <a:srgbClr val="002E89"/>
              </a:buClr>
              <a:buSzPct val="150000"/>
              <a:defRPr/>
            </a:pPr>
            <a:endParaRPr lang="es-SV" sz="2000" dirty="0" smtClean="0">
              <a:solidFill>
                <a:srgbClr val="000000"/>
              </a:solidFill>
            </a:endParaRPr>
          </a:p>
        </p:txBody>
      </p:sp>
      <p:sp>
        <p:nvSpPr>
          <p:cNvPr id="13" name="12 Botón de acción: Volver">
            <a:hlinkClick r:id="rId3" action="ppaction://hlinksldjump" highlightClick="1"/>
          </p:cNvPr>
          <p:cNvSpPr/>
          <p:nvPr/>
        </p:nvSpPr>
        <p:spPr>
          <a:xfrm>
            <a:off x="8794800" y="5855644"/>
            <a:ext cx="324000" cy="324000"/>
          </a:xfrm>
          <a:prstGeom prst="actionButtonReturn">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i="1" baseline="-25000" dirty="0" smtClean="0">
              <a:latin typeface="Verdana" pitchFamily="34" charset="0"/>
            </a:endParaRPr>
          </a:p>
        </p:txBody>
      </p:sp>
      <p:sp>
        <p:nvSpPr>
          <p:cNvPr id="10" name="9 CuadroTexto"/>
          <p:cNvSpPr txBox="1"/>
          <p:nvPr/>
        </p:nvSpPr>
        <p:spPr>
          <a:xfrm>
            <a:off x="285720" y="1643050"/>
            <a:ext cx="8572560" cy="3857652"/>
          </a:xfrm>
          <a:prstGeom prst="rect">
            <a:avLst/>
          </a:prstGeom>
          <a:noFill/>
        </p:spPr>
        <p:txBody>
          <a:bodyPr wrap="square" rtlCol="0">
            <a:spAutoFit/>
          </a:bodyPr>
          <a:lstStyle/>
          <a:p>
            <a:pPr algn="just"/>
            <a:endParaRPr lang="es-SV" sz="2000" dirty="0" smtClean="0">
              <a:solidFill>
                <a:srgbClr val="000000"/>
              </a:solidFill>
            </a:endParaRPr>
          </a:p>
          <a:p>
            <a:pPr algn="just"/>
            <a:r>
              <a:rPr lang="es-SV" sz="2000" dirty="0" smtClean="0">
                <a:solidFill>
                  <a:srgbClr val="000000"/>
                </a:solidFill>
              </a:rPr>
              <a:t>La capa a estabilizar deberá ser escarificada a la profundidad y ancho especificados, teniéndose en consideración los aspectos siguientes:</a:t>
            </a:r>
          </a:p>
          <a:p>
            <a:pPr algn="just"/>
            <a:endParaRPr lang="es-SV" sz="2000" dirty="0" smtClean="0">
              <a:solidFill>
                <a:srgbClr val="000000"/>
              </a:solidFill>
            </a:endParaRPr>
          </a:p>
          <a:p>
            <a:pPr marL="261938" indent="-261938" algn="just">
              <a:buSzPct val="100000"/>
              <a:buFont typeface="Wingdings" pitchFamily="2" charset="2"/>
              <a:buChar char="n"/>
            </a:pPr>
            <a:r>
              <a:rPr lang="es-SV" sz="2000" dirty="0" smtClean="0">
                <a:solidFill>
                  <a:srgbClr val="000000"/>
                </a:solidFill>
              </a:rPr>
              <a:t>Remover el material de </a:t>
            </a:r>
            <a:r>
              <a:rPr lang="es-SV" sz="2000" dirty="0" err="1" smtClean="0">
                <a:solidFill>
                  <a:srgbClr val="000000"/>
                </a:solidFill>
              </a:rPr>
              <a:t>sobretamaño</a:t>
            </a:r>
            <a:r>
              <a:rPr lang="es-SV" sz="2000" dirty="0" smtClean="0">
                <a:solidFill>
                  <a:srgbClr val="000000"/>
                </a:solidFill>
              </a:rPr>
              <a:t> (</a:t>
            </a:r>
            <a:r>
              <a:rPr lang="es-SV" sz="2000" dirty="0" smtClean="0">
                <a:solidFill>
                  <a:srgbClr val="0000FF"/>
                </a:solidFill>
              </a:rPr>
              <a:t>mayores a 3”</a:t>
            </a:r>
            <a:r>
              <a:rPr lang="es-SV" sz="2000" dirty="0" smtClean="0">
                <a:solidFill>
                  <a:srgbClr val="000000"/>
                </a:solidFill>
              </a:rPr>
              <a:t>), ya que l</a:t>
            </a:r>
            <a:r>
              <a:rPr lang="es-MX" sz="2000" dirty="0" smtClean="0">
                <a:solidFill>
                  <a:srgbClr val="000000"/>
                </a:solidFill>
              </a:rPr>
              <a:t>a presencia de dicho material no promueve la distribución uniforme de la cal durante el proceso de mezclado y tampoco favorece la densificación uniforme de la mezcla durante la compactación. </a:t>
            </a:r>
          </a:p>
          <a:p>
            <a:pPr marL="261938" indent="-261938" algn="just">
              <a:buSzPct val="100000"/>
              <a:buFont typeface="Wingdings" pitchFamily="2" charset="2"/>
              <a:buChar char="n"/>
            </a:pPr>
            <a:endParaRPr lang="es-SV" sz="2000" dirty="0" smtClean="0">
              <a:solidFill>
                <a:srgbClr val="000000"/>
              </a:solidFill>
            </a:endParaRPr>
          </a:p>
          <a:p>
            <a:pPr marL="261938" indent="-261938" algn="just">
              <a:buSzPct val="100000"/>
              <a:buFont typeface="Wingdings" pitchFamily="2" charset="2"/>
              <a:buChar char="n"/>
            </a:pPr>
            <a:r>
              <a:rPr lang="es-SV" sz="2000" dirty="0" smtClean="0">
                <a:solidFill>
                  <a:srgbClr val="000000"/>
                </a:solidFill>
              </a:rPr>
              <a:t>Remover materiales deletéreos y verificar que el contenido de materia orgánica </a:t>
            </a:r>
            <a:r>
              <a:rPr lang="es-SV" sz="2000" dirty="0" smtClean="0">
                <a:solidFill>
                  <a:srgbClr val="0000FF"/>
                </a:solidFill>
              </a:rPr>
              <a:t>no exceda el 1%</a:t>
            </a:r>
            <a:r>
              <a:rPr lang="es-SV" sz="2000" dirty="0" smtClean="0">
                <a:solidFill>
                  <a:srgbClr val="000000"/>
                </a:solidFill>
              </a:rPr>
              <a:t>, de lo contrario podría inhibirse </a:t>
            </a:r>
            <a:r>
              <a:rPr lang="es-MX" sz="2000" dirty="0" smtClean="0">
                <a:solidFill>
                  <a:srgbClr val="000000"/>
                </a:solidFill>
              </a:rPr>
              <a:t>el proceso normal de ganancia de resistencia de la mezcla suelo-cal.</a:t>
            </a:r>
            <a:endParaRPr lang="es-SV" sz="2000" dirty="0" smtClean="0">
              <a:solidFill>
                <a:srgbClr val="000000"/>
              </a:solidFill>
            </a:endParaRPr>
          </a:p>
        </p:txBody>
      </p:sp>
      <p:sp>
        <p:nvSpPr>
          <p:cNvPr id="8" name="control de calidad"/>
          <p:cNvSpPr/>
          <p:nvPr/>
        </p:nvSpPr>
        <p:spPr bwMode="auto">
          <a:xfrm>
            <a:off x="357158" y="4429132"/>
            <a:ext cx="8429684" cy="178595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spcBef>
                <a:spcPts val="0"/>
              </a:spcBef>
              <a:buClr>
                <a:schemeClr val="bg2"/>
              </a:buClr>
              <a:buSzPct val="150000"/>
              <a:defRPr/>
            </a:pPr>
            <a:r>
              <a:rPr lang="es-MX" sz="2000" kern="0" dirty="0" smtClean="0">
                <a:cs typeface="Times New Roman" pitchFamily="18" charset="0"/>
              </a:rPr>
              <a:t>Los distintos procedimientos de diseño de mezclas suelo-cal consideran dentro de su metodología el uso de material </a:t>
            </a:r>
            <a:r>
              <a:rPr lang="es-MX" sz="2000" dirty="0" smtClean="0"/>
              <a:t>pasante de la malla No.40 (425µm). </a:t>
            </a:r>
            <a:r>
              <a:rPr lang="es-MX" sz="2000" dirty="0" smtClean="0">
                <a:solidFill>
                  <a:schemeClr val="tx1">
                    <a:lumMod val="95000"/>
                    <a:lumOff val="5000"/>
                  </a:schemeClr>
                </a:solidFill>
              </a:rPr>
              <a:t>AASHTO T220 indica que es </a:t>
            </a:r>
            <a:r>
              <a:rPr lang="es-MX" sz="2000" dirty="0" smtClean="0"/>
              <a:t>deseable que los materiales que serán estabilizados con cal contengan un mínimo de 50% de material pasante de la malla No.40 (425µm), previo al tratamiento.</a:t>
            </a:r>
            <a:endParaRPr lang="es-SV" sz="2000" dirty="0">
              <a:solidFill>
                <a:srgbClr val="000000"/>
              </a:solidFill>
            </a:endParaRPr>
          </a:p>
        </p:txBody>
      </p:sp>
      <p:sp>
        <p:nvSpPr>
          <p:cNvPr id="14" name="1 Bisel"/>
          <p:cNvSpPr/>
          <p:nvPr/>
        </p:nvSpPr>
        <p:spPr bwMode="auto">
          <a:xfrm>
            <a:off x="4071934" y="3857628"/>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sp>
        <p:nvSpPr>
          <p:cNvPr id="16" name="2 Bisel"/>
          <p:cNvSpPr/>
          <p:nvPr/>
        </p:nvSpPr>
        <p:spPr bwMode="auto">
          <a:xfrm>
            <a:off x="8215338" y="5857892"/>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sp>
        <p:nvSpPr>
          <p:cNvPr id="9" name="8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30</a:t>
            </a:fld>
            <a:endParaRPr lang="es-ES">
              <a:solidFill>
                <a:srgbClr val="065BAA"/>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9" presetClass="emph" presetSubtype="0" grpId="0" nodeType="withEffect">
                                  <p:stCondLst>
                                    <p:cond delay="0"/>
                                  </p:stCondLst>
                                  <p:childTnLst>
                                    <p:set>
                                      <p:cBhvr rctx="PPT">
                                        <p:cTn id="9" dur="indefinite"/>
                                        <p:tgtEl>
                                          <p:spTgt spid="14"/>
                                        </p:tgtEl>
                                        <p:attrNameLst>
                                          <p:attrName>style.opacity</p:attrName>
                                        </p:attrNameLst>
                                      </p:cBhvr>
                                      <p:to>
                                        <p:strVal val="0.25"/>
                                      </p:to>
                                    </p:set>
                                    <p:animEffect filter="image" prLst="opacity: 0.25">
                                      <p:cBhvr rctx="IE">
                                        <p:cTn id="10" dur="indefinite"/>
                                        <p:tgtEl>
                                          <p:spTgt spid="14"/>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2"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childTnLst>
                          </p:cTn>
                        </p:par>
                      </p:childTnLst>
                    </p:cTn>
                  </p:par>
                </p:childTnLst>
              </p:cTn>
              <p:nextCondLst>
                <p:cond evt="onClick" delay="0">
                  <p:tgtEl>
                    <p:spTgt spid="16"/>
                  </p:tgtEl>
                </p:cond>
              </p:nextCondLst>
            </p:seq>
          </p:childTnLst>
        </p:cTn>
      </p:par>
    </p:tnLst>
    <p:bldLst>
      <p:bldP spid="13" grpId="0" animBg="1"/>
      <p:bldP spid="8" grpId="0" animBg="1"/>
      <p:bldP spid="8" grpId="1" animBg="1"/>
      <p:bldP spid="14" grpId="0" animBg="1"/>
      <p:bldP spid="16" grpId="1" animBg="1"/>
      <p:bldP spid="16"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285720" y="1341412"/>
            <a:ext cx="8501122" cy="953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SV" sz="2000" b="1" dirty="0" smtClean="0">
                <a:solidFill>
                  <a:srgbClr val="065BAA"/>
                </a:solidFill>
              </a:rPr>
              <a:t>5.2.2 </a:t>
            </a:r>
            <a:r>
              <a:rPr lang="es-MX" sz="2000" b="1" dirty="0" smtClean="0">
                <a:solidFill>
                  <a:srgbClr val="065BAA"/>
                </a:solidFill>
              </a:rPr>
              <a:t>Aplicación de la cal.</a:t>
            </a:r>
            <a:endParaRPr lang="es-SV" sz="2000" b="1" dirty="0" smtClean="0">
              <a:solidFill>
                <a:srgbClr val="065BAA"/>
              </a:solidFill>
            </a:endParaRPr>
          </a:p>
          <a:p>
            <a:pPr marL="268288" indent="-268288" algn="just" eaLnBrk="0" hangingPunct="0">
              <a:spcBef>
                <a:spcPct val="20000"/>
              </a:spcBef>
              <a:buClr>
                <a:schemeClr val="bg2"/>
              </a:buClr>
              <a:buSzPct val="150000"/>
              <a:defRPr/>
            </a:pPr>
            <a:r>
              <a:rPr lang="es-SV" sz="2000" dirty="0" smtClean="0"/>
              <a:t>La cal puede ser aplicada por vía seca o húmeda:</a:t>
            </a:r>
          </a:p>
          <a:p>
            <a:pPr marL="268288" indent="-268288" algn="just" eaLnBrk="0" hangingPunct="0">
              <a:spcBef>
                <a:spcPct val="20000"/>
              </a:spcBef>
              <a:buClr>
                <a:schemeClr val="bg2"/>
              </a:buClr>
              <a:buSzPct val="150000"/>
              <a:defRPr/>
            </a:pPr>
            <a:endParaRPr lang="es-SV" sz="2000" b="1" dirty="0" smtClean="0"/>
          </a:p>
        </p:txBody>
      </p:sp>
      <p:pic>
        <p:nvPicPr>
          <p:cNvPr id="6" name="Picture 2" descr="C:\01_RESPALDO\01_EVZ\00_UIDV\01_AC\05_Presentaciones, Base de datos\Presentaciones\02_Suelo estabilizado con cal\Fotos\Fotos Suelo-cal, Suchitoto - Cinquera\13-12-05\IMG_0574.JPG"/>
          <p:cNvPicPr>
            <a:picLocks noChangeAspect="1" noChangeArrowheads="1"/>
          </p:cNvPicPr>
          <p:nvPr/>
        </p:nvPicPr>
        <p:blipFill>
          <a:blip r:embed="rId3" cstate="print"/>
          <a:srcRect l="6249" t="13333" r="23750" b="3333"/>
          <a:stretch>
            <a:fillRect/>
          </a:stretch>
        </p:blipFill>
        <p:spPr bwMode="auto">
          <a:xfrm>
            <a:off x="346359" y="2283060"/>
            <a:ext cx="4106166" cy="3666220"/>
          </a:xfrm>
          <a:prstGeom prst="rect">
            <a:avLst/>
          </a:prstGeom>
          <a:noFill/>
          <a:ln>
            <a:solidFill>
              <a:schemeClr val="tx1"/>
            </a:solidFill>
          </a:ln>
        </p:spPr>
      </p:pic>
      <p:sp>
        <p:nvSpPr>
          <p:cNvPr id="7" name="Rectangle 5"/>
          <p:cNvSpPr txBox="1">
            <a:spLocks noChangeArrowheads="1"/>
          </p:cNvSpPr>
          <p:nvPr/>
        </p:nvSpPr>
        <p:spPr bwMode="auto">
          <a:xfrm>
            <a:off x="4535711" y="2204864"/>
            <a:ext cx="4356769" cy="42959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8288" indent="-268288" algn="ctr" eaLnBrk="0" hangingPunct="0">
              <a:spcBef>
                <a:spcPct val="20000"/>
              </a:spcBef>
              <a:buClr>
                <a:schemeClr val="bg2"/>
              </a:buClr>
              <a:buSzPct val="150000"/>
              <a:defRPr/>
            </a:pPr>
            <a:r>
              <a:rPr lang="es-SV" sz="2000" b="1" dirty="0" smtClean="0"/>
              <a:t>Aplicación de cal por vía seca.</a:t>
            </a:r>
          </a:p>
          <a:p>
            <a:pPr marL="268288" indent="-268288" algn="just" eaLnBrk="0" hangingPunct="0">
              <a:spcBef>
                <a:spcPct val="20000"/>
              </a:spcBef>
              <a:buClr>
                <a:schemeClr val="bg2"/>
              </a:buClr>
              <a:buSzPct val="150000"/>
              <a:defRPr/>
            </a:pPr>
            <a:endParaRPr lang="es-SV" sz="800" b="1" dirty="0" smtClean="0"/>
          </a:p>
          <a:p>
            <a:pPr marL="268288" indent="-268288" algn="just" eaLnBrk="0" hangingPunct="0">
              <a:buSzPct val="100000"/>
              <a:buFont typeface="Wingdings" pitchFamily="2" charset="2"/>
              <a:buChar char="n"/>
              <a:defRPr/>
            </a:pPr>
            <a:r>
              <a:rPr lang="es-MX" sz="2000" dirty="0" smtClean="0"/>
              <a:t>La </a:t>
            </a:r>
            <a:r>
              <a:rPr lang="es-MX" sz="2000" dirty="0"/>
              <a:t>aplicación de cal hidratada </a:t>
            </a:r>
            <a:r>
              <a:rPr lang="es-SV" sz="2000" dirty="0">
                <a:solidFill>
                  <a:srgbClr val="0000FF"/>
                </a:solidFill>
              </a:rPr>
              <a:t>a </a:t>
            </a:r>
            <a:r>
              <a:rPr lang="es-SV" sz="2000" dirty="0" smtClean="0">
                <a:solidFill>
                  <a:srgbClr val="0000FF"/>
                </a:solidFill>
              </a:rPr>
              <a:t>granel </a:t>
            </a:r>
            <a:r>
              <a:rPr lang="es-SV" sz="2000" dirty="0" smtClean="0">
                <a:solidFill>
                  <a:schemeClr val="tx1">
                    <a:lumMod val="95000"/>
                    <a:lumOff val="5000"/>
                  </a:schemeClr>
                </a:solidFill>
              </a:rPr>
              <a:t>es </a:t>
            </a:r>
            <a:r>
              <a:rPr lang="es-MX" sz="2000" dirty="0"/>
              <a:t>l</a:t>
            </a:r>
            <a:r>
              <a:rPr lang="es-MX" sz="2000" dirty="0" smtClean="0"/>
              <a:t>a práctica más común en proyectos para los que el manejo del polvo no es problema. En este caso, la</a:t>
            </a:r>
            <a:r>
              <a:rPr lang="es-SV" sz="2000" dirty="0" smtClean="0"/>
              <a:t> cal es típicamente entregada a la obra en camiones de volteo. </a:t>
            </a:r>
          </a:p>
          <a:p>
            <a:pPr algn="just" eaLnBrk="0" hangingPunct="0">
              <a:buSzPct val="100000"/>
              <a:defRPr/>
            </a:pPr>
            <a:endParaRPr lang="es-SV" sz="2000" dirty="0" smtClean="0"/>
          </a:p>
          <a:p>
            <a:pPr marL="268288" indent="-268288" algn="just" eaLnBrk="0" hangingPunct="0">
              <a:buSzPct val="100000"/>
              <a:buFont typeface="Wingdings" pitchFamily="2" charset="2"/>
              <a:buChar char="n"/>
              <a:defRPr/>
            </a:pPr>
            <a:r>
              <a:rPr lang="es-MX" sz="2000" dirty="0" smtClean="0"/>
              <a:t>En la práctica local, el método más utilizado es la aplicación de cal hidratada </a:t>
            </a:r>
            <a:r>
              <a:rPr lang="es-MX" sz="2000" dirty="0" smtClean="0">
                <a:solidFill>
                  <a:srgbClr val="0000FF"/>
                </a:solidFill>
              </a:rPr>
              <a:t>en bolsas</a:t>
            </a:r>
            <a:r>
              <a:rPr lang="es-MX" sz="2000" dirty="0" smtClean="0"/>
              <a:t>; sin embargo, este método es menos eficiente y tiene  costos más altos. </a:t>
            </a:r>
          </a:p>
        </p:txBody>
      </p:sp>
      <p:sp>
        <p:nvSpPr>
          <p:cNvPr id="8" name="Rectangle 5"/>
          <p:cNvSpPr txBox="1">
            <a:spLocks noChangeArrowheads="1"/>
          </p:cNvSpPr>
          <p:nvPr/>
        </p:nvSpPr>
        <p:spPr bwMode="auto">
          <a:xfrm>
            <a:off x="107504" y="5950032"/>
            <a:ext cx="4608512" cy="575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Fotografía No.4.  Proceso de</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aplicación de cal hidratada en bolsas. </a:t>
            </a:r>
            <a:r>
              <a:rPr lang="es-MX" sz="1100" kern="0" dirty="0" smtClean="0">
                <a:cs typeface="Times New Roman" pitchFamily="18" charset="0"/>
              </a:rPr>
              <a:t>Fuente: Fotografía tomada por personal de la DIDOP-VMOP.</a:t>
            </a:r>
            <a:endParaRPr kumimoji="0" lang="es-SV" sz="11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5</a:t>
            </a:r>
            <a:r>
              <a:rPr lang="es-SV" sz="2600" b="1" i="0" baseline="0" dirty="0" smtClean="0">
                <a:solidFill>
                  <a:srgbClr val="D9D9D9"/>
                </a:solidFill>
                <a:latin typeface="Times New Roman" pitchFamily="18" charset="0"/>
                <a:ea typeface="Verdana" pitchFamily="34" charset="0"/>
                <a:cs typeface="Times New Roman" pitchFamily="18" charset="0"/>
              </a:rPr>
              <a:t>. Proceso constructivo de mezclas suelo-cal.</a:t>
            </a: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5</a:t>
            </a:r>
            <a:r>
              <a:rPr lang="es-ES" sz="2400" i="0" baseline="0" dirty="0" smtClean="0">
                <a:solidFill>
                  <a:srgbClr val="065BAA"/>
                </a:solidFill>
                <a:latin typeface="Times New Roman" pitchFamily="18" charset="0"/>
                <a:ea typeface="Verdana" pitchFamily="34" charset="0"/>
                <a:cs typeface="Times New Roman" pitchFamily="18" charset="0"/>
              </a:rPr>
              <a:t>.2 Secuencia constructiva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p>
        </p:txBody>
      </p:sp>
      <p:sp>
        <p:nvSpPr>
          <p:cNvPr id="9" name="8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31</a:t>
            </a:fld>
            <a:endParaRPr lang="es-ES">
              <a:solidFill>
                <a:srgbClr val="065BAA"/>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285720" y="1341412"/>
            <a:ext cx="8501122" cy="944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SV" sz="2000" b="1" dirty="0" smtClean="0">
                <a:solidFill>
                  <a:srgbClr val="065BAA"/>
                </a:solidFill>
              </a:rPr>
              <a:t>5.2.2 </a:t>
            </a:r>
            <a:r>
              <a:rPr lang="es-MX" sz="2000" b="1" dirty="0" smtClean="0">
                <a:solidFill>
                  <a:srgbClr val="065BAA"/>
                </a:solidFill>
              </a:rPr>
              <a:t>Aplicación de la cal (</a:t>
            </a:r>
            <a:r>
              <a:rPr lang="es-MX" sz="2000" b="1" dirty="0" err="1" smtClean="0">
                <a:solidFill>
                  <a:srgbClr val="065BAA"/>
                </a:solidFill>
              </a:rPr>
              <a:t>Cont</a:t>
            </a:r>
            <a:r>
              <a:rPr lang="es-MX" sz="2000" b="1" dirty="0" smtClean="0">
                <a:solidFill>
                  <a:srgbClr val="065BAA"/>
                </a:solidFill>
              </a:rPr>
              <a:t>…).</a:t>
            </a:r>
            <a:endParaRPr lang="es-SV" sz="2000" b="1" dirty="0" smtClean="0">
              <a:solidFill>
                <a:srgbClr val="065BAA"/>
              </a:solidFill>
            </a:endParaRPr>
          </a:p>
        </p:txBody>
      </p:sp>
      <p:pic>
        <p:nvPicPr>
          <p:cNvPr id="1027" name="Picture 3" descr="C:\Users\jose.villalobos\Desktop\Lime-Slurry-TexasGeoMix.jpg"/>
          <p:cNvPicPr>
            <a:picLocks noChangeAspect="1" noChangeArrowheads="1"/>
          </p:cNvPicPr>
          <p:nvPr/>
        </p:nvPicPr>
        <p:blipFill>
          <a:blip r:embed="rId3" cstate="print"/>
          <a:srcRect/>
          <a:stretch>
            <a:fillRect/>
          </a:stretch>
        </p:blipFill>
        <p:spPr bwMode="auto">
          <a:xfrm>
            <a:off x="357188" y="1916832"/>
            <a:ext cx="4190999" cy="3143250"/>
          </a:xfrm>
          <a:prstGeom prst="rect">
            <a:avLst/>
          </a:prstGeom>
          <a:noFill/>
          <a:ln w="28575">
            <a:solidFill>
              <a:srgbClr val="FFC000"/>
            </a:solidFill>
          </a:ln>
        </p:spPr>
      </p:pic>
      <p:sp>
        <p:nvSpPr>
          <p:cNvPr id="16" name="Rectangle 5"/>
          <p:cNvSpPr txBox="1">
            <a:spLocks noChangeArrowheads="1"/>
          </p:cNvSpPr>
          <p:nvPr/>
        </p:nvSpPr>
        <p:spPr bwMode="auto">
          <a:xfrm>
            <a:off x="4643438" y="1916832"/>
            <a:ext cx="4143404" cy="36319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buClr>
                <a:schemeClr val="bg2"/>
              </a:buClr>
              <a:buSzPct val="150000"/>
              <a:defRPr/>
            </a:pPr>
            <a:r>
              <a:rPr lang="es-SV" sz="2000" b="1" dirty="0"/>
              <a:t>Aplicación de cal por vía húmeda.</a:t>
            </a:r>
          </a:p>
          <a:p>
            <a:pPr algn="just" eaLnBrk="0" hangingPunct="0">
              <a:spcBef>
                <a:spcPct val="20000"/>
              </a:spcBef>
              <a:buClr>
                <a:schemeClr val="bg2"/>
              </a:buClr>
              <a:buSzPct val="150000"/>
              <a:defRPr/>
            </a:pPr>
            <a:r>
              <a:rPr lang="es-SV" sz="2000" dirty="0" smtClean="0"/>
              <a:t>Bajo este método, la cal es mezclada con agua (en planta o en campo) para formar una lechada, la cual es aplicada por el método de rociado (por gravedad o a presión) sobre la superficie del suelo escarificado, mediante un camión distribuidor, requiriéndose una o más pasadas para alcanzar el porcentaje de cal especificado.</a:t>
            </a:r>
          </a:p>
        </p:txBody>
      </p:sp>
      <p:sp>
        <p:nvSpPr>
          <p:cNvPr id="17" name="Rectangle 5"/>
          <p:cNvSpPr txBox="1">
            <a:spLocks noChangeArrowheads="1"/>
          </p:cNvSpPr>
          <p:nvPr/>
        </p:nvSpPr>
        <p:spPr bwMode="auto">
          <a:xfrm>
            <a:off x="357158" y="5060104"/>
            <a:ext cx="4214842" cy="488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Figura No.13.  Aplicación de lechada</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de cal.</a:t>
            </a:r>
            <a:endPar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lvl="0" algn="ctr" eaLnBrk="0" hangingPunct="0">
              <a:spcBef>
                <a:spcPts val="0"/>
              </a:spcBef>
              <a:buClr>
                <a:schemeClr val="bg2"/>
              </a:buClr>
              <a:buSzPct val="100000"/>
              <a:defRPr/>
            </a:pPr>
            <a:r>
              <a:rPr lang="es-MX" sz="1100" kern="0" dirty="0" smtClean="0">
                <a:cs typeface="Times New Roman" pitchFamily="18" charset="0"/>
              </a:rPr>
              <a:t>Fuente: </a:t>
            </a:r>
            <a:r>
              <a:rPr lang="es-SV" sz="1100" kern="0" dirty="0" smtClean="0">
                <a:cs typeface="Times New Roman" pitchFamily="18" charset="0"/>
              </a:rPr>
              <a:t>http://</a:t>
            </a:r>
            <a:r>
              <a:rPr lang="es-MX" sz="1100" kern="0" dirty="0" smtClean="0">
                <a:cs typeface="Times New Roman" pitchFamily="18" charset="0"/>
              </a:rPr>
              <a:t>www.texasgeomix.com.</a:t>
            </a:r>
            <a:endParaRPr kumimoji="0" lang="es-SV" sz="11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3" name="12 Botón de acción: Volver">
            <a:hlinkClick r:id="rId4" action="ppaction://hlinksldjump" highlightClick="1"/>
          </p:cNvPr>
          <p:cNvSpPr/>
          <p:nvPr/>
        </p:nvSpPr>
        <p:spPr>
          <a:xfrm>
            <a:off x="8794800" y="5832000"/>
            <a:ext cx="324000" cy="324000"/>
          </a:xfrm>
          <a:prstGeom prst="actionButtonReturn">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i="1" baseline="-25000" dirty="0" smtClean="0">
              <a:latin typeface="Verdana" pitchFamily="34" charset="0"/>
            </a:endParaRPr>
          </a:p>
        </p:txBody>
      </p:sp>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5</a:t>
            </a:r>
            <a:r>
              <a:rPr lang="es-SV" sz="2600" b="1" i="0" baseline="0" dirty="0" smtClean="0">
                <a:solidFill>
                  <a:srgbClr val="D9D9D9"/>
                </a:solidFill>
                <a:latin typeface="Times New Roman" pitchFamily="18" charset="0"/>
                <a:ea typeface="Verdana" pitchFamily="34" charset="0"/>
                <a:cs typeface="Times New Roman" pitchFamily="18" charset="0"/>
              </a:rPr>
              <a:t>. Proceso constructivo de mezclas suelo-cal.</a:t>
            </a: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5</a:t>
            </a:r>
            <a:r>
              <a:rPr lang="es-ES" sz="2400" i="0" baseline="0" dirty="0" smtClean="0">
                <a:solidFill>
                  <a:srgbClr val="065BAA"/>
                </a:solidFill>
                <a:latin typeface="Times New Roman" pitchFamily="18" charset="0"/>
                <a:ea typeface="Verdana" pitchFamily="34" charset="0"/>
                <a:cs typeface="Times New Roman" pitchFamily="18" charset="0"/>
              </a:rPr>
              <a:t>.2 Secuencia constructiva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p>
        </p:txBody>
      </p:sp>
      <p:sp>
        <p:nvSpPr>
          <p:cNvPr id="10" name="control de calidad"/>
          <p:cNvSpPr/>
          <p:nvPr/>
        </p:nvSpPr>
        <p:spPr bwMode="auto">
          <a:xfrm>
            <a:off x="1408871" y="2232794"/>
            <a:ext cx="6306401" cy="3500462"/>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just" eaLnBrk="0" hangingPunct="0">
              <a:spcBef>
                <a:spcPts val="0"/>
              </a:spcBef>
              <a:buClr>
                <a:srgbClr val="000000"/>
              </a:buClr>
              <a:buSzPct val="150000"/>
              <a:defRPr/>
            </a:pPr>
            <a:r>
              <a:rPr lang="es-MX" sz="2000" dirty="0" smtClean="0">
                <a:solidFill>
                  <a:schemeClr val="tx1">
                    <a:lumMod val="95000"/>
                    <a:lumOff val="5000"/>
                  </a:schemeClr>
                </a:solidFill>
              </a:rPr>
              <a:t>En la dosificación de la cal, deberá tenerse en cuenta el tipo de cal a incorporar y la Gravedad Específica de la misma.</a:t>
            </a:r>
            <a:endParaRPr lang="es-SV" sz="2000" dirty="0" smtClean="0">
              <a:solidFill>
                <a:schemeClr val="tx1">
                  <a:lumMod val="95000"/>
                  <a:lumOff val="5000"/>
                </a:schemeClr>
              </a:solidFill>
            </a:endParaRPr>
          </a:p>
          <a:p>
            <a:pPr lvl="0" algn="just" eaLnBrk="0" hangingPunct="0">
              <a:spcBef>
                <a:spcPct val="20000"/>
              </a:spcBef>
              <a:buClr>
                <a:srgbClr val="000000"/>
              </a:buClr>
              <a:buSzPct val="150000"/>
              <a:defRPr/>
            </a:pPr>
            <a:endParaRPr lang="es-MX" sz="800" dirty="0" smtClean="0">
              <a:solidFill>
                <a:schemeClr val="tx1">
                  <a:lumMod val="95000"/>
                  <a:lumOff val="5000"/>
                </a:schemeClr>
              </a:solidFill>
            </a:endParaRPr>
          </a:p>
          <a:p>
            <a:pPr lvl="0" algn="just" eaLnBrk="0" hangingPunct="0">
              <a:spcBef>
                <a:spcPct val="20000"/>
              </a:spcBef>
              <a:buClr>
                <a:srgbClr val="000000"/>
              </a:buClr>
              <a:buSzPct val="150000"/>
              <a:defRPr/>
            </a:pPr>
            <a:endParaRPr lang="es-SV" sz="2000" dirty="0" smtClean="0">
              <a:solidFill>
                <a:schemeClr val="tx1">
                  <a:lumMod val="95000"/>
                  <a:lumOff val="5000"/>
                </a:schemeClr>
              </a:solidFill>
            </a:endParaRPr>
          </a:p>
          <a:p>
            <a:pPr lvl="0" algn="just" eaLnBrk="0" hangingPunct="0">
              <a:spcBef>
                <a:spcPct val="20000"/>
              </a:spcBef>
              <a:buClr>
                <a:srgbClr val="000000"/>
              </a:buClr>
              <a:buSzPct val="150000"/>
              <a:defRPr/>
            </a:pPr>
            <a:endParaRPr lang="es-SV" sz="2000" dirty="0" smtClean="0">
              <a:solidFill>
                <a:schemeClr val="tx1">
                  <a:lumMod val="95000"/>
                  <a:lumOff val="5000"/>
                </a:schemeClr>
              </a:solidFill>
            </a:endParaRPr>
          </a:p>
          <a:p>
            <a:pPr lvl="0" algn="just" eaLnBrk="0" hangingPunct="0">
              <a:spcBef>
                <a:spcPct val="20000"/>
              </a:spcBef>
              <a:buClr>
                <a:srgbClr val="000000"/>
              </a:buClr>
              <a:buSzPct val="150000"/>
              <a:defRPr/>
            </a:pPr>
            <a:endParaRPr lang="es-SV" sz="2000" dirty="0" smtClean="0">
              <a:solidFill>
                <a:schemeClr val="tx1">
                  <a:lumMod val="95000"/>
                  <a:lumOff val="5000"/>
                </a:schemeClr>
              </a:solidFill>
            </a:endParaRPr>
          </a:p>
          <a:p>
            <a:pPr lvl="0" algn="just" eaLnBrk="0" hangingPunct="0">
              <a:spcBef>
                <a:spcPct val="20000"/>
              </a:spcBef>
              <a:buClr>
                <a:srgbClr val="000000"/>
              </a:buClr>
              <a:buSzPct val="150000"/>
              <a:defRPr/>
            </a:pPr>
            <a:endParaRPr lang="es-SV" sz="2000" dirty="0" smtClean="0">
              <a:solidFill>
                <a:schemeClr val="tx1">
                  <a:lumMod val="95000"/>
                  <a:lumOff val="5000"/>
                </a:schemeClr>
              </a:solidFill>
            </a:endParaRPr>
          </a:p>
          <a:p>
            <a:pPr lvl="0" algn="ctr" eaLnBrk="0" hangingPunct="0">
              <a:spcBef>
                <a:spcPct val="20000"/>
              </a:spcBef>
              <a:buClr>
                <a:srgbClr val="000000"/>
              </a:buClr>
              <a:buSzPct val="150000"/>
              <a:defRPr/>
            </a:pPr>
            <a:r>
              <a:rPr lang="es-SV" sz="1200" b="1" dirty="0" smtClean="0">
                <a:solidFill>
                  <a:schemeClr val="tx1">
                    <a:lumMod val="95000"/>
                    <a:lumOff val="5000"/>
                  </a:schemeClr>
                </a:solidFill>
              </a:rPr>
              <a:t>*Cal </a:t>
            </a:r>
            <a:r>
              <a:rPr lang="es-MX" sz="1200" b="1" kern="0" dirty="0" smtClean="0">
                <a:cs typeface="Times New Roman" pitchFamily="18" charset="0"/>
              </a:rPr>
              <a:t>de alto contenido de calcio (0% a 5% de </a:t>
            </a:r>
            <a:r>
              <a:rPr lang="es-MX" sz="1200" b="1" dirty="0" smtClean="0"/>
              <a:t>MgCO</a:t>
            </a:r>
            <a:r>
              <a:rPr lang="es-MX" sz="1200" b="1" baseline="-25000" dirty="0" smtClean="0"/>
              <a:t>3</a:t>
            </a:r>
            <a:r>
              <a:rPr lang="es-MX" sz="1200" b="1" kern="0" dirty="0" smtClean="0">
                <a:cs typeface="Times New Roman" pitchFamily="18" charset="0"/>
              </a:rPr>
              <a:t>)</a:t>
            </a:r>
            <a:r>
              <a:rPr lang="es-SV" sz="1200" b="1" dirty="0" smtClean="0">
                <a:solidFill>
                  <a:schemeClr val="tx1">
                    <a:lumMod val="95000"/>
                    <a:lumOff val="5000"/>
                  </a:schemeClr>
                </a:solidFill>
              </a:rPr>
              <a:t>.</a:t>
            </a:r>
          </a:p>
          <a:p>
            <a:pPr lvl="0" eaLnBrk="0" hangingPunct="0">
              <a:spcBef>
                <a:spcPct val="20000"/>
              </a:spcBef>
              <a:buClr>
                <a:schemeClr val="bg2"/>
              </a:buClr>
              <a:buSzPct val="100000"/>
              <a:defRPr/>
            </a:pPr>
            <a:r>
              <a:rPr lang="es-MX" sz="1100" b="1" baseline="30000" dirty="0" smtClean="0">
                <a:solidFill>
                  <a:srgbClr val="0000FF"/>
                </a:solidFill>
              </a:rPr>
              <a:t>5</a:t>
            </a:r>
            <a:r>
              <a:rPr lang="es-MX" sz="1100" kern="0" dirty="0" smtClean="0">
                <a:cs typeface="Times New Roman" pitchFamily="18" charset="0"/>
              </a:rPr>
              <a:t> Fuente: </a:t>
            </a:r>
            <a:r>
              <a:rPr lang="es-MX" sz="1100" kern="0" dirty="0" err="1" smtClean="0">
                <a:cs typeface="Times New Roman" pitchFamily="18" charset="0"/>
              </a:rPr>
              <a:t>National</a:t>
            </a:r>
            <a:r>
              <a:rPr lang="es-MX" sz="1100" kern="0" dirty="0" smtClean="0">
                <a:cs typeface="Times New Roman" pitchFamily="18" charset="0"/>
              </a:rPr>
              <a:t> Lime </a:t>
            </a:r>
            <a:r>
              <a:rPr lang="es-MX" sz="1100" kern="0" dirty="0" err="1" smtClean="0">
                <a:cs typeface="Times New Roman" pitchFamily="18" charset="0"/>
              </a:rPr>
              <a:t>Association</a:t>
            </a:r>
            <a:r>
              <a:rPr lang="es-MX" sz="1100" kern="0" dirty="0" smtClean="0">
                <a:cs typeface="Times New Roman" pitchFamily="18" charset="0"/>
              </a:rPr>
              <a:t>. </a:t>
            </a:r>
            <a:r>
              <a:rPr lang="es-MX" sz="1100" i="1" kern="0" dirty="0" err="1" smtClean="0">
                <a:solidFill>
                  <a:schemeClr val="tx1">
                    <a:lumMod val="95000"/>
                    <a:lumOff val="5000"/>
                  </a:schemeClr>
                </a:solidFill>
                <a:cs typeface="Times New Roman" pitchFamily="18" charset="0"/>
              </a:rPr>
              <a:t>F</a:t>
            </a:r>
            <a:r>
              <a:rPr lang="es-MX" sz="1100" i="1" dirty="0" err="1" smtClean="0">
                <a:solidFill>
                  <a:schemeClr val="tx1">
                    <a:lumMod val="95000"/>
                    <a:lumOff val="5000"/>
                  </a:schemeClr>
                </a:solidFill>
              </a:rPr>
              <a:t>act</a:t>
            </a:r>
            <a:r>
              <a:rPr lang="es-MX" sz="1100" i="1" dirty="0" smtClean="0">
                <a:solidFill>
                  <a:schemeClr val="tx1">
                    <a:lumMod val="95000"/>
                    <a:lumOff val="5000"/>
                  </a:schemeClr>
                </a:solidFill>
              </a:rPr>
              <a:t> </a:t>
            </a:r>
            <a:r>
              <a:rPr lang="es-MX" sz="1100" i="1" dirty="0" err="1" smtClean="0">
                <a:solidFill>
                  <a:schemeClr val="tx1">
                    <a:lumMod val="95000"/>
                    <a:lumOff val="5000"/>
                  </a:schemeClr>
                </a:solidFill>
              </a:rPr>
              <a:t>Sheet</a:t>
            </a:r>
            <a:r>
              <a:rPr lang="es-MX" sz="1100" i="1" dirty="0" smtClean="0">
                <a:solidFill>
                  <a:schemeClr val="tx1">
                    <a:lumMod val="95000"/>
                    <a:lumOff val="5000"/>
                  </a:schemeClr>
                </a:solidFill>
              </a:rPr>
              <a:t>: Lime </a:t>
            </a:r>
            <a:r>
              <a:rPr lang="es-MX" sz="1100" i="1" dirty="0" err="1" smtClean="0">
                <a:solidFill>
                  <a:schemeClr val="tx1">
                    <a:lumMod val="95000"/>
                    <a:lumOff val="5000"/>
                  </a:schemeClr>
                </a:solidFill>
              </a:rPr>
              <a:t>Terminology</a:t>
            </a:r>
            <a:r>
              <a:rPr lang="es-MX" sz="1100" i="1" dirty="0" smtClean="0">
                <a:solidFill>
                  <a:schemeClr val="tx1">
                    <a:lumMod val="95000"/>
                    <a:lumOff val="5000"/>
                  </a:schemeClr>
                </a:solidFill>
              </a:rPr>
              <a:t>, </a:t>
            </a:r>
            <a:r>
              <a:rPr lang="es-MX" sz="1100" i="1" dirty="0" err="1" smtClean="0">
                <a:solidFill>
                  <a:schemeClr val="tx1">
                    <a:lumMod val="95000"/>
                    <a:lumOff val="5000"/>
                  </a:schemeClr>
                </a:solidFill>
              </a:rPr>
              <a:t>Standards</a:t>
            </a:r>
            <a:r>
              <a:rPr lang="es-MX" sz="1100" i="1" dirty="0" smtClean="0">
                <a:solidFill>
                  <a:schemeClr val="tx1">
                    <a:lumMod val="95000"/>
                    <a:lumOff val="5000"/>
                  </a:schemeClr>
                </a:solidFill>
              </a:rPr>
              <a:t> &amp; </a:t>
            </a:r>
            <a:r>
              <a:rPr lang="es-MX" sz="1100" i="1" dirty="0" err="1" smtClean="0">
                <a:solidFill>
                  <a:schemeClr val="tx1">
                    <a:lumMod val="95000"/>
                    <a:lumOff val="5000"/>
                  </a:schemeClr>
                </a:solidFill>
              </a:rPr>
              <a:t>Properties</a:t>
            </a:r>
            <a:r>
              <a:rPr lang="es-MX" sz="1100" i="1" dirty="0" smtClean="0">
                <a:solidFill>
                  <a:schemeClr val="tx1">
                    <a:lumMod val="95000"/>
                    <a:lumOff val="5000"/>
                  </a:schemeClr>
                </a:solidFill>
              </a:rPr>
              <a:t>.</a:t>
            </a:r>
          </a:p>
          <a:p>
            <a:pPr lvl="0" eaLnBrk="0" hangingPunct="0">
              <a:spcBef>
                <a:spcPct val="20000"/>
              </a:spcBef>
              <a:buClr>
                <a:schemeClr val="bg2"/>
              </a:buClr>
              <a:buSzPct val="100000"/>
              <a:defRPr/>
            </a:pPr>
            <a:r>
              <a:rPr lang="es-MX" sz="1100" b="1" baseline="30000" dirty="0" smtClean="0">
                <a:solidFill>
                  <a:srgbClr val="0000FF"/>
                </a:solidFill>
              </a:rPr>
              <a:t>6</a:t>
            </a:r>
            <a:r>
              <a:rPr lang="es-MX" sz="1100" kern="0" dirty="0" smtClean="0">
                <a:cs typeface="Times New Roman" pitchFamily="18" charset="0"/>
              </a:rPr>
              <a:t> Fuente: Federal </a:t>
            </a:r>
            <a:r>
              <a:rPr lang="es-MX" sz="1100" kern="0" dirty="0" err="1" smtClean="0">
                <a:cs typeface="Times New Roman" pitchFamily="18" charset="0"/>
              </a:rPr>
              <a:t>Highway</a:t>
            </a:r>
            <a:r>
              <a:rPr lang="es-MX" sz="1100" kern="0" dirty="0" smtClean="0">
                <a:cs typeface="Times New Roman" pitchFamily="18" charset="0"/>
              </a:rPr>
              <a:t> </a:t>
            </a:r>
            <a:r>
              <a:rPr lang="es-MX" sz="1100" kern="0" dirty="0" err="1" smtClean="0">
                <a:cs typeface="Times New Roman" pitchFamily="18" charset="0"/>
              </a:rPr>
              <a:t>Administration</a:t>
            </a:r>
            <a:r>
              <a:rPr lang="es-MX" sz="1100" kern="0" dirty="0" smtClean="0">
                <a:cs typeface="Times New Roman" pitchFamily="18" charset="0"/>
              </a:rPr>
              <a:t>. </a:t>
            </a:r>
            <a:r>
              <a:rPr lang="es-MX" sz="1100" i="1" kern="0" dirty="0" err="1" smtClean="0">
                <a:cs typeface="Times New Roman" pitchFamily="18" charset="0"/>
              </a:rPr>
              <a:t>Soils</a:t>
            </a:r>
            <a:r>
              <a:rPr lang="es-MX" sz="1100" i="1" kern="0" dirty="0" smtClean="0">
                <a:cs typeface="Times New Roman" pitchFamily="18" charset="0"/>
              </a:rPr>
              <a:t> and </a:t>
            </a:r>
            <a:r>
              <a:rPr lang="es-MX" sz="1100" i="1" kern="0" dirty="0" err="1" smtClean="0">
                <a:cs typeface="Times New Roman" pitchFamily="18" charset="0"/>
              </a:rPr>
              <a:t>Foundations</a:t>
            </a:r>
            <a:r>
              <a:rPr lang="es-MX" sz="1100" i="1" kern="0" dirty="0" smtClean="0">
                <a:cs typeface="Times New Roman" pitchFamily="18" charset="0"/>
              </a:rPr>
              <a:t>, </a:t>
            </a:r>
            <a:r>
              <a:rPr lang="es-MX" sz="1100" i="1" kern="0" dirty="0" err="1" smtClean="0">
                <a:cs typeface="Times New Roman" pitchFamily="18" charset="0"/>
              </a:rPr>
              <a:t>Reference</a:t>
            </a:r>
            <a:r>
              <a:rPr lang="es-MX" sz="1100" i="1" kern="0" dirty="0" smtClean="0">
                <a:cs typeface="Times New Roman" pitchFamily="18" charset="0"/>
              </a:rPr>
              <a:t> Manual – </a:t>
            </a:r>
            <a:r>
              <a:rPr lang="es-MX" sz="1100" i="1" kern="0" dirty="0" err="1" smtClean="0">
                <a:cs typeface="Times New Roman" pitchFamily="18" charset="0"/>
              </a:rPr>
              <a:t>Volume</a:t>
            </a:r>
            <a:r>
              <a:rPr lang="es-MX" sz="1100" i="1" kern="0" dirty="0" smtClean="0">
                <a:cs typeface="Times New Roman" pitchFamily="18" charset="0"/>
              </a:rPr>
              <a:t> I</a:t>
            </a:r>
            <a:r>
              <a:rPr lang="es-MX" sz="1100" kern="0" dirty="0" smtClean="0">
                <a:cs typeface="Times New Roman" pitchFamily="18" charset="0"/>
              </a:rPr>
              <a:t>.</a:t>
            </a:r>
            <a:endParaRPr lang="es-SV" sz="1100" dirty="0" smtClean="0">
              <a:solidFill>
                <a:schemeClr val="tx1">
                  <a:lumMod val="95000"/>
                  <a:lumOff val="5000"/>
                </a:schemeClr>
              </a:solidFill>
            </a:endParaRPr>
          </a:p>
          <a:p>
            <a:pPr lvl="0" algn="just" eaLnBrk="0" hangingPunct="0">
              <a:spcBef>
                <a:spcPct val="20000"/>
              </a:spcBef>
              <a:buClr>
                <a:srgbClr val="000000"/>
              </a:buClr>
              <a:buSzPct val="150000"/>
              <a:defRPr/>
            </a:pPr>
            <a:endParaRPr lang="es-SV" sz="2000" dirty="0" smtClean="0">
              <a:solidFill>
                <a:schemeClr val="tx1">
                  <a:lumMod val="95000"/>
                  <a:lumOff val="5000"/>
                </a:schemeClr>
              </a:solidFill>
            </a:endParaRPr>
          </a:p>
        </p:txBody>
      </p:sp>
      <p:sp>
        <p:nvSpPr>
          <p:cNvPr id="14" name="2 Bisel"/>
          <p:cNvSpPr/>
          <p:nvPr/>
        </p:nvSpPr>
        <p:spPr bwMode="auto">
          <a:xfrm>
            <a:off x="6143636" y="5108787"/>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graphicFrame>
        <p:nvGraphicFramePr>
          <p:cNvPr id="15" name="14 Tabla"/>
          <p:cNvGraphicFramePr>
            <a:graphicFrameLocks noGrp="1"/>
          </p:cNvGraphicFramePr>
          <p:nvPr>
            <p:extLst>
              <p:ext uri="{D42A27DB-BD31-4B8C-83A1-F6EECF244321}">
                <p14:modId xmlns="" xmlns:p14="http://schemas.microsoft.com/office/powerpoint/2010/main" val="3199459376"/>
              </p:ext>
            </p:extLst>
          </p:nvPr>
        </p:nvGraphicFramePr>
        <p:xfrm>
          <a:off x="2214546" y="3387377"/>
          <a:ext cx="4786346" cy="1584960"/>
        </p:xfrm>
        <a:graphic>
          <a:graphicData uri="http://schemas.openxmlformats.org/drawingml/2006/table">
            <a:tbl>
              <a:tblPr firstRow="1" bandRow="1">
                <a:tableStyleId>{5C22544A-7EE6-4342-B048-85BDC9FD1C3A}</a:tableStyleId>
              </a:tblPr>
              <a:tblGrid>
                <a:gridCol w="1785950"/>
                <a:gridCol w="3000396"/>
              </a:tblGrid>
              <a:tr h="370840">
                <a:tc gridSpan="2">
                  <a:txBody>
                    <a:bodyPr/>
                    <a:lstStyle/>
                    <a:p>
                      <a:pPr algn="ctr"/>
                      <a:r>
                        <a:rPr lang="es-SV" sz="2000" b="1" dirty="0" smtClean="0">
                          <a:solidFill>
                            <a:srgbClr val="000000"/>
                          </a:solidFill>
                          <a:latin typeface="Times New Roman" pitchFamily="18" charset="0"/>
                          <a:cs typeface="Times New Roman" pitchFamily="18" charset="0"/>
                        </a:rPr>
                        <a:t>Gravedad Específica.</a:t>
                      </a:r>
                      <a:endParaRPr lang="es-SV" sz="2000" b="1" dirty="0">
                        <a:latin typeface="Times New Roman" pitchFamily="18" charset="0"/>
                        <a:cs typeface="Times New Roman" pitchFamily="18" charset="0"/>
                      </a:endParaRPr>
                    </a:p>
                  </a:txBody>
                  <a:tcPr>
                    <a:solidFill>
                      <a:srgbClr val="0070C0">
                        <a:alpha val="90000"/>
                      </a:srgbClr>
                    </a:solidFill>
                  </a:tcPr>
                </a:tc>
                <a:tc hMerge="1">
                  <a:txBody>
                    <a:bodyPr/>
                    <a:lstStyle/>
                    <a:p>
                      <a:endParaRPr lang="es-SV" sz="2000" dirty="0">
                        <a:latin typeface="Times New Roman" pitchFamily="18" charset="0"/>
                        <a:cs typeface="Times New Roman" pitchFamily="18" charset="0"/>
                      </a:endParaRPr>
                    </a:p>
                  </a:txBody>
                  <a:tcPr>
                    <a:solidFill>
                      <a:srgbClr val="0070C0"/>
                    </a:solidFill>
                  </a:tcPr>
                </a:tc>
              </a:tr>
              <a:tr h="370840">
                <a:tc>
                  <a:txBody>
                    <a:bodyPr/>
                    <a:lstStyle/>
                    <a:p>
                      <a:pPr algn="ctr"/>
                      <a:r>
                        <a:rPr lang="es-MX" sz="2000" dirty="0" smtClean="0">
                          <a:latin typeface="Times New Roman" pitchFamily="18" charset="0"/>
                          <a:cs typeface="Times New Roman" pitchFamily="18" charset="0"/>
                        </a:rPr>
                        <a:t>Cal viva*</a:t>
                      </a:r>
                      <a:endParaRPr lang="es-SV" sz="2000" dirty="0">
                        <a:latin typeface="Times New Roman" pitchFamily="18" charset="0"/>
                        <a:cs typeface="Times New Roman" pitchFamily="18" charset="0"/>
                      </a:endParaRPr>
                    </a:p>
                  </a:txBody>
                  <a:tcPr>
                    <a:solidFill>
                      <a:srgbClr val="D9D9D9"/>
                    </a:solidFill>
                  </a:tcPr>
                </a:tc>
                <a:tc>
                  <a:txBody>
                    <a:bodyPr/>
                    <a:lstStyle/>
                    <a:p>
                      <a:pPr algn="ctr"/>
                      <a:r>
                        <a:rPr lang="es-MX" sz="2000" dirty="0" smtClean="0">
                          <a:latin typeface="Times New Roman" pitchFamily="18" charset="0"/>
                          <a:cs typeface="Times New Roman" pitchFamily="18" charset="0"/>
                        </a:rPr>
                        <a:t>3.2 – 3.4</a:t>
                      </a:r>
                      <a:r>
                        <a:rPr lang="es-MX" sz="2000" baseline="30000" dirty="0" smtClean="0">
                          <a:solidFill>
                            <a:srgbClr val="0000FF"/>
                          </a:solidFill>
                          <a:cs typeface="Times New Roman" pitchFamily="18" charset="0"/>
                        </a:rPr>
                        <a:t>5</a:t>
                      </a:r>
                      <a:endParaRPr lang="es-SV" sz="2000" dirty="0">
                        <a:latin typeface="Times New Roman" pitchFamily="18" charset="0"/>
                        <a:cs typeface="Times New Roman" pitchFamily="18" charset="0"/>
                      </a:endParaRPr>
                    </a:p>
                  </a:txBody>
                  <a:tcPr>
                    <a:solidFill>
                      <a:srgbClr val="D9D9D9"/>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Times New Roman" pitchFamily="18" charset="0"/>
                          <a:cs typeface="Times New Roman" pitchFamily="18" charset="0"/>
                        </a:rPr>
                        <a:t>Cal hidratada*</a:t>
                      </a:r>
                      <a:endParaRPr lang="es-SV" sz="2000" dirty="0">
                        <a:latin typeface="Times New Roman" pitchFamily="18" charset="0"/>
                        <a:cs typeface="Times New Roman" pitchFamily="18" charset="0"/>
                      </a:endParaRPr>
                    </a:p>
                  </a:txBody>
                  <a:tcPr>
                    <a:solidFill>
                      <a:srgbClr val="D9D9D9"/>
                    </a:solidFill>
                  </a:tcPr>
                </a:tc>
                <a:tc>
                  <a:txBody>
                    <a:bodyPr/>
                    <a:lstStyle/>
                    <a:p>
                      <a:pPr algn="ctr"/>
                      <a:r>
                        <a:rPr lang="es-MX" sz="2000" dirty="0" smtClean="0">
                          <a:latin typeface="Times New Roman" pitchFamily="18" charset="0"/>
                          <a:cs typeface="Times New Roman" pitchFamily="18" charset="0"/>
                        </a:rPr>
                        <a:t>2.3 – 2.4</a:t>
                      </a:r>
                      <a:r>
                        <a:rPr lang="es-MX" sz="2000" baseline="30000" dirty="0" smtClean="0">
                          <a:solidFill>
                            <a:srgbClr val="0000FF"/>
                          </a:solidFill>
                          <a:cs typeface="Times New Roman" pitchFamily="18" charset="0"/>
                        </a:rPr>
                        <a:t>5</a:t>
                      </a:r>
                      <a:endParaRPr lang="es-SV" sz="2000" dirty="0">
                        <a:latin typeface="Times New Roman" pitchFamily="18" charset="0"/>
                        <a:cs typeface="Times New Roman" pitchFamily="18" charset="0"/>
                      </a:endParaRPr>
                    </a:p>
                  </a:txBody>
                  <a:tcPr>
                    <a:solidFill>
                      <a:srgbClr val="D9D9D9"/>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Times New Roman" pitchFamily="18" charset="0"/>
                          <a:cs typeface="Times New Roman" pitchFamily="18" charset="0"/>
                        </a:rPr>
                        <a:t>Arcillas</a:t>
                      </a:r>
                      <a:endParaRPr lang="es-SV" sz="2000" dirty="0" smtClean="0">
                        <a:latin typeface="Times New Roman" pitchFamily="18" charset="0"/>
                        <a:cs typeface="Times New Roman" pitchFamily="18" charset="0"/>
                      </a:endParaRPr>
                    </a:p>
                  </a:txBody>
                  <a:tcPr>
                    <a:solidFill>
                      <a:srgbClr val="D9D9D9"/>
                    </a:solidFill>
                  </a:tcPr>
                </a:tc>
                <a:tc>
                  <a:txBody>
                    <a:bodyPr/>
                    <a:lstStyle/>
                    <a:p>
                      <a:pPr algn="ctr"/>
                      <a:r>
                        <a:rPr lang="es-MX" sz="2000" dirty="0" smtClean="0">
                          <a:latin typeface="Times New Roman" pitchFamily="18" charset="0"/>
                          <a:cs typeface="Times New Roman" pitchFamily="18" charset="0"/>
                        </a:rPr>
                        <a:t>2.5 – 2.9 (promedio:</a:t>
                      </a:r>
                      <a:r>
                        <a:rPr lang="es-MX" sz="2000" baseline="0" dirty="0" smtClean="0">
                          <a:latin typeface="Times New Roman" pitchFamily="18" charset="0"/>
                          <a:cs typeface="Times New Roman" pitchFamily="18" charset="0"/>
                        </a:rPr>
                        <a:t> 2.7)</a:t>
                      </a:r>
                      <a:r>
                        <a:rPr lang="es-SV" sz="2000" baseline="30000" dirty="0" smtClean="0">
                          <a:solidFill>
                            <a:srgbClr val="0000FF"/>
                          </a:solidFill>
                          <a:latin typeface="Times New Roman" pitchFamily="18" charset="0"/>
                          <a:cs typeface="Times New Roman" pitchFamily="18" charset="0"/>
                        </a:rPr>
                        <a:t> 6</a:t>
                      </a:r>
                      <a:endParaRPr lang="es-SV" sz="2000" dirty="0">
                        <a:latin typeface="Times New Roman" pitchFamily="18" charset="0"/>
                        <a:cs typeface="Times New Roman" pitchFamily="18" charset="0"/>
                      </a:endParaRPr>
                    </a:p>
                  </a:txBody>
                  <a:tcPr>
                    <a:solidFill>
                      <a:srgbClr val="D9D9D9"/>
                    </a:solidFill>
                  </a:tcPr>
                </a:tc>
              </a:tr>
            </a:tbl>
          </a:graphicData>
        </a:graphic>
      </p:graphicFrame>
      <p:sp>
        <p:nvSpPr>
          <p:cNvPr id="18" name="17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32</a:t>
            </a:fld>
            <a:endParaRPr lang="es-ES">
              <a:solidFill>
                <a:srgbClr val="065BAA"/>
              </a:solidFill>
            </a:endParaRPr>
          </a:p>
        </p:txBody>
      </p:sp>
    </p:spTree>
    <p:extLst>
      <p:ext uri="{BB962C8B-B14F-4D97-AF65-F5344CB8AC3E}">
        <p14:creationId xmlns="" xmlns:p14="http://schemas.microsoft.com/office/powerpoint/2010/main" val="3557658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9" presetClass="emph" presetSubtype="0" grpId="0" nodeType="withEffect">
                                  <p:stCondLst>
                                    <p:cond delay="0"/>
                                  </p:stCondLst>
                                  <p:childTnLst>
                                    <p:set>
                                      <p:cBhvr rctx="PPT">
                                        <p:cTn id="12" dur="indefinite"/>
                                        <p:tgtEl>
                                          <p:spTgt spid="14"/>
                                        </p:tgtEl>
                                        <p:attrNameLst>
                                          <p:attrName>style.opacity</p:attrName>
                                        </p:attrNameLst>
                                      </p:cBhvr>
                                      <p:to>
                                        <p:strVal val="0"/>
                                      </p:to>
                                    </p:set>
                                    <p:animEffect filter="image" prLst="opacity: 0">
                                      <p:cBhvr rctx="IE">
                                        <p:cTn id="13" dur="indefinite"/>
                                        <p:tgtEl>
                                          <p:spTgt spid="1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childTnLst>
              </p:cTn>
              <p:nextCondLst>
                <p:cond evt="onClick" delay="0">
                  <p:tgtEl>
                    <p:spTgt spid="14"/>
                  </p:tgtEl>
                </p:cond>
              </p:nextCondLst>
            </p:seq>
          </p:childTnLst>
        </p:cTn>
      </p:par>
    </p:tnLst>
    <p:bldLst>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5</a:t>
            </a:r>
            <a:r>
              <a:rPr lang="es-SV" sz="2600" b="1" i="0" baseline="0" dirty="0" smtClean="0">
                <a:solidFill>
                  <a:srgbClr val="D9D9D9"/>
                </a:solidFill>
                <a:latin typeface="Times New Roman" pitchFamily="18" charset="0"/>
                <a:ea typeface="Verdana" pitchFamily="34" charset="0"/>
                <a:cs typeface="Times New Roman" pitchFamily="18" charset="0"/>
              </a:rPr>
              <a:t>. Proceso constructivo de mezclas suelo-cal.</a:t>
            </a:r>
            <a:endParaRPr lang="es-SV" sz="2600" b="1" i="0" baseline="0" dirty="0" smtClean="0">
              <a:solidFill>
                <a:schemeClr val="tx2">
                  <a:lumMod val="85000"/>
                </a:schemeClr>
              </a:solidFill>
              <a:latin typeface="Times New Roman" pitchFamily="18" charset="0"/>
              <a:ea typeface="Verdana" pitchFamily="34" charset="0"/>
              <a:cs typeface="Times New Roman" pitchFamily="18" charset="0"/>
            </a:endParaRPr>
          </a:p>
          <a:p>
            <a:pPr algn="just" eaLnBrk="1" hangingPunct="1">
              <a:spcBef>
                <a:spcPct val="20000"/>
              </a:spcBef>
              <a:buClr>
                <a:schemeClr val="bg2"/>
              </a:buClr>
              <a:buSzPct val="75000"/>
            </a:pPr>
            <a:r>
              <a:rPr lang="es-ES" sz="2400" i="0" baseline="0" dirty="0" smtClean="0">
                <a:solidFill>
                  <a:srgbClr val="065BAA"/>
                </a:solidFill>
                <a:latin typeface="Times New Roman" pitchFamily="18" charset="0"/>
                <a:ea typeface="Verdana" pitchFamily="34" charset="0"/>
                <a:cs typeface="Times New Roman" pitchFamily="18" charset="0"/>
              </a:rPr>
              <a:t>5.2 Secuencia Constructiva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p>
        </p:txBody>
      </p:sp>
      <p:sp>
        <p:nvSpPr>
          <p:cNvPr id="12" name="Rectangle 5"/>
          <p:cNvSpPr txBox="1">
            <a:spLocks noChangeArrowheads="1"/>
          </p:cNvSpPr>
          <p:nvPr/>
        </p:nvSpPr>
        <p:spPr bwMode="auto">
          <a:xfrm>
            <a:off x="285720" y="1315762"/>
            <a:ext cx="8501122" cy="673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SV" sz="2000" b="1" dirty="0" smtClean="0">
                <a:solidFill>
                  <a:srgbClr val="065BAA"/>
                </a:solidFill>
              </a:rPr>
              <a:t>5.2.3 </a:t>
            </a:r>
            <a:r>
              <a:rPr lang="es-MX" sz="2000" b="1" dirty="0" smtClean="0">
                <a:solidFill>
                  <a:srgbClr val="065BAA"/>
                </a:solidFill>
              </a:rPr>
              <a:t>Mezclado inicial.</a:t>
            </a:r>
            <a:endParaRPr lang="es-SV" sz="2000" b="1" dirty="0" smtClean="0">
              <a:solidFill>
                <a:srgbClr val="065BAA"/>
              </a:solidFill>
            </a:endParaRPr>
          </a:p>
        </p:txBody>
      </p:sp>
      <p:pic>
        <p:nvPicPr>
          <p:cNvPr id="2051" name="Picture 3" descr="C:\01_RESPALDO\01_EVZ\00_UIDV\01_AC\05_Presentaciones, Base de datos\Presentaciones\02_Suelo estabilizado con cal\Fotos\Fotos Suelo-cal, Suchitoto - Cinquera\13-12-05\IMG_0620.JPG"/>
          <p:cNvPicPr>
            <a:picLocks noChangeAspect="1" noChangeArrowheads="1"/>
          </p:cNvPicPr>
          <p:nvPr/>
        </p:nvPicPr>
        <p:blipFill>
          <a:blip r:embed="rId3" cstate="print"/>
          <a:srcRect/>
          <a:stretch>
            <a:fillRect/>
          </a:stretch>
        </p:blipFill>
        <p:spPr bwMode="auto">
          <a:xfrm>
            <a:off x="323529" y="1844824"/>
            <a:ext cx="4535855" cy="3402000"/>
          </a:xfrm>
          <a:prstGeom prst="rect">
            <a:avLst/>
          </a:prstGeom>
          <a:noFill/>
          <a:ln w="28575">
            <a:solidFill>
              <a:srgbClr val="FFC000"/>
            </a:solidFill>
          </a:ln>
        </p:spPr>
      </p:pic>
      <p:sp>
        <p:nvSpPr>
          <p:cNvPr id="16" name="Rectangle 5"/>
          <p:cNvSpPr txBox="1">
            <a:spLocks noChangeArrowheads="1"/>
          </p:cNvSpPr>
          <p:nvPr/>
        </p:nvSpPr>
        <p:spPr bwMode="auto">
          <a:xfrm>
            <a:off x="5000628" y="1812649"/>
            <a:ext cx="3963860" cy="35451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SV" sz="2000" dirty="0" smtClean="0"/>
              <a:t>Este proceso tiene como objetivo distribuir la cal homogéneamente en el suelo. Durante este proceso o inmediatamente después, deberá agregarse la cantidad de agua que  inicie la reacción química para la estabilización y lleve el contenido de humedad de la mezcla </a:t>
            </a:r>
            <a:r>
              <a:rPr lang="es-SV" sz="2000" dirty="0" smtClean="0">
                <a:solidFill>
                  <a:srgbClr val="0000FF"/>
                </a:solidFill>
              </a:rPr>
              <a:t>2% a 3% arriba del óptimo</a:t>
            </a:r>
            <a:r>
              <a:rPr lang="es-SV" sz="2000" dirty="0" smtClean="0"/>
              <a:t>.</a:t>
            </a:r>
          </a:p>
        </p:txBody>
      </p:sp>
      <p:sp>
        <p:nvSpPr>
          <p:cNvPr id="8" name="Rectangle 5"/>
          <p:cNvSpPr txBox="1">
            <a:spLocks noChangeArrowheads="1"/>
          </p:cNvSpPr>
          <p:nvPr/>
        </p:nvSpPr>
        <p:spPr bwMode="auto">
          <a:xfrm>
            <a:off x="357158" y="5286388"/>
            <a:ext cx="4500594"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Fotografía No.5.  Proceso de mezclado inicial suelo-cal.</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a:t>
            </a:r>
            <a:endPar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lvl="0" algn="ctr" eaLnBrk="0" hangingPunct="0">
              <a:spcBef>
                <a:spcPts val="0"/>
              </a:spcBef>
              <a:buClr>
                <a:schemeClr val="bg2"/>
              </a:buClr>
              <a:buSzPct val="100000"/>
              <a:defRPr/>
            </a:pPr>
            <a:r>
              <a:rPr lang="es-MX" sz="1100" kern="0" dirty="0" smtClean="0">
                <a:cs typeface="Times New Roman" pitchFamily="18" charset="0"/>
              </a:rPr>
              <a:t>Fuente: Fotografía tomada por personal de la DIDOP-VMOP.</a:t>
            </a:r>
            <a:endParaRPr kumimoji="0" lang="es-SV" sz="11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6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33</a:t>
            </a:fld>
            <a:endParaRPr lang="es-ES">
              <a:solidFill>
                <a:srgbClr val="065BAA"/>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285720" y="1315762"/>
            <a:ext cx="8501122" cy="54003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SV" sz="2000" b="1" dirty="0" smtClean="0">
                <a:solidFill>
                  <a:srgbClr val="065BAA"/>
                </a:solidFill>
              </a:rPr>
              <a:t>5.2.3 </a:t>
            </a:r>
            <a:r>
              <a:rPr lang="es-MX" sz="2000" b="1" dirty="0" smtClean="0">
                <a:solidFill>
                  <a:srgbClr val="065BAA"/>
                </a:solidFill>
              </a:rPr>
              <a:t>Mezclado inicial (</a:t>
            </a:r>
            <a:r>
              <a:rPr lang="es-MX" sz="2000" b="1" dirty="0" err="1" smtClean="0">
                <a:solidFill>
                  <a:srgbClr val="065BAA"/>
                </a:solidFill>
              </a:rPr>
              <a:t>Cont</a:t>
            </a:r>
            <a:r>
              <a:rPr lang="es-MX" sz="2000" b="1" dirty="0" smtClean="0">
                <a:solidFill>
                  <a:srgbClr val="065BAA"/>
                </a:solidFill>
              </a:rPr>
              <a:t>…).</a:t>
            </a:r>
          </a:p>
          <a:p>
            <a:pPr algn="just" eaLnBrk="0" hangingPunct="0">
              <a:spcBef>
                <a:spcPct val="20000"/>
              </a:spcBef>
              <a:buClr>
                <a:schemeClr val="bg2"/>
              </a:buClr>
              <a:buSzPct val="150000"/>
              <a:defRPr/>
            </a:pPr>
            <a:r>
              <a:rPr lang="es-SV" sz="2000" dirty="0"/>
              <a:t>Después de haber completado el mezclado inicial, el suelo tratado con cal deberá ser compactado ligeramente para reducir al mínimo la pérdida de humedad por evaporación o la pérdida de material por saturación (posibles lluvias). Al material así compactado, deberá permitírsele </a:t>
            </a:r>
            <a:r>
              <a:rPr lang="es-SV" sz="2000" dirty="0">
                <a:solidFill>
                  <a:srgbClr val="0000FF"/>
                </a:solidFill>
              </a:rPr>
              <a:t>madurar</a:t>
            </a:r>
            <a:r>
              <a:rPr lang="es-SV" sz="2000" dirty="0"/>
              <a:t> por un período (comúnmente de 1 a 7 días) que depende del tipo de suelo tratado.</a:t>
            </a:r>
          </a:p>
          <a:p>
            <a:pPr algn="just" eaLnBrk="0" hangingPunct="0">
              <a:spcBef>
                <a:spcPts val="0"/>
              </a:spcBef>
              <a:buClr>
                <a:schemeClr val="bg2"/>
              </a:buClr>
              <a:buSzPct val="150000"/>
              <a:defRPr/>
            </a:pPr>
            <a:endParaRPr lang="es-MX" sz="2000" dirty="0" smtClean="0"/>
          </a:p>
          <a:p>
            <a:pPr algn="just" eaLnBrk="0" hangingPunct="0">
              <a:spcBef>
                <a:spcPts val="0"/>
              </a:spcBef>
              <a:buClr>
                <a:schemeClr val="bg2"/>
              </a:buClr>
              <a:buSzPct val="150000"/>
              <a:defRPr/>
            </a:pPr>
            <a:r>
              <a:rPr lang="es-MX" sz="2000" dirty="0" smtClean="0"/>
              <a:t>La </a:t>
            </a:r>
            <a:r>
              <a:rPr lang="es-MX" sz="2000" dirty="0">
                <a:solidFill>
                  <a:srgbClr val="0000FF"/>
                </a:solidFill>
              </a:rPr>
              <a:t>maduración</a:t>
            </a:r>
            <a:r>
              <a:rPr lang="es-MX" sz="2000" dirty="0"/>
              <a:t> se </a:t>
            </a:r>
            <a:r>
              <a:rPr lang="es-MX" sz="2000" dirty="0">
                <a:solidFill>
                  <a:srgbClr val="000000"/>
                </a:solidFill>
              </a:rPr>
              <a:t>refiere a la reacción (</a:t>
            </a:r>
            <a:r>
              <a:rPr lang="es-MX" sz="2000" dirty="0" err="1">
                <a:solidFill>
                  <a:srgbClr val="000000"/>
                </a:solidFill>
              </a:rPr>
              <a:t>puzolánica</a:t>
            </a:r>
            <a:r>
              <a:rPr lang="es-MX" sz="2000" dirty="0">
                <a:solidFill>
                  <a:srgbClr val="000000"/>
                </a:solidFill>
              </a:rPr>
              <a:t>) entre la cal y la arcilla para hacerla a ésta última, más </a:t>
            </a:r>
            <a:r>
              <a:rPr lang="es-MX" sz="2000" dirty="0">
                <a:solidFill>
                  <a:srgbClr val="0000FF"/>
                </a:solidFill>
              </a:rPr>
              <a:t>friable</a:t>
            </a:r>
            <a:r>
              <a:rPr lang="es-MX" sz="2000" dirty="0">
                <a:solidFill>
                  <a:srgbClr val="000000"/>
                </a:solidFill>
              </a:rPr>
              <a:t> (desmenuzable) y más fácil de </a:t>
            </a:r>
            <a:r>
              <a:rPr lang="es-MX" sz="2000" dirty="0" smtClean="0">
                <a:solidFill>
                  <a:srgbClr val="000000"/>
                </a:solidFill>
              </a:rPr>
              <a:t>pulverizar. </a:t>
            </a:r>
            <a:r>
              <a:rPr lang="es-SV" sz="2000" dirty="0" smtClean="0"/>
              <a:t>La </a:t>
            </a:r>
            <a:r>
              <a:rPr lang="es-SV" sz="2000" dirty="0"/>
              <a:t>mezcla suelo-cal debería madurar </a:t>
            </a:r>
            <a:r>
              <a:rPr lang="es-SV" sz="2000" dirty="0" smtClean="0"/>
              <a:t>por un período de tiempo suficiente </a:t>
            </a:r>
            <a:r>
              <a:rPr lang="es-SV" sz="2000" dirty="0"/>
              <a:t>para permitir la reacción química que </a:t>
            </a:r>
            <a:r>
              <a:rPr lang="es-SV" sz="2000" dirty="0">
                <a:solidFill>
                  <a:srgbClr val="0000FF"/>
                </a:solidFill>
              </a:rPr>
              <a:t>cambia las propiedades del suelo natural</a:t>
            </a:r>
            <a:r>
              <a:rPr lang="es-SV" sz="2000" dirty="0"/>
              <a:t>. Después de madurado, el material deberá ser mezclado de </a:t>
            </a:r>
            <a:r>
              <a:rPr lang="es-SV" sz="2000" dirty="0" smtClean="0"/>
              <a:t>nuevo y luego compactado. </a:t>
            </a:r>
            <a:endParaRPr lang="es-SV" sz="2000" dirty="0"/>
          </a:p>
        </p:txBody>
      </p:sp>
      <p:sp>
        <p:nvSpPr>
          <p:cNvPr id="43" name="Botón de acción: Volver">
            <a:hlinkClick r:id="rId3" action="ppaction://hlinksldjump" highlightClick="1"/>
          </p:cNvPr>
          <p:cNvSpPr/>
          <p:nvPr/>
        </p:nvSpPr>
        <p:spPr>
          <a:xfrm>
            <a:off x="8794800" y="5832000"/>
            <a:ext cx="324000" cy="324000"/>
          </a:xfrm>
          <a:prstGeom prst="actionButtonReturn">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i="1" baseline="-25000" dirty="0" smtClean="0">
              <a:latin typeface="Verdana" pitchFamily="34" charset="0"/>
            </a:endParaRPr>
          </a:p>
        </p:txBody>
      </p:sp>
      <p:sp>
        <p:nvSpPr>
          <p:cNvPr id="7"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5</a:t>
            </a:r>
            <a:r>
              <a:rPr lang="es-SV" sz="2600" b="1" i="0" baseline="0" dirty="0" smtClean="0">
                <a:solidFill>
                  <a:srgbClr val="D9D9D9"/>
                </a:solidFill>
                <a:latin typeface="Times New Roman" pitchFamily="18" charset="0"/>
                <a:ea typeface="Verdana" pitchFamily="34" charset="0"/>
                <a:cs typeface="Times New Roman" pitchFamily="18" charset="0"/>
              </a:rPr>
              <a:t>. Proceso constructivo de mezclas suelo-cal.</a:t>
            </a: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5</a:t>
            </a:r>
            <a:r>
              <a:rPr lang="es-ES" sz="2400" i="0" baseline="0" dirty="0" smtClean="0">
                <a:solidFill>
                  <a:srgbClr val="065BAA"/>
                </a:solidFill>
                <a:latin typeface="Times New Roman" pitchFamily="18" charset="0"/>
                <a:ea typeface="Verdana" pitchFamily="34" charset="0"/>
                <a:cs typeface="Times New Roman" pitchFamily="18" charset="0"/>
              </a:rPr>
              <a:t>.2 Secuencia constructiva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p>
        </p:txBody>
      </p:sp>
      <p:sp>
        <p:nvSpPr>
          <p:cNvPr id="8" name="control de calidad"/>
          <p:cNvSpPr/>
          <p:nvPr/>
        </p:nvSpPr>
        <p:spPr bwMode="auto">
          <a:xfrm>
            <a:off x="1397565" y="5463464"/>
            <a:ext cx="7246401" cy="110880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spcBef>
                <a:spcPts val="0"/>
              </a:spcBef>
              <a:buClr>
                <a:schemeClr val="bg2"/>
              </a:buClr>
              <a:buSzPct val="150000"/>
              <a:defRPr/>
            </a:pPr>
            <a:r>
              <a:rPr lang="es-SV" sz="2000" dirty="0" smtClean="0"/>
              <a:t>Para suelos con Índice de Plasticidad bajos (IP &lt; 10%), o cuando el objetivo es el secado o la modificación, por lo general, la maduración no es necesaria.</a:t>
            </a:r>
            <a:endParaRPr lang="es-SV" sz="2000" dirty="0">
              <a:solidFill>
                <a:srgbClr val="000000"/>
              </a:solidFill>
            </a:endParaRPr>
          </a:p>
        </p:txBody>
      </p:sp>
      <p:sp>
        <p:nvSpPr>
          <p:cNvPr id="10" name="1 Bisel"/>
          <p:cNvSpPr/>
          <p:nvPr/>
        </p:nvSpPr>
        <p:spPr bwMode="auto">
          <a:xfrm>
            <a:off x="8358214" y="5143512"/>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pic>
        <p:nvPicPr>
          <p:cNvPr id="11" name="foco" descr="foco.png"/>
          <p:cNvPicPr>
            <a:picLocks noChangeAspect="1"/>
          </p:cNvPicPr>
          <p:nvPr/>
        </p:nvPicPr>
        <p:blipFill>
          <a:blip r:embed="rId4" cstate="print">
            <a:clrChange>
              <a:clrFrom>
                <a:srgbClr val="FFFFFF"/>
              </a:clrFrom>
              <a:clrTo>
                <a:srgbClr val="FFFFFF">
                  <a:alpha val="0"/>
                </a:srgbClr>
              </a:clrTo>
            </a:clrChange>
          </a:blip>
          <a:stretch>
            <a:fillRect/>
          </a:stretch>
        </p:blipFill>
        <p:spPr>
          <a:xfrm rot="1332574">
            <a:off x="432908" y="5525076"/>
            <a:ext cx="686244" cy="913477"/>
          </a:xfrm>
          <a:prstGeom prst="rect">
            <a:avLst/>
          </a:prstGeom>
        </p:spPr>
      </p:pic>
      <p:sp>
        <p:nvSpPr>
          <p:cNvPr id="9" name="8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34</a:t>
            </a:fld>
            <a:endParaRPr lang="es-ES">
              <a:solidFill>
                <a:srgbClr val="065BAA"/>
              </a:solidFill>
            </a:endParaRPr>
          </a:p>
        </p:txBody>
      </p:sp>
    </p:spTree>
    <p:extLst>
      <p:ext uri="{BB962C8B-B14F-4D97-AF65-F5344CB8AC3E}">
        <p14:creationId xmlns="" xmlns:p14="http://schemas.microsoft.com/office/powerpoint/2010/main" val="3412209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repeatCount="indefinite" fill="hold" nodeType="withEffect">
                                  <p:stCondLst>
                                    <p:cond delay="0"/>
                                  </p:stCondLst>
                                  <p:endCondLst>
                                    <p:cond evt="onNext" delay="0">
                                      <p:tgtEl>
                                        <p:sldTgt/>
                                      </p:tgtEl>
                                    </p:cond>
                                  </p:end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xit" presetSubtype="0" repeatCount="indefinite" fill="hold" nodeType="withEffect">
                                  <p:stCondLst>
                                    <p:cond delay="0"/>
                                  </p:stCondLst>
                                  <p:childTnLst>
                                    <p:animEffect transition="out" filter="fade">
                                      <p:cBhvr>
                                        <p:cTn id="12" dur="1000"/>
                                        <p:tgtEl>
                                          <p:spTgt spid="11"/>
                                        </p:tgtEl>
                                      </p:cBhvr>
                                    </p:animEffect>
                                    <p:set>
                                      <p:cBhvr>
                                        <p:cTn id="13" dur="1" fill="hold">
                                          <p:stCondLst>
                                            <p:cond delay="999"/>
                                          </p:stCondLst>
                                        </p:cTn>
                                        <p:tgtEl>
                                          <p:spTgt spid="11"/>
                                        </p:tgtEl>
                                        <p:attrNameLst>
                                          <p:attrName>style.visibility</p:attrName>
                                        </p:attrNameLst>
                                      </p:cBhvr>
                                      <p:to>
                                        <p:strVal val="hidden"/>
                                      </p:to>
                                    </p:set>
                                  </p:childTnLst>
                                </p:cTn>
                              </p:par>
                              <p:par>
                                <p:cTn id="14" presetID="9" presetClass="emph" presetSubtype="0" grpId="0" nodeType="withEffect">
                                  <p:stCondLst>
                                    <p:cond delay="0"/>
                                  </p:stCondLst>
                                  <p:childTnLst>
                                    <p:set>
                                      <p:cBhvr rctx="PPT">
                                        <p:cTn id="15" dur="indefinite"/>
                                        <p:tgtEl>
                                          <p:spTgt spid="10"/>
                                        </p:tgtEl>
                                        <p:attrNameLst>
                                          <p:attrName>style.opacity</p:attrName>
                                        </p:attrNameLst>
                                      </p:cBhvr>
                                      <p:to>
                                        <p:strVal val="0.25"/>
                                      </p:to>
                                    </p:set>
                                    <p:animEffect filter="image" prLst="opacity: 0.25">
                                      <p:cBhvr rctx="IE">
                                        <p:cTn id="16" dur="indefinite"/>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childTnLst>
                                </p:cTn>
                              </p:par>
                            </p:childTnLst>
                          </p:cTn>
                        </p:par>
                      </p:childTnLst>
                    </p:cTn>
                  </p:par>
                </p:childTnLst>
              </p:cTn>
              <p:nextCondLst>
                <p:cond evt="onClick" delay="0">
                  <p:tgtEl>
                    <p:spTgt spid="10"/>
                  </p:tgtEl>
                </p:cond>
              </p:nextCondLst>
            </p:seq>
          </p:childTnLst>
        </p:cTn>
      </p:par>
    </p:tnLst>
    <p:bldLst>
      <p:bldP spid="43" grpId="0" animBg="1"/>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285720" y="1341412"/>
            <a:ext cx="8501122" cy="51594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SV" sz="2000" b="1" dirty="0" smtClean="0">
                <a:solidFill>
                  <a:srgbClr val="065BAA"/>
                </a:solidFill>
              </a:rPr>
              <a:t>5.2.4 </a:t>
            </a:r>
            <a:r>
              <a:rPr lang="es-MX" sz="2000" b="1" dirty="0" smtClean="0">
                <a:solidFill>
                  <a:srgbClr val="065BAA"/>
                </a:solidFill>
              </a:rPr>
              <a:t>Mezclado final y pulverización.</a:t>
            </a:r>
            <a:endParaRPr lang="es-SV" sz="2000" b="1" dirty="0" smtClean="0">
              <a:solidFill>
                <a:srgbClr val="065BAA"/>
              </a:solidFill>
            </a:endParaRPr>
          </a:p>
          <a:p>
            <a:pPr algn="just"/>
            <a:r>
              <a:rPr lang="es-SV" sz="2000" dirty="0" smtClean="0"/>
              <a:t>Posterior al período de maduración y con el objeto de alcanzar </a:t>
            </a:r>
            <a:r>
              <a:rPr lang="es-SV" sz="2000" dirty="0"/>
              <a:t>la </a:t>
            </a:r>
            <a:r>
              <a:rPr lang="es-SV" sz="2000" dirty="0" smtClean="0"/>
              <a:t>estabilización, </a:t>
            </a:r>
            <a:r>
              <a:rPr lang="es-SV" sz="2000" dirty="0"/>
              <a:t>es esencial </a:t>
            </a:r>
            <a:r>
              <a:rPr lang="es-SV" sz="2000" dirty="0" smtClean="0"/>
              <a:t>distribuir completamente </a:t>
            </a:r>
            <a:r>
              <a:rPr lang="es-SV" sz="2000" dirty="0"/>
              <a:t>la cal dentro del suelo </a:t>
            </a:r>
            <a:r>
              <a:rPr lang="es-SV" sz="2000" dirty="0" smtClean="0"/>
              <a:t>y pulverizar adecuadamente los grumos formados durante la reacción </a:t>
            </a:r>
            <a:r>
              <a:rPr lang="es-SV" sz="2000" dirty="0" err="1" smtClean="0"/>
              <a:t>puzolánica</a:t>
            </a:r>
            <a:r>
              <a:rPr lang="es-SV" sz="2000" dirty="0" smtClean="0"/>
              <a:t>. </a:t>
            </a:r>
          </a:p>
          <a:p>
            <a:pPr algn="just"/>
            <a:r>
              <a:rPr lang="es-MX" sz="2000" dirty="0" smtClean="0"/>
              <a:t> </a:t>
            </a:r>
          </a:p>
          <a:p>
            <a:pPr algn="just"/>
            <a:r>
              <a:rPr lang="es-MX" sz="2000" dirty="0" smtClean="0"/>
              <a:t>Durante la ejecución de esta fase </a:t>
            </a:r>
            <a:r>
              <a:rPr lang="es-SV" sz="2000" dirty="0" smtClean="0"/>
              <a:t>generalmente se requiere agua adicional, previo a la compactación, con el fin de llevar el contenido de humedad de la mezcla </a:t>
            </a:r>
            <a:r>
              <a:rPr lang="es-SV" sz="2000" dirty="0" smtClean="0">
                <a:solidFill>
                  <a:srgbClr val="0000FF"/>
                </a:solidFill>
              </a:rPr>
              <a:t>2% a 3% arriba del óptimo</a:t>
            </a:r>
            <a:r>
              <a:rPr lang="es-SV" sz="2000" dirty="0" smtClean="0"/>
              <a:t>.</a:t>
            </a:r>
          </a:p>
          <a:p>
            <a:pPr algn="just"/>
            <a:endParaRPr lang="es-MX" sz="2000" dirty="0" smtClean="0"/>
          </a:p>
          <a:p>
            <a:pPr lvl="0" algn="just"/>
            <a:r>
              <a:rPr lang="es-SV" sz="2000" dirty="0" smtClean="0">
                <a:solidFill>
                  <a:srgbClr val="000000"/>
                </a:solidFill>
              </a:rPr>
              <a:t>El mezclado y la pulverización deberían continuar hasta que el </a:t>
            </a:r>
            <a:r>
              <a:rPr lang="es-SV" sz="2000" dirty="0" smtClean="0">
                <a:solidFill>
                  <a:srgbClr val="0000FF"/>
                </a:solidFill>
              </a:rPr>
              <a:t>100% del material pase la malla de 1” y al menos el 60% del material pase la malla No. 4</a:t>
            </a:r>
            <a:r>
              <a:rPr lang="es-SV" sz="2000" dirty="0" smtClean="0">
                <a:solidFill>
                  <a:srgbClr val="000000"/>
                </a:solidFill>
              </a:rPr>
              <a:t>. Para asegurar la idoneidad de esta fase de construcción se efectúa un análisis de </a:t>
            </a:r>
            <a:r>
              <a:rPr lang="es-SV" sz="2000" dirty="0" smtClean="0">
                <a:solidFill>
                  <a:srgbClr val="0000FF"/>
                </a:solidFill>
              </a:rPr>
              <a:t>granulometría</a:t>
            </a:r>
            <a:r>
              <a:rPr lang="es-SV" sz="2000" dirty="0" smtClean="0">
                <a:solidFill>
                  <a:srgbClr val="000000"/>
                </a:solidFill>
              </a:rPr>
              <a:t> y se verifica la </a:t>
            </a:r>
            <a:r>
              <a:rPr lang="es-SV" sz="2000" dirty="0" smtClean="0">
                <a:solidFill>
                  <a:srgbClr val="0000FF"/>
                </a:solidFill>
              </a:rPr>
              <a:t>eficiencia del mezclado en campo</a:t>
            </a:r>
            <a:r>
              <a:rPr lang="es-SV" sz="2000" dirty="0" smtClean="0">
                <a:solidFill>
                  <a:srgbClr val="000000"/>
                </a:solidFill>
              </a:rPr>
              <a:t>. </a:t>
            </a:r>
            <a:endParaRPr lang="es-SV" sz="2000" dirty="0" smtClean="0"/>
          </a:p>
          <a:p>
            <a:pPr algn="just"/>
            <a:endParaRPr lang="es-MX" sz="2000" dirty="0" smtClean="0"/>
          </a:p>
          <a:p>
            <a:pPr algn="just"/>
            <a:endParaRPr lang="es-SV" sz="2000" dirty="0" smtClean="0"/>
          </a:p>
        </p:txBody>
      </p:sp>
      <p:sp>
        <p:nvSpPr>
          <p:cNvPr id="13" name="3 Bisel"/>
          <p:cNvSpPr/>
          <p:nvPr/>
        </p:nvSpPr>
        <p:spPr bwMode="auto">
          <a:xfrm>
            <a:off x="7000892" y="5072074"/>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sp>
        <p:nvSpPr>
          <p:cNvPr id="16"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5</a:t>
            </a:r>
            <a:r>
              <a:rPr lang="es-SV" sz="2600" b="1" i="0" baseline="0" dirty="0" smtClean="0">
                <a:solidFill>
                  <a:srgbClr val="D9D9D9"/>
                </a:solidFill>
                <a:latin typeface="Times New Roman" pitchFamily="18" charset="0"/>
                <a:ea typeface="Verdana" pitchFamily="34" charset="0"/>
                <a:cs typeface="Times New Roman" pitchFamily="18" charset="0"/>
              </a:rPr>
              <a:t>. Proceso constructivo de mezclas suelo-cal.</a:t>
            </a: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5</a:t>
            </a:r>
            <a:r>
              <a:rPr lang="es-ES" sz="2400" i="0" baseline="0" dirty="0" smtClean="0">
                <a:solidFill>
                  <a:srgbClr val="065BAA"/>
                </a:solidFill>
                <a:latin typeface="Times New Roman" pitchFamily="18" charset="0"/>
                <a:ea typeface="Verdana" pitchFamily="34" charset="0"/>
                <a:cs typeface="Times New Roman" pitchFamily="18" charset="0"/>
              </a:rPr>
              <a:t>.2 Secuencia constructiva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p>
        </p:txBody>
      </p:sp>
      <p:sp>
        <p:nvSpPr>
          <p:cNvPr id="11" name="control de calidad"/>
          <p:cNvSpPr/>
          <p:nvPr/>
        </p:nvSpPr>
        <p:spPr bwMode="auto">
          <a:xfrm>
            <a:off x="321439" y="928670"/>
            <a:ext cx="8501122" cy="5143536"/>
          </a:xfrm>
          <a:prstGeom prst="roundRect">
            <a:avLst>
              <a:gd name="adj" fmla="val 12049"/>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buClr>
                <a:srgbClr val="000000"/>
              </a:buClr>
              <a:buSzPct val="150000"/>
            </a:pPr>
            <a:r>
              <a:rPr lang="es-MX" sz="2000" b="1" dirty="0" smtClean="0">
                <a:solidFill>
                  <a:schemeClr val="tx1">
                    <a:lumMod val="95000"/>
                    <a:lumOff val="5000"/>
                  </a:schemeClr>
                </a:solidFill>
              </a:rPr>
              <a:t>Eficiencia del mezclado en campo </a:t>
            </a:r>
          </a:p>
          <a:p>
            <a:pPr lvl="0" algn="just">
              <a:buClr>
                <a:srgbClr val="000000"/>
              </a:buClr>
              <a:buSzPct val="150000"/>
            </a:pPr>
            <a:endParaRPr lang="es-MX" sz="800" dirty="0" smtClean="0">
              <a:solidFill>
                <a:srgbClr val="000000"/>
              </a:solidFill>
            </a:endParaRPr>
          </a:p>
          <a:p>
            <a:pPr lvl="0" algn="just">
              <a:buClr>
                <a:srgbClr val="000000"/>
              </a:buClr>
              <a:buSzPct val="150000"/>
            </a:pPr>
            <a:r>
              <a:rPr lang="es-MX" sz="2000" dirty="0" smtClean="0">
                <a:solidFill>
                  <a:srgbClr val="000000"/>
                </a:solidFill>
              </a:rPr>
              <a:t>Se evalúa mediante el procedimiento siguiente: </a:t>
            </a:r>
            <a:endParaRPr lang="es-SV" sz="2000" dirty="0" smtClean="0">
              <a:solidFill>
                <a:srgbClr val="000000"/>
              </a:solidFill>
            </a:endParaRPr>
          </a:p>
          <a:p>
            <a:pPr marL="361950" lvl="0" indent="-266700" algn="just">
              <a:buClr>
                <a:srgbClr val="000000"/>
              </a:buClr>
              <a:buSzPct val="100000"/>
              <a:buFont typeface="+mj-lt"/>
              <a:buAutoNum type="alphaLcPeriod"/>
            </a:pPr>
            <a:r>
              <a:rPr lang="es-MX" sz="2000" dirty="0" smtClean="0">
                <a:solidFill>
                  <a:srgbClr val="000000"/>
                </a:solidFill>
              </a:rPr>
              <a:t>Tomar una muestra del material (suelo-cal) mezclado en campo.</a:t>
            </a:r>
          </a:p>
          <a:p>
            <a:pPr marL="361950" lvl="0" indent="-266700" algn="just">
              <a:buClr>
                <a:srgbClr val="000000"/>
              </a:buClr>
              <a:buSzPct val="100000"/>
              <a:buFont typeface="+mj-lt"/>
              <a:buAutoNum type="alphaLcPeriod"/>
            </a:pPr>
            <a:r>
              <a:rPr lang="es-MX" sz="2000" dirty="0" smtClean="0">
                <a:solidFill>
                  <a:srgbClr val="000000"/>
                </a:solidFill>
              </a:rPr>
              <a:t>Dividir la muestra en dos porciones iguales.</a:t>
            </a:r>
          </a:p>
          <a:p>
            <a:pPr marL="361950" lvl="0" indent="-266700" algn="just">
              <a:buClr>
                <a:srgbClr val="000000"/>
              </a:buClr>
              <a:buSzPct val="100000"/>
              <a:buFont typeface="+mj-lt"/>
              <a:buAutoNum type="alphaLcPeriod"/>
            </a:pPr>
            <a:r>
              <a:rPr lang="es-MX" sz="2000" dirty="0" smtClean="0">
                <a:solidFill>
                  <a:srgbClr val="000000"/>
                </a:solidFill>
              </a:rPr>
              <a:t>De una de las porciones, preparar especímenes para ensayos de RCS.</a:t>
            </a:r>
          </a:p>
          <a:p>
            <a:pPr marL="361950" lvl="0" indent="-266700" algn="just">
              <a:buClr>
                <a:srgbClr val="000000"/>
              </a:buClr>
              <a:buSzPct val="100000"/>
              <a:buFont typeface="+mj-lt"/>
              <a:buAutoNum type="alphaLcPeriod"/>
            </a:pPr>
            <a:r>
              <a:rPr lang="es-MX" sz="2000" dirty="0" err="1" smtClean="0">
                <a:solidFill>
                  <a:srgbClr val="000000"/>
                </a:solidFill>
              </a:rPr>
              <a:t>Remezclar</a:t>
            </a:r>
            <a:r>
              <a:rPr lang="es-MX" sz="2000" dirty="0" smtClean="0">
                <a:solidFill>
                  <a:srgbClr val="000000"/>
                </a:solidFill>
              </a:rPr>
              <a:t> por completo la otra porción hasta asegurar un mezclado de prácticamente el 100% y preparar especímenes para ensayos de RCS.</a:t>
            </a:r>
          </a:p>
          <a:p>
            <a:pPr marL="361950" lvl="0" indent="-266700" algn="just">
              <a:buClr>
                <a:srgbClr val="000000"/>
              </a:buClr>
              <a:buSzPct val="100000"/>
              <a:buFont typeface="+mj-lt"/>
              <a:buAutoNum type="alphaLcPeriod"/>
            </a:pPr>
            <a:r>
              <a:rPr lang="es-MX" sz="2000" dirty="0" smtClean="0">
                <a:solidFill>
                  <a:srgbClr val="000000"/>
                </a:solidFill>
              </a:rPr>
              <a:t>Curar ambos juegos de especímenes y ensayarlos.</a:t>
            </a:r>
          </a:p>
          <a:p>
            <a:pPr marL="361950" lvl="0" indent="-266700" algn="just">
              <a:buClr>
                <a:srgbClr val="000000"/>
              </a:buClr>
              <a:buSzPct val="100000"/>
              <a:buFont typeface="+mj-lt"/>
              <a:buAutoNum type="alphaLcPeriod"/>
            </a:pPr>
            <a:r>
              <a:rPr lang="es-MX" sz="2000" dirty="0" smtClean="0">
                <a:solidFill>
                  <a:srgbClr val="000000"/>
                </a:solidFill>
              </a:rPr>
              <a:t>Calcular la eficiencia de mezclado como:</a:t>
            </a:r>
          </a:p>
          <a:p>
            <a:pPr marL="531813" lvl="0" indent="-265113" algn="just">
              <a:buClr>
                <a:srgbClr val="000000"/>
              </a:buClr>
              <a:buSzPct val="100000"/>
              <a:buFont typeface="+mj-lt"/>
              <a:buAutoNum type="alphaLcPeriod"/>
            </a:pPr>
            <a:endParaRPr lang="es-MX" sz="2000" dirty="0" smtClean="0">
              <a:solidFill>
                <a:srgbClr val="000000"/>
              </a:solidFill>
            </a:endParaRPr>
          </a:p>
          <a:p>
            <a:pPr marL="531813" lvl="0" indent="-265113" algn="just">
              <a:buClr>
                <a:srgbClr val="000000"/>
              </a:buClr>
              <a:buSzPct val="100000"/>
              <a:buFont typeface="+mj-lt"/>
              <a:buAutoNum type="alphaLcPeriod"/>
            </a:pPr>
            <a:endParaRPr lang="es-MX" sz="2000" dirty="0" smtClean="0">
              <a:solidFill>
                <a:srgbClr val="000000"/>
              </a:solidFill>
            </a:endParaRPr>
          </a:p>
          <a:p>
            <a:pPr marL="1163638" lvl="0" algn="just">
              <a:buClr>
                <a:srgbClr val="000000"/>
              </a:buClr>
              <a:buSzPct val="100000"/>
            </a:pPr>
            <a:endParaRPr lang="es-MX" sz="2000" dirty="0" smtClean="0">
              <a:solidFill>
                <a:srgbClr val="000000"/>
              </a:solidFill>
            </a:endParaRPr>
          </a:p>
        </p:txBody>
      </p:sp>
      <p:sp>
        <p:nvSpPr>
          <p:cNvPr id="14" name="Botón de acción: Volver">
            <a:hlinkClick r:id="rId3" action="ppaction://hlinksldjump" highlightClick="1"/>
          </p:cNvPr>
          <p:cNvSpPr/>
          <p:nvPr/>
        </p:nvSpPr>
        <p:spPr>
          <a:xfrm>
            <a:off x="8794800" y="5832000"/>
            <a:ext cx="324000" cy="324000"/>
          </a:xfrm>
          <a:prstGeom prst="actionButtonReturn">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1" u="none" strike="noStrike" cap="none" normalizeH="0" baseline="-25000" dirty="0" smtClean="0">
              <a:ln>
                <a:noFill/>
              </a:ln>
              <a:solidFill>
                <a:schemeClr val="tx1"/>
              </a:solidFill>
              <a:effectLst/>
              <a:latin typeface="Verdana" pitchFamily="34" charset="0"/>
            </a:endParaRPr>
          </a:p>
        </p:txBody>
      </p:sp>
      <p:sp>
        <p:nvSpPr>
          <p:cNvPr id="17" name="16 CuadroTexto"/>
          <p:cNvSpPr txBox="1"/>
          <p:nvPr/>
        </p:nvSpPr>
        <p:spPr>
          <a:xfrm>
            <a:off x="642910" y="5143512"/>
            <a:ext cx="8001056" cy="984885"/>
          </a:xfrm>
          <a:prstGeom prst="rect">
            <a:avLst/>
          </a:prstGeom>
          <a:noFill/>
        </p:spPr>
        <p:txBody>
          <a:bodyPr wrap="square" rtlCol="0">
            <a:spAutoFit/>
          </a:bodyPr>
          <a:lstStyle/>
          <a:p>
            <a:pPr marL="723900" lvl="0" algn="just">
              <a:buClr>
                <a:srgbClr val="000000"/>
              </a:buClr>
              <a:buSzPct val="100000"/>
            </a:pPr>
            <a:r>
              <a:rPr lang="es-MX" sz="2000" dirty="0" smtClean="0">
                <a:solidFill>
                  <a:srgbClr val="0000FF"/>
                </a:solidFill>
              </a:rPr>
              <a:t>Para operaciones de mezclado en el lugar, las eficiencias de mezclado generalmente oscilan entre 60 % - 80%.</a:t>
            </a:r>
            <a:endParaRPr lang="es-SV" dirty="0" smtClean="0">
              <a:solidFill>
                <a:srgbClr val="0000FF"/>
              </a:solidFill>
            </a:endParaRPr>
          </a:p>
          <a:p>
            <a:endParaRPr lang="es-SV" dirty="0"/>
          </a:p>
        </p:txBody>
      </p:sp>
      <p:sp>
        <p:nvSpPr>
          <p:cNvPr id="10" name="9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35</a:t>
            </a:fld>
            <a:endParaRPr lang="es-ES">
              <a:solidFill>
                <a:srgbClr val="065BAA"/>
              </a:solidFill>
            </a:endParaRP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4339"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43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4342" name="Rectangle 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pic>
        <p:nvPicPr>
          <p:cNvPr id="19"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50067" y="4357694"/>
            <a:ext cx="7643866" cy="528565"/>
          </a:xfrm>
          <a:prstGeom prst="rect">
            <a:avLst/>
          </a:prstGeom>
          <a:noFill/>
        </p:spPr>
      </p:pic>
      <p:pic>
        <p:nvPicPr>
          <p:cNvPr id="18" name="foco" descr="foco.png"/>
          <p:cNvPicPr>
            <a:picLocks noChangeAspect="1"/>
          </p:cNvPicPr>
          <p:nvPr/>
        </p:nvPicPr>
        <p:blipFill>
          <a:blip r:embed="rId5" cstate="print">
            <a:clrChange>
              <a:clrFrom>
                <a:srgbClr val="FFFFFF"/>
              </a:clrFrom>
              <a:clrTo>
                <a:srgbClr val="FFFFFF">
                  <a:alpha val="0"/>
                </a:srgbClr>
              </a:clrTo>
            </a:clrChange>
          </a:blip>
          <a:stretch>
            <a:fillRect/>
          </a:stretch>
        </p:blipFill>
        <p:spPr>
          <a:xfrm rot="1332574">
            <a:off x="575784" y="5025010"/>
            <a:ext cx="686244" cy="91347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par>
                                <p:cTn id="14" presetID="10" presetClass="entr" presetSubtype="0" repeatCount="indefinite" fill="hold" nodeType="withEffect">
                                  <p:stCondLst>
                                    <p:cond delay="0"/>
                                  </p:stCondLst>
                                  <p:endCondLst>
                                    <p:cond evt="onNext" delay="0">
                                      <p:tgtEl>
                                        <p:sldTgt/>
                                      </p:tgtEl>
                                    </p:cond>
                                  </p:end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xit" presetSubtype="0" repeatCount="indefinite" fill="hold" nodeType="withEffect">
                                  <p:stCondLst>
                                    <p:cond delay="0"/>
                                  </p:stCondLst>
                                  <p:childTnLst>
                                    <p:animEffect transition="out" filter="fade">
                                      <p:cBhvr>
                                        <p:cTn id="18" dur="1000"/>
                                        <p:tgtEl>
                                          <p:spTgt spid="18"/>
                                        </p:tgtEl>
                                      </p:cBhvr>
                                    </p:animEffect>
                                    <p:set>
                                      <p:cBhvr>
                                        <p:cTn id="19" dur="1" fill="hold">
                                          <p:stCondLst>
                                            <p:cond delay="999"/>
                                          </p:stCondLst>
                                        </p:cTn>
                                        <p:tgtEl>
                                          <p:spTgt spid="18"/>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childTnLst>
                          </p:cTn>
                        </p:par>
                      </p:childTnLst>
                    </p:cTn>
                  </p:par>
                </p:childTnLst>
              </p:cTn>
              <p:nextCondLst>
                <p:cond evt="onClick" delay="0">
                  <p:tgtEl>
                    <p:spTgt spid="13"/>
                  </p:tgtEl>
                </p:cond>
              </p:nextCondLst>
            </p:seq>
          </p:childTnLst>
        </p:cTn>
      </p:par>
    </p:tnLst>
    <p:bldLst>
      <p:bldP spid="11" grpId="0" animBg="1"/>
      <p:bldP spid="14"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5</a:t>
            </a:r>
            <a:r>
              <a:rPr lang="es-SV" sz="2600" b="1" i="0" baseline="0" dirty="0" smtClean="0">
                <a:solidFill>
                  <a:srgbClr val="D9D9D9"/>
                </a:solidFill>
                <a:latin typeface="Times New Roman" pitchFamily="18" charset="0"/>
                <a:ea typeface="Verdana" pitchFamily="34" charset="0"/>
                <a:cs typeface="Times New Roman" pitchFamily="18" charset="0"/>
              </a:rPr>
              <a:t>. Proceso constructivo de mezclas suelo-cal.</a:t>
            </a: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5</a:t>
            </a:r>
            <a:r>
              <a:rPr lang="es-ES" sz="2400" i="0" baseline="0" dirty="0" smtClean="0">
                <a:solidFill>
                  <a:srgbClr val="065BAA"/>
                </a:solidFill>
                <a:latin typeface="Times New Roman" pitchFamily="18" charset="0"/>
                <a:ea typeface="Verdana" pitchFamily="34" charset="0"/>
                <a:cs typeface="Times New Roman" pitchFamily="18" charset="0"/>
              </a:rPr>
              <a:t>.2 Secuencia constructiva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p>
        </p:txBody>
      </p:sp>
      <p:sp>
        <p:nvSpPr>
          <p:cNvPr id="12" name="Rectangle 5"/>
          <p:cNvSpPr txBox="1">
            <a:spLocks noChangeArrowheads="1"/>
          </p:cNvSpPr>
          <p:nvPr/>
        </p:nvSpPr>
        <p:spPr bwMode="auto">
          <a:xfrm>
            <a:off x="285720" y="1341412"/>
            <a:ext cx="8501122" cy="719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SV" sz="2000" b="1" dirty="0" smtClean="0">
                <a:solidFill>
                  <a:srgbClr val="065BAA"/>
                </a:solidFill>
              </a:rPr>
              <a:t>5.2.5 </a:t>
            </a:r>
            <a:r>
              <a:rPr lang="es-MX" sz="2000" b="1" dirty="0" smtClean="0">
                <a:solidFill>
                  <a:srgbClr val="065BAA"/>
                </a:solidFill>
              </a:rPr>
              <a:t>Compactación.</a:t>
            </a:r>
            <a:endParaRPr lang="es-SV" sz="2000" b="1" dirty="0" smtClean="0">
              <a:solidFill>
                <a:srgbClr val="065BAA"/>
              </a:solidFill>
            </a:endParaRPr>
          </a:p>
        </p:txBody>
      </p:sp>
      <p:sp>
        <p:nvSpPr>
          <p:cNvPr id="15" name="cuadro de texto 1"/>
          <p:cNvSpPr txBox="1">
            <a:spLocks noChangeArrowheads="1"/>
          </p:cNvSpPr>
          <p:nvPr/>
        </p:nvSpPr>
        <p:spPr bwMode="auto">
          <a:xfrm>
            <a:off x="285720" y="1844824"/>
            <a:ext cx="8572560" cy="352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SV" sz="2000" dirty="0" smtClean="0"/>
              <a:t>La </a:t>
            </a:r>
            <a:r>
              <a:rPr lang="es-SV" sz="2000" dirty="0"/>
              <a:t>mezcla suelo-cal deberá ser compactada a la densidad requerida por </a:t>
            </a:r>
            <a:r>
              <a:rPr lang="es-SV" sz="2000" dirty="0" smtClean="0"/>
              <a:t>las Especificaciones Técnicas del proyecto; </a:t>
            </a:r>
            <a:r>
              <a:rPr lang="es-SV" sz="2000" dirty="0" smtClean="0">
                <a:solidFill>
                  <a:schemeClr val="tx1">
                    <a:lumMod val="95000"/>
                    <a:lumOff val="5000"/>
                  </a:schemeClr>
                </a:solidFill>
              </a:rPr>
              <a:t>comúnmente a al menos el 95% de </a:t>
            </a:r>
            <a:r>
              <a:rPr lang="es-SV" sz="2000" dirty="0">
                <a:solidFill>
                  <a:schemeClr val="tx1">
                    <a:lumMod val="95000"/>
                    <a:lumOff val="5000"/>
                  </a:schemeClr>
                </a:solidFill>
              </a:rPr>
              <a:t>la densidad máxima obtenida usando </a:t>
            </a:r>
            <a:r>
              <a:rPr lang="es-SV" sz="2000" dirty="0" smtClean="0">
                <a:solidFill>
                  <a:schemeClr val="tx1">
                    <a:lumMod val="95000"/>
                    <a:lumOff val="5000"/>
                  </a:schemeClr>
                </a:solidFill>
              </a:rPr>
              <a:t>AASHTO T99 (equivalente aproximadamente al 90</a:t>
            </a:r>
            <a:r>
              <a:rPr lang="es-SV" sz="2000" dirty="0">
                <a:solidFill>
                  <a:schemeClr val="tx1">
                    <a:lumMod val="95000"/>
                    <a:lumOff val="5000"/>
                  </a:schemeClr>
                </a:solidFill>
              </a:rPr>
              <a:t>% de la densidad máxima obtenida usando AASHTO </a:t>
            </a:r>
            <a:r>
              <a:rPr lang="es-SV" sz="2000" dirty="0" smtClean="0">
                <a:solidFill>
                  <a:schemeClr val="tx1">
                    <a:lumMod val="95000"/>
                    <a:lumOff val="5000"/>
                  </a:schemeClr>
                </a:solidFill>
              </a:rPr>
              <a:t>T180), debiendo garantizarse que se cumplan las condiciones modeladas en el diseño.</a:t>
            </a:r>
          </a:p>
          <a:p>
            <a:pPr algn="just"/>
            <a:endParaRPr lang="es-SV" sz="2000" dirty="0" smtClean="0">
              <a:solidFill>
                <a:schemeClr val="tx1">
                  <a:lumMod val="95000"/>
                  <a:lumOff val="5000"/>
                </a:schemeClr>
              </a:solidFill>
            </a:endParaRPr>
          </a:p>
          <a:p>
            <a:pPr lvl="0" algn="just"/>
            <a:r>
              <a:rPr lang="es-SV" sz="2000" dirty="0" smtClean="0">
                <a:solidFill>
                  <a:srgbClr val="0000FF"/>
                </a:solidFill>
              </a:rPr>
              <a:t>La compactación deberá iniciar tan pronto como sea posible después de haberse completado el mezclado final</a:t>
            </a:r>
            <a:r>
              <a:rPr lang="es-SV" sz="2000" dirty="0" smtClean="0">
                <a:solidFill>
                  <a:schemeClr val="tx1">
                    <a:lumMod val="95000"/>
                    <a:lumOff val="5000"/>
                  </a:schemeClr>
                </a:solidFill>
              </a:rPr>
              <a:t>. R</a:t>
            </a:r>
            <a:r>
              <a:rPr lang="es-SV" sz="2000" dirty="0" smtClean="0"/>
              <a:t>etrasos en el inicio de la compactación podrían demandar la incorporación de cantidades adicionales de cal para compensar pérdidas de material por erosión y carbonatación.</a:t>
            </a:r>
            <a:endParaRPr lang="es-SV" sz="2000" dirty="0">
              <a:solidFill>
                <a:schemeClr val="tx1">
                  <a:lumMod val="95000"/>
                  <a:lumOff val="5000"/>
                </a:schemeClr>
              </a:solidFill>
            </a:endParaRPr>
          </a:p>
          <a:p>
            <a:pPr algn="just"/>
            <a:endParaRPr lang="es-SV" sz="2000" dirty="0"/>
          </a:p>
        </p:txBody>
      </p:sp>
      <p:sp>
        <p:nvSpPr>
          <p:cNvPr id="14" name="3 Bisel"/>
          <p:cNvSpPr/>
          <p:nvPr/>
        </p:nvSpPr>
        <p:spPr bwMode="auto">
          <a:xfrm>
            <a:off x="5500694" y="4643446"/>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21" name="control de calidad"/>
          <p:cNvSpPr/>
          <p:nvPr/>
        </p:nvSpPr>
        <p:spPr bwMode="auto">
          <a:xfrm>
            <a:off x="271528" y="3714752"/>
            <a:ext cx="8508344" cy="1898616"/>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0" hangingPunct="0">
              <a:spcBef>
                <a:spcPct val="20000"/>
              </a:spcBef>
              <a:buClr>
                <a:srgbClr val="002E89"/>
              </a:buClr>
              <a:buSzPct val="150000"/>
              <a:defRPr/>
            </a:pPr>
            <a:r>
              <a:rPr lang="es-SV" sz="2000" b="1" dirty="0" smtClean="0">
                <a:solidFill>
                  <a:srgbClr val="000000"/>
                </a:solidFill>
              </a:rPr>
              <a:t>¿En qué consiste la Carbonatación?</a:t>
            </a:r>
          </a:p>
          <a:p>
            <a:pPr lvl="0" algn="just" eaLnBrk="0" hangingPunct="0">
              <a:spcBef>
                <a:spcPct val="20000"/>
              </a:spcBef>
              <a:buClr>
                <a:srgbClr val="002E89"/>
              </a:buClr>
              <a:buSzPct val="150000"/>
              <a:defRPr/>
            </a:pPr>
            <a:r>
              <a:rPr lang="es-SV" sz="2000" dirty="0" smtClean="0">
                <a:solidFill>
                  <a:srgbClr val="000000"/>
                </a:solidFill>
              </a:rPr>
              <a:t>Si el dióxido de carbono de la atmósfera se combina con la cal, el material cementante (producto de la reacción </a:t>
            </a:r>
            <a:r>
              <a:rPr lang="es-SV" sz="2000" dirty="0" err="1" smtClean="0">
                <a:solidFill>
                  <a:srgbClr val="000000"/>
                </a:solidFill>
              </a:rPr>
              <a:t>puzolánica</a:t>
            </a:r>
            <a:r>
              <a:rPr lang="es-SV" sz="2000" dirty="0" smtClean="0">
                <a:solidFill>
                  <a:srgbClr val="000000"/>
                </a:solidFill>
              </a:rPr>
              <a:t>) puede volverse inestable y retornar a su forma original, revirtiendo la ganancia de resistencia a la compresión a largo plazo.</a:t>
            </a:r>
            <a:endParaRPr lang="es-SV" sz="2000" dirty="0">
              <a:solidFill>
                <a:srgbClr val="000000"/>
              </a:solidFill>
            </a:endParaRPr>
          </a:p>
        </p:txBody>
      </p:sp>
      <p:sp>
        <p:nvSpPr>
          <p:cNvPr id="26" name="25 Botón de acción: Volver">
            <a:hlinkClick r:id="rId3" action="ppaction://hlinksldjump" highlightClick="1"/>
          </p:cNvPr>
          <p:cNvSpPr/>
          <p:nvPr/>
        </p:nvSpPr>
        <p:spPr>
          <a:xfrm>
            <a:off x="8795200" y="5832492"/>
            <a:ext cx="324000" cy="324000"/>
          </a:xfrm>
          <a:prstGeom prst="actionButtonReturn">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1" u="none" strike="noStrike" cap="none" normalizeH="0" baseline="-25000" dirty="0" smtClean="0">
              <a:ln>
                <a:noFill/>
              </a:ln>
              <a:solidFill>
                <a:schemeClr val="tx1"/>
              </a:solidFill>
              <a:effectLst/>
              <a:latin typeface="Verdana" pitchFamily="34" charset="0"/>
            </a:endParaRPr>
          </a:p>
        </p:txBody>
      </p:sp>
      <p:sp>
        <p:nvSpPr>
          <p:cNvPr id="8" name="7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36</a:t>
            </a:fld>
            <a:endParaRPr lang="es-ES">
              <a:solidFill>
                <a:srgbClr val="065BAA"/>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9" presetClass="emph" presetSubtype="0" grpId="1" nodeType="withEffect">
                                  <p:stCondLst>
                                    <p:cond delay="0"/>
                                  </p:stCondLst>
                                  <p:childTnLst>
                                    <p:set>
                                      <p:cBhvr rctx="PPT">
                                        <p:cTn id="9" dur="indefinite"/>
                                        <p:tgtEl>
                                          <p:spTgt spid="14"/>
                                        </p:tgtEl>
                                        <p:attrNameLst>
                                          <p:attrName>style.opacity</p:attrName>
                                        </p:attrNameLst>
                                      </p:cBhvr>
                                      <p:to>
                                        <p:strVal val="0.25"/>
                                      </p:to>
                                    </p:set>
                                    <p:animEffect filter="image" prLst="opacity: 0.25">
                                      <p:cBhvr rctx="IE">
                                        <p:cTn id="10" dur="indefinite"/>
                                        <p:tgtEl>
                                          <p:spTgt spid="1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childTnLst>
                                </p:cTn>
                              </p:par>
                            </p:childTnLst>
                          </p:cTn>
                        </p:par>
                      </p:childTnLst>
                    </p:cTn>
                  </p:par>
                </p:childTnLst>
              </p:cTn>
              <p:nextCondLst>
                <p:cond evt="onClick" delay="0">
                  <p:tgtEl>
                    <p:spTgt spid="14"/>
                  </p:tgtEl>
                </p:cond>
              </p:nextCondLst>
            </p:seq>
          </p:childTnLst>
        </p:cTn>
      </p:par>
    </p:tnLst>
    <p:bldLst>
      <p:bldP spid="14" grpId="1" animBg="1"/>
      <p:bldP spid="21" grpId="0" animBg="1"/>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251520" y="1341412"/>
            <a:ext cx="8501122" cy="520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SV" sz="2000" b="1" dirty="0" smtClean="0">
                <a:solidFill>
                  <a:srgbClr val="065BAA"/>
                </a:solidFill>
              </a:rPr>
              <a:t>5.2.6 </a:t>
            </a:r>
            <a:r>
              <a:rPr lang="es-MX" sz="2000" b="1" dirty="0" smtClean="0">
                <a:solidFill>
                  <a:srgbClr val="065BAA"/>
                </a:solidFill>
              </a:rPr>
              <a:t>Curado.</a:t>
            </a:r>
            <a:endParaRPr lang="es-SV" sz="2000" b="1" dirty="0" smtClean="0">
              <a:solidFill>
                <a:srgbClr val="065BAA"/>
              </a:solidFill>
            </a:endParaRPr>
          </a:p>
          <a:p>
            <a:pPr algn="just" eaLnBrk="0" hangingPunct="0">
              <a:spcBef>
                <a:spcPct val="20000"/>
              </a:spcBef>
              <a:buClr>
                <a:schemeClr val="bg2"/>
              </a:buClr>
              <a:buSzPct val="150000"/>
              <a:defRPr/>
            </a:pPr>
            <a:r>
              <a:rPr lang="es-SV" sz="2000" dirty="0" smtClean="0"/>
              <a:t>El máximo desarrollo de la resistencia a la compresión depende también de un curado adecuado, para lo cual se requieren condiciones favorables de temperatura (mayor a 5°C) y de humedad, y de un período de curado de </a:t>
            </a:r>
            <a:r>
              <a:rPr lang="es-SV" sz="2000" dirty="0" smtClean="0">
                <a:solidFill>
                  <a:srgbClr val="0000FF"/>
                </a:solidFill>
              </a:rPr>
              <a:t>3 a 7 días</a:t>
            </a:r>
            <a:r>
              <a:rPr lang="es-SV" sz="2000" dirty="0" smtClean="0"/>
              <a:t>, previo a la colocación de la siguiente capa. El curado puede realizarse de dos </a:t>
            </a:r>
            <a:r>
              <a:rPr lang="es-SV" sz="2000" dirty="0"/>
              <a:t>maneras: </a:t>
            </a:r>
            <a:endParaRPr lang="es-SV" sz="2000" dirty="0" smtClean="0"/>
          </a:p>
          <a:p>
            <a:pPr algn="just" eaLnBrk="0" hangingPunct="0">
              <a:spcBef>
                <a:spcPct val="20000"/>
              </a:spcBef>
              <a:buClr>
                <a:schemeClr val="bg2"/>
              </a:buClr>
              <a:buSzPct val="150000"/>
              <a:defRPr/>
            </a:pPr>
            <a:endParaRPr lang="es-SV" sz="2000" dirty="0" smtClean="0"/>
          </a:p>
          <a:p>
            <a:pPr marL="342900" indent="-342900" algn="just" eaLnBrk="0" hangingPunct="0">
              <a:spcBef>
                <a:spcPct val="20000"/>
              </a:spcBef>
              <a:buClr>
                <a:schemeClr val="tx1"/>
              </a:buClr>
              <a:buSzPct val="100000"/>
              <a:buFont typeface="Times New Roman" pitchFamily="18" charset="0"/>
              <a:buChar char="■"/>
              <a:defRPr/>
            </a:pPr>
            <a:r>
              <a:rPr lang="es-SV" sz="2000" b="1" dirty="0"/>
              <a:t>C</a:t>
            </a:r>
            <a:r>
              <a:rPr lang="es-SV" sz="2000" b="1" dirty="0" smtClean="0"/>
              <a:t>urado húmedo</a:t>
            </a:r>
            <a:r>
              <a:rPr lang="es-SV" sz="2000" dirty="0" smtClean="0"/>
              <a:t>: </a:t>
            </a:r>
            <a:r>
              <a:rPr lang="es-SV" sz="2000" dirty="0">
                <a:solidFill>
                  <a:srgbClr val="000000"/>
                </a:solidFill>
              </a:rPr>
              <a:t>Consiste en mantener la superficie </a:t>
            </a:r>
            <a:r>
              <a:rPr lang="es-SV" sz="2000" dirty="0" smtClean="0">
                <a:solidFill>
                  <a:srgbClr val="000000"/>
                </a:solidFill>
              </a:rPr>
              <a:t>en </a:t>
            </a:r>
            <a:r>
              <a:rPr lang="es-SV" sz="2000" dirty="0">
                <a:solidFill>
                  <a:srgbClr val="000000"/>
                </a:solidFill>
              </a:rPr>
              <a:t>una condición </a:t>
            </a:r>
            <a:r>
              <a:rPr lang="es-SV" sz="2000" dirty="0" smtClean="0">
                <a:solidFill>
                  <a:srgbClr val="000000"/>
                </a:solidFill>
              </a:rPr>
              <a:t>húmeda, </a:t>
            </a:r>
            <a:r>
              <a:rPr lang="es-SV" sz="2000" dirty="0" smtClean="0"/>
              <a:t>mediante la </a:t>
            </a:r>
            <a:r>
              <a:rPr lang="es-SV" sz="2000" dirty="0" smtClean="0">
                <a:solidFill>
                  <a:srgbClr val="000000"/>
                </a:solidFill>
              </a:rPr>
              <a:t>aplicación </a:t>
            </a:r>
            <a:r>
              <a:rPr lang="es-SV" sz="2000" dirty="0">
                <a:solidFill>
                  <a:srgbClr val="000000"/>
                </a:solidFill>
              </a:rPr>
              <a:t>continua de </a:t>
            </a:r>
            <a:r>
              <a:rPr lang="es-SV" sz="2000" dirty="0" smtClean="0">
                <a:solidFill>
                  <a:srgbClr val="000000"/>
                </a:solidFill>
              </a:rPr>
              <a:t>agua por rociado.</a:t>
            </a:r>
          </a:p>
          <a:p>
            <a:pPr marL="342900" indent="-342900" algn="just" eaLnBrk="0" hangingPunct="0">
              <a:spcBef>
                <a:spcPct val="20000"/>
              </a:spcBef>
              <a:buClr>
                <a:srgbClr val="002E89"/>
              </a:buClr>
              <a:buSzPct val="150000"/>
              <a:buFont typeface="Wingdings" panose="05000000000000000000" pitchFamily="2" charset="2"/>
              <a:buChar char="§"/>
              <a:defRPr/>
            </a:pPr>
            <a:endParaRPr lang="es-SV" sz="2000" dirty="0" smtClean="0"/>
          </a:p>
          <a:p>
            <a:pPr marL="342900" indent="-342900" algn="just" eaLnBrk="0" hangingPunct="0">
              <a:spcBef>
                <a:spcPct val="20000"/>
              </a:spcBef>
              <a:buClr>
                <a:schemeClr val="tx1">
                  <a:lumMod val="95000"/>
                  <a:lumOff val="5000"/>
                </a:schemeClr>
              </a:buClr>
              <a:buSzPct val="100000"/>
              <a:buFont typeface="Times New Roman" pitchFamily="18" charset="0"/>
              <a:buChar char="■"/>
              <a:defRPr/>
            </a:pPr>
            <a:r>
              <a:rPr lang="es-SV" sz="2000" b="1" dirty="0" smtClean="0"/>
              <a:t>Curado </a:t>
            </a:r>
            <a:r>
              <a:rPr lang="es-SV" sz="2000" b="1" dirty="0"/>
              <a:t>con </a:t>
            </a:r>
            <a:r>
              <a:rPr lang="es-SV" sz="2000" b="1" dirty="0" smtClean="0"/>
              <a:t>membrana asfáltica</a:t>
            </a:r>
            <a:r>
              <a:rPr lang="es-SV" sz="2000" dirty="0" smtClean="0"/>
              <a:t>: </a:t>
            </a:r>
            <a:r>
              <a:rPr lang="es-SV" sz="2000" dirty="0">
                <a:solidFill>
                  <a:srgbClr val="000000"/>
                </a:solidFill>
              </a:rPr>
              <a:t>Consiste en </a:t>
            </a:r>
            <a:r>
              <a:rPr lang="es-SV" sz="2000" dirty="0" smtClean="0">
                <a:solidFill>
                  <a:srgbClr val="000000"/>
                </a:solidFill>
              </a:rPr>
              <a:t>sellar la capa compactada </a:t>
            </a:r>
            <a:r>
              <a:rPr lang="es-SV" sz="2000" dirty="0">
                <a:solidFill>
                  <a:srgbClr val="000000"/>
                </a:solidFill>
              </a:rPr>
              <a:t>con </a:t>
            </a:r>
            <a:r>
              <a:rPr lang="es-SV" sz="2000" dirty="0" smtClean="0">
                <a:solidFill>
                  <a:srgbClr val="000000"/>
                </a:solidFill>
              </a:rPr>
              <a:t>materiales bituminosos, tales como: asfalto rebajado y emulsiones asfálticas. </a:t>
            </a:r>
            <a:endParaRPr lang="es-SV" sz="2000" dirty="0" smtClean="0"/>
          </a:p>
        </p:txBody>
      </p:sp>
      <p:sp>
        <p:nvSpPr>
          <p:cNvPr id="25" name="Botón de acción: Volver">
            <a:hlinkClick r:id="rId3" action="ppaction://hlinksldjump" highlightClick="1"/>
          </p:cNvPr>
          <p:cNvSpPr/>
          <p:nvPr/>
        </p:nvSpPr>
        <p:spPr>
          <a:xfrm>
            <a:off x="8794800" y="5832000"/>
            <a:ext cx="324000" cy="324000"/>
          </a:xfrm>
          <a:prstGeom prst="actionButtonReturn">
            <a:avLst/>
          </a:prstGeom>
          <a:solidFill>
            <a:schemeClr val="accent5"/>
          </a:solidFill>
          <a:ln>
            <a:noFill/>
          </a:ln>
        </p:spPr>
        <p:txBody>
          <a:bodyPr vert="horz" wrap="square" lIns="91440" tIns="45720" rIns="91440" bIns="45720" numCol="1" rtlCol="0" anchor="t" anchorCtr="0" compatLnSpc="1">
            <a:prstTxWarp prst="textNoShape">
              <a:avLst/>
            </a:prstTxWarp>
          </a:bodyPr>
          <a:lstStyle/>
          <a:p>
            <a:endParaRPr lang="es-SV" i="1" baseline="-25000" dirty="0" smtClean="0">
              <a:latin typeface="Verdana" pitchFamily="34" charset="0"/>
            </a:endParaRPr>
          </a:p>
        </p:txBody>
      </p:sp>
      <p:sp>
        <p:nvSpPr>
          <p:cNvPr id="17" name="2 Bisel"/>
          <p:cNvSpPr/>
          <p:nvPr/>
        </p:nvSpPr>
        <p:spPr bwMode="auto">
          <a:xfrm>
            <a:off x="8570280" y="4786322"/>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es-SV" sz="1400" smtClean="0">
              <a:solidFill>
                <a:srgbClr val="065BAA"/>
              </a:solidFill>
              <a:latin typeface="+mn-lt"/>
            </a:endParaRPr>
          </a:p>
        </p:txBody>
      </p:sp>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5</a:t>
            </a:r>
            <a:r>
              <a:rPr lang="es-SV" sz="2600" b="1" i="0" baseline="0" dirty="0" smtClean="0">
                <a:solidFill>
                  <a:srgbClr val="D9D9D9"/>
                </a:solidFill>
                <a:latin typeface="Times New Roman" pitchFamily="18" charset="0"/>
                <a:ea typeface="Verdana" pitchFamily="34" charset="0"/>
                <a:cs typeface="Times New Roman" pitchFamily="18" charset="0"/>
              </a:rPr>
              <a:t>. Proceso constructivo de mezclas suelo-cal.</a:t>
            </a: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5</a:t>
            </a:r>
            <a:r>
              <a:rPr lang="es-ES" sz="2400" i="0" baseline="0" dirty="0" smtClean="0">
                <a:solidFill>
                  <a:srgbClr val="065BAA"/>
                </a:solidFill>
                <a:latin typeface="Times New Roman" pitchFamily="18" charset="0"/>
                <a:ea typeface="Verdana" pitchFamily="34" charset="0"/>
                <a:cs typeface="Times New Roman" pitchFamily="18" charset="0"/>
              </a:rPr>
              <a:t>.2 Secuencia constructiva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p>
        </p:txBody>
      </p:sp>
      <p:sp>
        <p:nvSpPr>
          <p:cNvPr id="14" name="control de calidad"/>
          <p:cNvSpPr/>
          <p:nvPr/>
        </p:nvSpPr>
        <p:spPr bwMode="auto">
          <a:xfrm>
            <a:off x="1397565" y="5249150"/>
            <a:ext cx="7246401" cy="1180246"/>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just" eaLnBrk="0" hangingPunct="0">
              <a:spcBef>
                <a:spcPct val="20000"/>
              </a:spcBef>
              <a:buClr>
                <a:srgbClr val="002E89"/>
              </a:buClr>
              <a:buSzPct val="150000"/>
              <a:defRPr/>
            </a:pPr>
            <a:r>
              <a:rPr lang="es-SV" sz="2000" dirty="0">
                <a:solidFill>
                  <a:srgbClr val="000000"/>
                </a:solidFill>
              </a:rPr>
              <a:t>Un </a:t>
            </a:r>
            <a:r>
              <a:rPr lang="es-SV" sz="2000" dirty="0" smtClean="0">
                <a:solidFill>
                  <a:srgbClr val="000000"/>
                </a:solidFill>
              </a:rPr>
              <a:t>curado inadecuado, </a:t>
            </a:r>
            <a:r>
              <a:rPr lang="es-SV" sz="2000" dirty="0">
                <a:solidFill>
                  <a:srgbClr val="000000"/>
                </a:solidFill>
              </a:rPr>
              <a:t>que permita a la superficie del suelo secarse, promoverá la </a:t>
            </a:r>
            <a:r>
              <a:rPr lang="es-SV" sz="2000" dirty="0" smtClean="0">
                <a:solidFill>
                  <a:srgbClr val="000000"/>
                </a:solidFill>
              </a:rPr>
              <a:t>carbonatación, situación que conllevará a una reducción en la resistencia a la compresión a largo plazo.</a:t>
            </a:r>
            <a:endParaRPr lang="es-SV" sz="2000" dirty="0">
              <a:solidFill>
                <a:srgbClr val="000000"/>
              </a:solidFill>
            </a:endParaRPr>
          </a:p>
        </p:txBody>
      </p:sp>
      <p:pic>
        <p:nvPicPr>
          <p:cNvPr id="10" name="foco" descr="foco.png"/>
          <p:cNvPicPr>
            <a:picLocks noChangeAspect="1"/>
          </p:cNvPicPr>
          <p:nvPr/>
        </p:nvPicPr>
        <p:blipFill>
          <a:blip r:embed="rId4" cstate="print">
            <a:clrChange>
              <a:clrFrom>
                <a:srgbClr val="FFFFFF"/>
              </a:clrFrom>
              <a:clrTo>
                <a:srgbClr val="FFFFFF">
                  <a:alpha val="0"/>
                </a:srgbClr>
              </a:clrTo>
            </a:clrChange>
          </a:blip>
          <a:stretch>
            <a:fillRect/>
          </a:stretch>
        </p:blipFill>
        <p:spPr>
          <a:xfrm rot="1332574">
            <a:off x="432908" y="5416400"/>
            <a:ext cx="686244" cy="913477"/>
          </a:xfrm>
          <a:prstGeom prst="rect">
            <a:avLst/>
          </a:prstGeom>
        </p:spPr>
      </p:pic>
      <p:sp>
        <p:nvSpPr>
          <p:cNvPr id="8" name="7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37</a:t>
            </a:fld>
            <a:endParaRPr lang="es-ES">
              <a:solidFill>
                <a:srgbClr val="065BAA"/>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7"/>
                                        </p:tgtEl>
                                        <p:attrNameLst>
                                          <p:attrName>style.opacity</p:attrName>
                                        </p:attrNameLst>
                                      </p:cBhvr>
                                      <p:to>
                                        <p:strVal val="0.25"/>
                                      </p:to>
                                    </p:set>
                                    <p:animEffect filter="image" prLst="opacity: 0.25">
                                      <p:cBhvr rctx="IE">
                                        <p:cTn id="7" dur="indefinite"/>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repeatCount="indefinite" fill="hold" nodeType="withEffect">
                                  <p:stCondLst>
                                    <p:cond delay="0"/>
                                  </p:stCondLst>
                                  <p:endCondLst>
                                    <p:cond evt="onNext" delay="0">
                                      <p:tgtEl>
                                        <p:sldTgt/>
                                      </p:tgtEl>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xit" presetSubtype="0" repeatCount="indefinite" fill="hold" nodeType="withEffect">
                                  <p:stCondLst>
                                    <p:cond delay="0"/>
                                  </p:stCondLst>
                                  <p:endCondLst>
                                    <p:cond evt="onNext" delay="0">
                                      <p:tgtEl>
                                        <p:sldTgt/>
                                      </p:tgtEl>
                                    </p:cond>
                                  </p:endCondLst>
                                  <p:childTnLst>
                                    <p:animEffect transition="out" filter="fade">
                                      <p:cBhvr>
                                        <p:cTn id="15" dur="2000"/>
                                        <p:tgtEl>
                                          <p:spTgt spid="10"/>
                                        </p:tgtEl>
                                      </p:cBhvr>
                                    </p:animEffect>
                                    <p:set>
                                      <p:cBhvr>
                                        <p:cTn id="16" dur="1" fill="hold">
                                          <p:stCondLst>
                                            <p:cond delay="1999"/>
                                          </p:stCondLst>
                                        </p:cTn>
                                        <p:tgtEl>
                                          <p:spTgt spid="10"/>
                                        </p:tgtEl>
                                        <p:attrNameLst>
                                          <p:attrName>style.visibility</p:attrName>
                                        </p:attrNameLst>
                                      </p:cBhvr>
                                      <p:to>
                                        <p:strVal val="hidden"/>
                                      </p:to>
                                    </p:se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childTnLst>
                                </p:cTn>
                              </p:par>
                            </p:childTnLst>
                          </p:cTn>
                        </p:par>
                      </p:childTnLst>
                    </p:cTn>
                  </p:par>
                </p:childTnLst>
              </p:cTn>
              <p:nextCondLst>
                <p:cond evt="onClick" delay="0">
                  <p:tgtEl>
                    <p:spTgt spid="17"/>
                  </p:tgtEl>
                </p:cond>
              </p:nextCondLst>
            </p:seq>
          </p:childTnLst>
        </p:cTn>
      </p:par>
    </p:tnLst>
    <p:bldLst>
      <p:bldP spid="25"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285720" y="1341411"/>
            <a:ext cx="8501122" cy="50158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SV" sz="2000" b="1" dirty="0" smtClean="0">
                <a:solidFill>
                  <a:srgbClr val="065BAA"/>
                </a:solidFill>
              </a:rPr>
              <a:t>5.2.7 Otros</a:t>
            </a:r>
            <a:r>
              <a:rPr lang="es-MX" sz="2000" b="1" dirty="0" smtClean="0">
                <a:solidFill>
                  <a:srgbClr val="065BAA"/>
                </a:solidFill>
              </a:rPr>
              <a:t>.</a:t>
            </a:r>
            <a:endParaRPr lang="es-SV" sz="2000" b="1" dirty="0" smtClean="0">
              <a:solidFill>
                <a:srgbClr val="065BAA"/>
              </a:solidFill>
            </a:endParaRPr>
          </a:p>
          <a:p>
            <a:pPr algn="just" eaLnBrk="0" hangingPunct="0">
              <a:spcBef>
                <a:spcPct val="20000"/>
              </a:spcBef>
              <a:buClr>
                <a:schemeClr val="bg2"/>
              </a:buClr>
              <a:buSzPct val="150000"/>
              <a:defRPr/>
            </a:pPr>
            <a:r>
              <a:rPr lang="es-MX" sz="2000" b="1" dirty="0" smtClean="0"/>
              <a:t>Control del tráfico.</a:t>
            </a:r>
          </a:p>
          <a:p>
            <a:pPr lvl="0" algn="just" eaLnBrk="0" hangingPunct="0">
              <a:spcBef>
                <a:spcPct val="20000"/>
              </a:spcBef>
              <a:buClr>
                <a:srgbClr val="002E89"/>
              </a:buClr>
              <a:buSzPct val="150000"/>
              <a:defRPr/>
            </a:pPr>
            <a:r>
              <a:rPr lang="es-SV" sz="2000" dirty="0" smtClean="0">
                <a:solidFill>
                  <a:srgbClr val="000000"/>
                </a:solidFill>
              </a:rPr>
              <a:t>Una base estabilizada con cal, sin protección, tiene una resistencia pobre al </a:t>
            </a:r>
            <a:r>
              <a:rPr lang="es-SV" sz="2000" dirty="0" err="1" smtClean="0">
                <a:solidFill>
                  <a:srgbClr val="000000"/>
                </a:solidFill>
              </a:rPr>
              <a:t>intemperismo</a:t>
            </a:r>
            <a:r>
              <a:rPr lang="es-SV" sz="2000" dirty="0" smtClean="0">
                <a:solidFill>
                  <a:srgbClr val="000000"/>
                </a:solidFill>
              </a:rPr>
              <a:t> y a la acción abrasiva del tráfico continuo; razón por la cual, se recomienda tener en consideración lo siguiente:</a:t>
            </a:r>
          </a:p>
          <a:p>
            <a:pPr marL="342900" indent="-342900" algn="just" eaLnBrk="0" hangingPunct="0">
              <a:spcBef>
                <a:spcPct val="20000"/>
              </a:spcBef>
              <a:buClr>
                <a:srgbClr val="002E89"/>
              </a:buClr>
              <a:buSzPct val="150000"/>
              <a:defRPr/>
            </a:pPr>
            <a:endParaRPr lang="es-SV" sz="2000" dirty="0" smtClean="0"/>
          </a:p>
          <a:p>
            <a:pPr marL="342900" indent="-342900" algn="just" eaLnBrk="0" hangingPunct="0">
              <a:spcBef>
                <a:spcPct val="20000"/>
              </a:spcBef>
              <a:buClr>
                <a:schemeClr val="tx1">
                  <a:lumMod val="95000"/>
                  <a:lumOff val="5000"/>
                </a:schemeClr>
              </a:buClr>
              <a:buSzPct val="100000"/>
              <a:buFont typeface="Times New Roman" pitchFamily="18" charset="0"/>
              <a:buChar char="■"/>
              <a:defRPr/>
            </a:pPr>
            <a:r>
              <a:rPr lang="es-SV" sz="2000" dirty="0" smtClean="0"/>
              <a:t>Desviar el tráfico del área de trabajo hasta que la siguiente capa haya sido colocada al menos parcialmente. </a:t>
            </a:r>
          </a:p>
          <a:p>
            <a:pPr algn="just" eaLnBrk="0" hangingPunct="0">
              <a:spcBef>
                <a:spcPct val="20000"/>
              </a:spcBef>
              <a:buClr>
                <a:schemeClr val="tx1">
                  <a:lumMod val="95000"/>
                  <a:lumOff val="5000"/>
                </a:schemeClr>
              </a:buClr>
              <a:buSzPct val="100000"/>
              <a:buFont typeface="Times New Roman" pitchFamily="18" charset="0"/>
              <a:buChar char="■"/>
              <a:defRPr/>
            </a:pPr>
            <a:endParaRPr lang="es-SV" sz="2000" dirty="0" smtClean="0"/>
          </a:p>
          <a:p>
            <a:pPr marL="342900" indent="-342900" algn="just" eaLnBrk="0" hangingPunct="0">
              <a:spcBef>
                <a:spcPct val="20000"/>
              </a:spcBef>
              <a:buClr>
                <a:schemeClr val="tx1">
                  <a:lumMod val="95000"/>
                  <a:lumOff val="5000"/>
                </a:schemeClr>
              </a:buClr>
              <a:buSzPct val="100000"/>
              <a:buFont typeface="Times New Roman" pitchFamily="18" charset="0"/>
              <a:buChar char="■"/>
              <a:defRPr/>
            </a:pPr>
            <a:r>
              <a:rPr lang="es-SV" sz="2000" dirty="0" smtClean="0"/>
              <a:t>Si el tráfico debe ser permitido durante el curado y antes de la colocación de la siguiente capa, es recomendable reducir al mínimo el número y el peso de los vehículos.</a:t>
            </a:r>
          </a:p>
          <a:p>
            <a:pPr algn="just" eaLnBrk="0" hangingPunct="0">
              <a:spcBef>
                <a:spcPct val="20000"/>
              </a:spcBef>
              <a:buClr>
                <a:schemeClr val="bg2"/>
              </a:buClr>
              <a:buSzPct val="150000"/>
              <a:defRPr/>
            </a:pPr>
            <a:endParaRPr lang="es-SV" sz="2000" dirty="0" smtClean="0"/>
          </a:p>
        </p:txBody>
      </p:sp>
      <p:sp>
        <p:nvSpPr>
          <p:cNvPr id="5"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5</a:t>
            </a:r>
            <a:r>
              <a:rPr lang="es-SV" sz="2600" b="1" i="0" baseline="0" dirty="0" smtClean="0">
                <a:solidFill>
                  <a:srgbClr val="D9D9D9"/>
                </a:solidFill>
                <a:latin typeface="Times New Roman" pitchFamily="18" charset="0"/>
                <a:ea typeface="Verdana" pitchFamily="34" charset="0"/>
                <a:cs typeface="Times New Roman" pitchFamily="18" charset="0"/>
              </a:rPr>
              <a:t>. Proceso constructivo de mezclas suelo-cal.</a:t>
            </a: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5</a:t>
            </a:r>
            <a:r>
              <a:rPr lang="es-ES" sz="2400" i="0" baseline="0" dirty="0" smtClean="0">
                <a:solidFill>
                  <a:srgbClr val="065BAA"/>
                </a:solidFill>
                <a:latin typeface="Times New Roman" pitchFamily="18" charset="0"/>
                <a:ea typeface="Verdana" pitchFamily="34" charset="0"/>
                <a:cs typeface="Times New Roman" pitchFamily="18" charset="0"/>
              </a:rPr>
              <a:t>.2 Secuencia constructiva (</a:t>
            </a:r>
            <a:r>
              <a:rPr lang="es-ES" sz="2400" i="0" baseline="0" dirty="0" err="1" smtClean="0">
                <a:solidFill>
                  <a:srgbClr val="065BAA"/>
                </a:solidFill>
                <a:latin typeface="Times New Roman" pitchFamily="18" charset="0"/>
                <a:ea typeface="Verdana" pitchFamily="34" charset="0"/>
                <a:cs typeface="Times New Roman" pitchFamily="18" charset="0"/>
              </a:rPr>
              <a:t>Cont</a:t>
            </a:r>
            <a:r>
              <a:rPr lang="es-ES" sz="2400" i="0" baseline="0" dirty="0" smtClean="0">
                <a:solidFill>
                  <a:srgbClr val="065BAA"/>
                </a:solidFill>
                <a:latin typeface="Times New Roman" pitchFamily="18" charset="0"/>
                <a:ea typeface="Verdana" pitchFamily="34" charset="0"/>
                <a:cs typeface="Times New Roman" pitchFamily="18" charset="0"/>
              </a:rPr>
              <a:t>…).</a:t>
            </a:r>
          </a:p>
        </p:txBody>
      </p:sp>
      <p:sp>
        <p:nvSpPr>
          <p:cNvPr id="4" name="3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38</a:t>
            </a:fld>
            <a:endParaRPr lang="es-ES">
              <a:solidFill>
                <a:srgbClr val="065BAA"/>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marL="361950" indent="-361950" algn="just" eaLnBrk="1" hangingPunct="1">
              <a:spcBef>
                <a:spcPct val="20000"/>
              </a:spcBef>
              <a:buClr>
                <a:schemeClr val="bg2"/>
              </a:buClr>
              <a:buSzPct val="75000"/>
            </a:pPr>
            <a:r>
              <a:rPr lang="es-SV" sz="2600" b="1" i="0" baseline="0" dirty="0" smtClean="0">
                <a:solidFill>
                  <a:srgbClr val="065BAA"/>
                </a:solidFill>
                <a:latin typeface="Times New Roman" pitchFamily="18" charset="0"/>
                <a:ea typeface="Verdana" pitchFamily="34" charset="0"/>
                <a:cs typeface="Times New Roman" pitchFamily="18" charset="0"/>
              </a:rPr>
              <a:t>6. Referencias bibliográficas.</a:t>
            </a:r>
          </a:p>
        </p:txBody>
      </p:sp>
      <p:sp>
        <p:nvSpPr>
          <p:cNvPr id="12" name="Rectangle 5"/>
          <p:cNvSpPr txBox="1">
            <a:spLocks noChangeArrowheads="1"/>
          </p:cNvSpPr>
          <p:nvPr/>
        </p:nvSpPr>
        <p:spPr bwMode="auto">
          <a:xfrm>
            <a:off x="285720" y="889890"/>
            <a:ext cx="8501122" cy="5929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3038" indent="-173038" algn="just" eaLnBrk="0" hangingPunct="0">
              <a:spcBef>
                <a:spcPct val="20000"/>
              </a:spcBef>
              <a:buClr>
                <a:schemeClr val="tx1">
                  <a:lumMod val="95000"/>
                  <a:lumOff val="5000"/>
                </a:schemeClr>
              </a:buClr>
              <a:buSzPct val="100000"/>
              <a:buFont typeface="Times New Roman" pitchFamily="18" charset="0"/>
              <a:buChar char="■"/>
              <a:defRPr/>
            </a:pPr>
            <a:r>
              <a:rPr lang="es-MX" sz="1400" dirty="0" smtClean="0"/>
              <a:t>AASHTO T220-66 (2008). “</a:t>
            </a:r>
            <a:r>
              <a:rPr lang="en-US" sz="1400" dirty="0" smtClean="0"/>
              <a:t>Standard Method of Test for Determination of the Strength of Soil-Lime Mixtures”. Washington , USA. 2008.</a:t>
            </a:r>
          </a:p>
          <a:p>
            <a:pPr marL="173038" indent="-173038" algn="just" eaLnBrk="0" hangingPunct="0">
              <a:spcBef>
                <a:spcPct val="20000"/>
              </a:spcBef>
              <a:buClr>
                <a:schemeClr val="tx1">
                  <a:lumMod val="95000"/>
                  <a:lumOff val="5000"/>
                </a:schemeClr>
              </a:buClr>
              <a:buSzPct val="100000"/>
              <a:buFont typeface="Times New Roman" pitchFamily="18" charset="0"/>
              <a:buChar char="■"/>
              <a:defRPr/>
            </a:pPr>
            <a:r>
              <a:rPr lang="es-MX" sz="1400" dirty="0" smtClean="0"/>
              <a:t>ASTM C51-07. “</a:t>
            </a:r>
            <a:r>
              <a:rPr lang="en-US" sz="1400" dirty="0" smtClean="0"/>
              <a:t>Standard Terminology Relating to Lime and Limestone (as used by the Industry)”.</a:t>
            </a:r>
            <a:r>
              <a:rPr lang="es-MX" sz="1400" dirty="0" smtClean="0"/>
              <a:t> Pennsylvania, USA. 2007.</a:t>
            </a:r>
            <a:endParaRPr lang="en-US" sz="1400" dirty="0" smtClean="0"/>
          </a:p>
          <a:p>
            <a:pPr marL="173038" indent="-173038" algn="just" eaLnBrk="0" hangingPunct="0">
              <a:spcBef>
                <a:spcPct val="20000"/>
              </a:spcBef>
              <a:buClr>
                <a:schemeClr val="tx1">
                  <a:lumMod val="95000"/>
                  <a:lumOff val="5000"/>
                </a:schemeClr>
              </a:buClr>
              <a:buSzPct val="100000"/>
              <a:buFont typeface="Times New Roman" pitchFamily="18" charset="0"/>
              <a:buChar char="■"/>
              <a:defRPr/>
            </a:pPr>
            <a:r>
              <a:rPr lang="es-MX" sz="1400" dirty="0" smtClean="0"/>
              <a:t>ASTM C977-03 (</a:t>
            </a:r>
            <a:r>
              <a:rPr lang="es-MX" sz="1400" dirty="0" err="1" smtClean="0"/>
              <a:t>Reapproved</a:t>
            </a:r>
            <a:r>
              <a:rPr lang="es-MX" sz="1400" dirty="0" smtClean="0"/>
              <a:t> 2009). “</a:t>
            </a:r>
            <a:r>
              <a:rPr lang="en-US" sz="1400" dirty="0" smtClean="0"/>
              <a:t>Standard Specification for Quicklime and Hydrated Lime for Soil Stabilization</a:t>
            </a:r>
            <a:r>
              <a:rPr lang="es-MX" sz="1400" dirty="0" smtClean="0"/>
              <a:t>”. Pennsylvania, USA. 2009.</a:t>
            </a:r>
          </a:p>
          <a:p>
            <a:pPr marL="173038" indent="-173038" algn="just" eaLnBrk="0" hangingPunct="0">
              <a:spcBef>
                <a:spcPct val="20000"/>
              </a:spcBef>
              <a:buClr>
                <a:schemeClr val="tx1">
                  <a:lumMod val="95000"/>
                  <a:lumOff val="5000"/>
                </a:schemeClr>
              </a:buClr>
              <a:buSzPct val="100000"/>
              <a:buFont typeface="Times New Roman" pitchFamily="18" charset="0"/>
              <a:buChar char="■"/>
              <a:defRPr/>
            </a:pPr>
            <a:r>
              <a:rPr lang="es-MX" sz="1400" dirty="0" smtClean="0"/>
              <a:t>ASTM D3551-08. “</a:t>
            </a:r>
            <a:r>
              <a:rPr lang="en-US" sz="1400" dirty="0" smtClean="0"/>
              <a:t>Standard Practice for Laboratory Preparation of Soil-Lime Mixtures Using Mechanical Mixer”. </a:t>
            </a:r>
            <a:r>
              <a:rPr lang="es-MX" sz="1400" dirty="0" smtClean="0"/>
              <a:t>Pennsylvania, USA. 2008.</a:t>
            </a:r>
            <a:endParaRPr lang="en-US" sz="1400" dirty="0" smtClean="0"/>
          </a:p>
          <a:p>
            <a:pPr marL="173038" indent="-173038" algn="just" eaLnBrk="0" hangingPunct="0">
              <a:spcBef>
                <a:spcPct val="20000"/>
              </a:spcBef>
              <a:buClr>
                <a:schemeClr val="tx1">
                  <a:lumMod val="95000"/>
                  <a:lumOff val="5000"/>
                </a:schemeClr>
              </a:buClr>
              <a:buSzPct val="100000"/>
              <a:buFont typeface="Times New Roman" pitchFamily="18" charset="0"/>
              <a:buChar char="■"/>
              <a:defRPr/>
            </a:pPr>
            <a:r>
              <a:rPr lang="en-US" sz="1400" dirty="0" smtClean="0"/>
              <a:t>ASTM D5102-09. “Standard Test Method for Unconfined Compressive Strength of Compacted Soil-Lime Mixtures”. </a:t>
            </a:r>
            <a:r>
              <a:rPr lang="es-MX" sz="1400" dirty="0" smtClean="0"/>
              <a:t>Pennsylvania, USA. 2009.</a:t>
            </a:r>
          </a:p>
          <a:p>
            <a:pPr marL="173038" indent="-173038" algn="just" eaLnBrk="0" hangingPunct="0">
              <a:spcBef>
                <a:spcPct val="20000"/>
              </a:spcBef>
              <a:buClr>
                <a:schemeClr val="tx1">
                  <a:lumMod val="95000"/>
                  <a:lumOff val="5000"/>
                </a:schemeClr>
              </a:buClr>
              <a:buSzPct val="100000"/>
              <a:buFont typeface="Times New Roman" pitchFamily="18" charset="0"/>
              <a:buChar char="■"/>
              <a:defRPr/>
            </a:pPr>
            <a:r>
              <a:rPr lang="es-MX" sz="1400" dirty="0" smtClean="0"/>
              <a:t>ASTM D6276-99 (</a:t>
            </a:r>
            <a:r>
              <a:rPr lang="es-MX" sz="1400" dirty="0" err="1" smtClean="0"/>
              <a:t>Reapproved</a:t>
            </a:r>
            <a:r>
              <a:rPr lang="es-MX" sz="1400" dirty="0" smtClean="0"/>
              <a:t> 2006). </a:t>
            </a:r>
            <a:r>
              <a:rPr lang="en-US" sz="1400" dirty="0" smtClean="0"/>
              <a:t>Standard Test Method for Using pH to Estimate the Soil-Lime Proportion Requirement for Soil Stabilization. </a:t>
            </a:r>
            <a:r>
              <a:rPr lang="es-MX" sz="1400" dirty="0" smtClean="0"/>
              <a:t>Pennsylvania, USA. 2006.</a:t>
            </a:r>
          </a:p>
          <a:p>
            <a:pPr marL="173038" indent="-173038" algn="just" eaLnBrk="0" hangingPunct="0">
              <a:spcBef>
                <a:spcPct val="20000"/>
              </a:spcBef>
              <a:buClr>
                <a:schemeClr val="tx1">
                  <a:lumMod val="95000"/>
                  <a:lumOff val="5000"/>
                </a:schemeClr>
              </a:buClr>
              <a:buSzPct val="100000"/>
              <a:buFont typeface="Times New Roman" pitchFamily="18" charset="0"/>
              <a:buChar char="■"/>
              <a:defRPr/>
            </a:pPr>
            <a:r>
              <a:rPr lang="es-MX" sz="1400" dirty="0" err="1" smtClean="0"/>
              <a:t>Department</a:t>
            </a:r>
            <a:r>
              <a:rPr lang="es-MX" sz="1400" dirty="0" smtClean="0"/>
              <a:t> of </a:t>
            </a:r>
            <a:r>
              <a:rPr lang="es-MX" sz="1400" dirty="0" err="1" smtClean="0"/>
              <a:t>The</a:t>
            </a:r>
            <a:r>
              <a:rPr lang="es-MX" sz="1400" dirty="0" smtClean="0"/>
              <a:t> </a:t>
            </a:r>
            <a:r>
              <a:rPr lang="es-MX" sz="1400" dirty="0" err="1" smtClean="0"/>
              <a:t>Army</a:t>
            </a:r>
            <a:r>
              <a:rPr lang="es-MX" sz="1400" dirty="0" smtClean="0"/>
              <a:t>, </a:t>
            </a:r>
            <a:r>
              <a:rPr lang="es-MX" sz="1400" dirty="0" err="1" smtClean="0"/>
              <a:t>The</a:t>
            </a:r>
            <a:r>
              <a:rPr lang="es-MX" sz="1400" dirty="0" smtClean="0"/>
              <a:t> </a:t>
            </a:r>
            <a:r>
              <a:rPr lang="es-MX" sz="1400" dirty="0" err="1" smtClean="0"/>
              <a:t>Navy</a:t>
            </a:r>
            <a:r>
              <a:rPr lang="es-MX" sz="1400" dirty="0" smtClean="0"/>
              <a:t>, and </a:t>
            </a:r>
            <a:r>
              <a:rPr lang="es-MX" sz="1400" dirty="0" err="1" smtClean="0"/>
              <a:t>The</a:t>
            </a:r>
            <a:r>
              <a:rPr lang="es-MX" sz="1400" dirty="0" smtClean="0"/>
              <a:t> Air </a:t>
            </a:r>
            <a:r>
              <a:rPr lang="es-MX" sz="1400" dirty="0" err="1" smtClean="0"/>
              <a:t>Force</a:t>
            </a:r>
            <a:r>
              <a:rPr lang="es-MX" sz="1400" dirty="0" smtClean="0"/>
              <a:t>. “</a:t>
            </a:r>
            <a:r>
              <a:rPr lang="es-MX" sz="1400" dirty="0" err="1" smtClean="0"/>
              <a:t>Soil</a:t>
            </a:r>
            <a:r>
              <a:rPr lang="es-MX" sz="1400" dirty="0" smtClean="0"/>
              <a:t> </a:t>
            </a:r>
            <a:r>
              <a:rPr lang="es-MX" sz="1400" dirty="0" err="1" smtClean="0"/>
              <a:t>Stabilization</a:t>
            </a:r>
            <a:r>
              <a:rPr lang="es-MX" sz="1400" dirty="0" smtClean="0"/>
              <a:t> </a:t>
            </a:r>
            <a:r>
              <a:rPr lang="es-MX" sz="1400" dirty="0" err="1" smtClean="0"/>
              <a:t>for</a:t>
            </a:r>
            <a:r>
              <a:rPr lang="es-MX" sz="1400" dirty="0" smtClean="0"/>
              <a:t> </a:t>
            </a:r>
            <a:r>
              <a:rPr lang="es-MX" sz="1400" dirty="0" err="1" smtClean="0"/>
              <a:t>Pavements</a:t>
            </a:r>
            <a:r>
              <a:rPr lang="es-MX" sz="1400" dirty="0" smtClean="0"/>
              <a:t>”. Washington, USA. 1994.</a:t>
            </a:r>
          </a:p>
          <a:p>
            <a:pPr marL="173038" indent="-173038" algn="just" eaLnBrk="0" hangingPunct="0">
              <a:spcBef>
                <a:spcPct val="20000"/>
              </a:spcBef>
              <a:buClr>
                <a:schemeClr val="tx1">
                  <a:lumMod val="95000"/>
                  <a:lumOff val="5000"/>
                </a:schemeClr>
              </a:buClr>
              <a:buSzPct val="100000"/>
              <a:buFont typeface="Times New Roman" pitchFamily="18" charset="0"/>
              <a:buChar char="■"/>
              <a:defRPr/>
            </a:pPr>
            <a:r>
              <a:rPr lang="es-MX" sz="1400" dirty="0" smtClean="0"/>
              <a:t>Little, Dallas N. “</a:t>
            </a:r>
            <a:r>
              <a:rPr lang="es-MX" sz="1400" dirty="0" err="1" smtClean="0"/>
              <a:t>Evaluation</a:t>
            </a:r>
            <a:r>
              <a:rPr lang="es-MX" sz="1400" dirty="0" smtClean="0"/>
              <a:t> of </a:t>
            </a:r>
            <a:r>
              <a:rPr lang="es-MX" sz="1400" dirty="0" err="1" smtClean="0"/>
              <a:t>Structural</a:t>
            </a:r>
            <a:r>
              <a:rPr lang="es-MX" sz="1400" dirty="0" smtClean="0"/>
              <a:t> </a:t>
            </a:r>
            <a:r>
              <a:rPr lang="es-MX" sz="1400" dirty="0" err="1" smtClean="0"/>
              <a:t>Properties</a:t>
            </a:r>
            <a:r>
              <a:rPr lang="es-MX" sz="1400" dirty="0" smtClean="0"/>
              <a:t> of Lime </a:t>
            </a:r>
            <a:r>
              <a:rPr lang="es-MX" sz="1400" dirty="0" err="1" smtClean="0"/>
              <a:t>Stabilized</a:t>
            </a:r>
            <a:r>
              <a:rPr lang="es-MX" sz="1400" dirty="0" smtClean="0"/>
              <a:t> </a:t>
            </a:r>
            <a:r>
              <a:rPr lang="es-MX" sz="1400" dirty="0" err="1" smtClean="0"/>
              <a:t>Soils</a:t>
            </a:r>
            <a:r>
              <a:rPr lang="es-MX" sz="1400" dirty="0" smtClean="0"/>
              <a:t> and </a:t>
            </a:r>
            <a:r>
              <a:rPr lang="es-MX" sz="1400" dirty="0" err="1" smtClean="0"/>
              <a:t>Aggregates</a:t>
            </a:r>
            <a:r>
              <a:rPr lang="es-MX" sz="1400" dirty="0" smtClean="0"/>
              <a:t>, Volumen I: </a:t>
            </a:r>
            <a:r>
              <a:rPr lang="es-MX" sz="1400" dirty="0" err="1" smtClean="0"/>
              <a:t>Summary</a:t>
            </a:r>
            <a:r>
              <a:rPr lang="es-MX" sz="1400" dirty="0" smtClean="0"/>
              <a:t> of </a:t>
            </a:r>
            <a:r>
              <a:rPr lang="es-MX" sz="1400" dirty="0" err="1" smtClean="0"/>
              <a:t>Findings</a:t>
            </a:r>
            <a:r>
              <a:rPr lang="es-MX" sz="1400" dirty="0" smtClean="0"/>
              <a:t>”. USA 1999.</a:t>
            </a:r>
            <a:endParaRPr lang="en-US" sz="1400" dirty="0" smtClean="0"/>
          </a:p>
          <a:p>
            <a:pPr marL="173038" indent="-173038" algn="just" eaLnBrk="0" hangingPunct="0">
              <a:spcBef>
                <a:spcPct val="20000"/>
              </a:spcBef>
              <a:buClr>
                <a:schemeClr val="tx1">
                  <a:lumMod val="95000"/>
                  <a:lumOff val="5000"/>
                </a:schemeClr>
              </a:buClr>
              <a:buSzPct val="100000"/>
              <a:buFont typeface="Times New Roman" pitchFamily="18" charset="0"/>
              <a:buChar char="■"/>
              <a:defRPr/>
            </a:pPr>
            <a:r>
              <a:rPr lang="es-MX" sz="1400" dirty="0" smtClean="0"/>
              <a:t>Lime </a:t>
            </a:r>
            <a:r>
              <a:rPr lang="es-MX" sz="1400" dirty="0" err="1" smtClean="0"/>
              <a:t>Association</a:t>
            </a:r>
            <a:r>
              <a:rPr lang="es-MX" sz="1400" dirty="0" smtClean="0"/>
              <a:t> of Texas. “</a:t>
            </a:r>
            <a:r>
              <a:rPr lang="es-MX" sz="1400" dirty="0" err="1" smtClean="0"/>
              <a:t>Handbook</a:t>
            </a:r>
            <a:r>
              <a:rPr lang="es-MX" sz="1400" dirty="0" smtClean="0"/>
              <a:t> </a:t>
            </a:r>
            <a:r>
              <a:rPr lang="es-MX" sz="1400" dirty="0" err="1" smtClean="0"/>
              <a:t>for</a:t>
            </a:r>
            <a:r>
              <a:rPr lang="es-MX" sz="1400" dirty="0" smtClean="0"/>
              <a:t> </a:t>
            </a:r>
            <a:r>
              <a:rPr lang="es-MX" sz="1400" dirty="0" err="1" smtClean="0"/>
              <a:t>Stabilization</a:t>
            </a:r>
            <a:r>
              <a:rPr lang="es-MX" sz="1400" dirty="0" smtClean="0"/>
              <a:t> of </a:t>
            </a:r>
            <a:r>
              <a:rPr lang="es-MX" sz="1400" dirty="0" err="1" smtClean="0"/>
              <a:t>Pavement</a:t>
            </a:r>
            <a:r>
              <a:rPr lang="es-MX" sz="1400" dirty="0" smtClean="0"/>
              <a:t> </a:t>
            </a:r>
            <a:r>
              <a:rPr lang="es-MX" sz="1400" dirty="0" err="1" smtClean="0"/>
              <a:t>Subgrades</a:t>
            </a:r>
            <a:r>
              <a:rPr lang="es-MX" sz="1400" dirty="0" smtClean="0"/>
              <a:t> and Base </a:t>
            </a:r>
            <a:r>
              <a:rPr lang="es-MX" sz="1400" dirty="0" err="1" smtClean="0"/>
              <a:t>Courses</a:t>
            </a:r>
            <a:r>
              <a:rPr lang="es-MX" sz="1400" dirty="0" smtClean="0"/>
              <a:t> </a:t>
            </a:r>
            <a:r>
              <a:rPr lang="es-MX" sz="1400" dirty="0" err="1" smtClean="0"/>
              <a:t>with</a:t>
            </a:r>
            <a:r>
              <a:rPr lang="es-MX" sz="1400" dirty="0" smtClean="0"/>
              <a:t> Lime”. Texas, USA. 1995.</a:t>
            </a:r>
          </a:p>
          <a:p>
            <a:pPr marL="173038" indent="-173038" algn="just" eaLnBrk="0" hangingPunct="0">
              <a:spcBef>
                <a:spcPct val="20000"/>
              </a:spcBef>
              <a:buClr>
                <a:schemeClr val="tx1">
                  <a:lumMod val="95000"/>
                  <a:lumOff val="5000"/>
                </a:schemeClr>
              </a:buClr>
              <a:buSzPct val="100000"/>
              <a:buFont typeface="Times New Roman" pitchFamily="18" charset="0"/>
              <a:buChar char="■"/>
              <a:defRPr/>
            </a:pPr>
            <a:r>
              <a:rPr lang="es-MX" sz="1400" dirty="0" err="1" smtClean="0"/>
              <a:t>National</a:t>
            </a:r>
            <a:r>
              <a:rPr lang="es-MX" sz="1400" dirty="0" smtClean="0"/>
              <a:t> </a:t>
            </a:r>
            <a:r>
              <a:rPr lang="es-MX" sz="1400" dirty="0" err="1" smtClean="0"/>
              <a:t>Cooperative</a:t>
            </a:r>
            <a:r>
              <a:rPr lang="es-MX" sz="1400" dirty="0" smtClean="0"/>
              <a:t> </a:t>
            </a:r>
            <a:r>
              <a:rPr lang="es-MX" sz="1400" dirty="0" err="1" smtClean="0"/>
              <a:t>Highway</a:t>
            </a:r>
            <a:r>
              <a:rPr lang="es-MX" sz="1400" dirty="0" smtClean="0"/>
              <a:t> </a:t>
            </a:r>
            <a:r>
              <a:rPr lang="es-MX" sz="1400" dirty="0" err="1" smtClean="0"/>
              <a:t>Research</a:t>
            </a:r>
            <a:r>
              <a:rPr lang="es-MX" sz="1400" dirty="0" smtClean="0"/>
              <a:t> </a:t>
            </a:r>
            <a:r>
              <a:rPr lang="es-MX" sz="1400" dirty="0" err="1" smtClean="0"/>
              <a:t>Program</a:t>
            </a:r>
            <a:r>
              <a:rPr lang="es-MX" sz="1400" dirty="0" smtClean="0"/>
              <a:t> (NCHRP). “</a:t>
            </a:r>
            <a:r>
              <a:rPr lang="es-MX" sz="1400" dirty="0" err="1" smtClean="0"/>
              <a:t>Recommended</a:t>
            </a:r>
            <a:r>
              <a:rPr lang="es-MX" sz="1400" dirty="0" smtClean="0"/>
              <a:t> </a:t>
            </a:r>
            <a:r>
              <a:rPr lang="es-MX" sz="1400" dirty="0" err="1" smtClean="0"/>
              <a:t>Practice</a:t>
            </a:r>
            <a:r>
              <a:rPr lang="es-MX" sz="1400" dirty="0" smtClean="0"/>
              <a:t> </a:t>
            </a:r>
            <a:r>
              <a:rPr lang="es-MX" sz="1400" dirty="0" err="1" smtClean="0"/>
              <a:t>for</a:t>
            </a:r>
            <a:r>
              <a:rPr lang="es-MX" sz="1400" dirty="0" smtClean="0"/>
              <a:t> </a:t>
            </a:r>
            <a:r>
              <a:rPr lang="es-MX" sz="1400" dirty="0" err="1" smtClean="0"/>
              <a:t>Stabilization</a:t>
            </a:r>
            <a:r>
              <a:rPr lang="es-MX" sz="1400" dirty="0" smtClean="0"/>
              <a:t> of </a:t>
            </a:r>
            <a:r>
              <a:rPr lang="es-MX" sz="1400" dirty="0" err="1" smtClean="0"/>
              <a:t>Subgrade</a:t>
            </a:r>
            <a:r>
              <a:rPr lang="es-MX" sz="1400" dirty="0" smtClean="0"/>
              <a:t> </a:t>
            </a:r>
            <a:r>
              <a:rPr lang="es-MX" sz="1400" dirty="0" err="1" smtClean="0"/>
              <a:t>Soils</a:t>
            </a:r>
            <a:r>
              <a:rPr lang="es-MX" sz="1400" dirty="0" smtClean="0"/>
              <a:t> and Base </a:t>
            </a:r>
            <a:r>
              <a:rPr lang="es-MX" sz="1400" dirty="0" err="1" smtClean="0"/>
              <a:t>Materials</a:t>
            </a:r>
            <a:r>
              <a:rPr lang="es-MX" sz="1400" dirty="0" smtClean="0"/>
              <a:t>”. USA. 2009.</a:t>
            </a:r>
          </a:p>
          <a:p>
            <a:pPr marL="173038" indent="-173038" algn="just" eaLnBrk="0" hangingPunct="0">
              <a:spcBef>
                <a:spcPct val="20000"/>
              </a:spcBef>
              <a:buClr>
                <a:schemeClr val="tx1">
                  <a:lumMod val="95000"/>
                  <a:lumOff val="5000"/>
                </a:schemeClr>
              </a:buClr>
              <a:buSzPct val="100000"/>
              <a:buFont typeface="Times New Roman" pitchFamily="18" charset="0"/>
              <a:buChar char="■"/>
              <a:defRPr/>
            </a:pPr>
            <a:r>
              <a:rPr lang="es-MX" sz="1400" dirty="0" err="1" smtClean="0"/>
              <a:t>National</a:t>
            </a:r>
            <a:r>
              <a:rPr lang="es-MX" sz="1400" dirty="0" smtClean="0"/>
              <a:t> Lime </a:t>
            </a:r>
            <a:r>
              <a:rPr lang="es-MX" sz="1400" dirty="0" err="1" smtClean="0"/>
              <a:t>Association</a:t>
            </a:r>
            <a:r>
              <a:rPr lang="es-MX" sz="1400" dirty="0" smtClean="0"/>
              <a:t>. “Lime </a:t>
            </a:r>
            <a:r>
              <a:rPr lang="es-MX" sz="1400" dirty="0" err="1" smtClean="0"/>
              <a:t>Terminology</a:t>
            </a:r>
            <a:r>
              <a:rPr lang="es-MX" sz="1400" dirty="0" smtClean="0"/>
              <a:t>, </a:t>
            </a:r>
            <a:r>
              <a:rPr lang="es-MX" sz="1400" dirty="0" err="1" smtClean="0"/>
              <a:t>Standards</a:t>
            </a:r>
            <a:r>
              <a:rPr lang="es-MX" sz="1400" dirty="0" smtClean="0"/>
              <a:t> &amp; </a:t>
            </a:r>
            <a:r>
              <a:rPr lang="es-MX" sz="1400" dirty="0" err="1" smtClean="0"/>
              <a:t>Properties</a:t>
            </a:r>
            <a:r>
              <a:rPr lang="es-MX" sz="1400" dirty="0" smtClean="0"/>
              <a:t>”, </a:t>
            </a:r>
            <a:r>
              <a:rPr lang="es-MX" sz="1400" dirty="0" err="1" smtClean="0"/>
              <a:t>Fact</a:t>
            </a:r>
            <a:r>
              <a:rPr lang="es-MX" sz="1400" dirty="0" smtClean="0"/>
              <a:t> </a:t>
            </a:r>
            <a:r>
              <a:rPr lang="es-MX" sz="1400" dirty="0" err="1" smtClean="0"/>
              <a:t>Sheet</a:t>
            </a:r>
            <a:r>
              <a:rPr lang="es-MX" sz="1400" dirty="0" smtClean="0"/>
              <a:t>. Virginia, USA. 2007.</a:t>
            </a:r>
          </a:p>
          <a:p>
            <a:pPr marL="173038" indent="-173038" algn="just" eaLnBrk="0" hangingPunct="0">
              <a:spcBef>
                <a:spcPct val="20000"/>
              </a:spcBef>
              <a:buClr>
                <a:schemeClr val="tx1">
                  <a:lumMod val="95000"/>
                  <a:lumOff val="5000"/>
                </a:schemeClr>
              </a:buClr>
              <a:buSzPct val="100000"/>
              <a:buFont typeface="Times New Roman" pitchFamily="18" charset="0"/>
              <a:buChar char="■"/>
              <a:defRPr/>
            </a:pPr>
            <a:r>
              <a:rPr lang="es-MX" sz="1400" dirty="0" err="1" smtClean="0"/>
              <a:t>National</a:t>
            </a:r>
            <a:r>
              <a:rPr lang="es-MX" sz="1400" dirty="0" smtClean="0"/>
              <a:t> Lime </a:t>
            </a:r>
            <a:r>
              <a:rPr lang="es-MX" sz="1400" dirty="0" err="1" smtClean="0"/>
              <a:t>Association</a:t>
            </a:r>
            <a:r>
              <a:rPr lang="es-MX" sz="1400" dirty="0" smtClean="0"/>
              <a:t>. “</a:t>
            </a:r>
            <a:r>
              <a:rPr lang="en-US" sz="1400" dirty="0" smtClean="0"/>
              <a:t>Lime-Treated Soil Construction Manual, Lime Stabilization &amp; Lime Modification</a:t>
            </a:r>
            <a:r>
              <a:rPr lang="es-MX" sz="1400" dirty="0" smtClean="0"/>
              <a:t>”, </a:t>
            </a:r>
            <a:r>
              <a:rPr lang="es-MX" sz="1400" dirty="0" err="1" smtClean="0"/>
              <a:t>Bulletin</a:t>
            </a:r>
            <a:r>
              <a:rPr lang="es-MX" sz="1400" dirty="0" smtClean="0"/>
              <a:t> 326. Virginia, USA. 2004.</a:t>
            </a:r>
          </a:p>
          <a:p>
            <a:pPr marL="173038" indent="-173038" algn="just" eaLnBrk="0" hangingPunct="0">
              <a:spcBef>
                <a:spcPct val="20000"/>
              </a:spcBef>
              <a:buClr>
                <a:schemeClr val="tx1">
                  <a:lumMod val="95000"/>
                  <a:lumOff val="5000"/>
                </a:schemeClr>
              </a:buClr>
              <a:buSzPct val="100000"/>
              <a:buFont typeface="Times New Roman" pitchFamily="18" charset="0"/>
              <a:buChar char="■"/>
              <a:defRPr/>
            </a:pPr>
            <a:r>
              <a:rPr lang="es-MX" sz="1400" dirty="0" err="1" smtClean="0"/>
              <a:t>National</a:t>
            </a:r>
            <a:r>
              <a:rPr lang="es-MX" sz="1400" dirty="0" smtClean="0"/>
              <a:t> Lime </a:t>
            </a:r>
            <a:r>
              <a:rPr lang="es-MX" sz="1400" dirty="0" err="1" smtClean="0"/>
              <a:t>Association</a:t>
            </a:r>
            <a:r>
              <a:rPr lang="es-MX" sz="1400" dirty="0" smtClean="0"/>
              <a:t>. “Mixture </a:t>
            </a:r>
            <a:r>
              <a:rPr lang="es-MX" sz="1400" dirty="0" err="1" smtClean="0"/>
              <a:t>Design</a:t>
            </a:r>
            <a:r>
              <a:rPr lang="es-MX" sz="1400" dirty="0" smtClean="0"/>
              <a:t> and </a:t>
            </a:r>
            <a:r>
              <a:rPr lang="es-MX" sz="1400" dirty="0" err="1" smtClean="0"/>
              <a:t>Testing</a:t>
            </a:r>
            <a:r>
              <a:rPr lang="es-MX" sz="1400" dirty="0" smtClean="0"/>
              <a:t> </a:t>
            </a:r>
            <a:r>
              <a:rPr lang="es-MX" sz="1400" dirty="0" err="1" smtClean="0"/>
              <a:t>Procedures</a:t>
            </a:r>
            <a:r>
              <a:rPr lang="es-MX" sz="1400" dirty="0" smtClean="0"/>
              <a:t> </a:t>
            </a:r>
            <a:r>
              <a:rPr lang="es-MX" sz="1400" dirty="0" err="1" smtClean="0"/>
              <a:t>for</a:t>
            </a:r>
            <a:r>
              <a:rPr lang="es-MX" sz="1400" dirty="0" smtClean="0"/>
              <a:t> Lime </a:t>
            </a:r>
            <a:r>
              <a:rPr lang="es-MX" sz="1400" dirty="0" err="1" smtClean="0"/>
              <a:t>Stabilized</a:t>
            </a:r>
            <a:r>
              <a:rPr lang="es-MX" sz="1400" dirty="0" smtClean="0"/>
              <a:t> </a:t>
            </a:r>
            <a:r>
              <a:rPr lang="es-MX" sz="1400" dirty="0" err="1" smtClean="0"/>
              <a:t>Soil</a:t>
            </a:r>
            <a:r>
              <a:rPr lang="es-MX" sz="1400" dirty="0" smtClean="0"/>
              <a:t>”,</a:t>
            </a:r>
          </a:p>
          <a:p>
            <a:pPr marL="173038" indent="-173038" algn="just" eaLnBrk="0" hangingPunct="0">
              <a:spcBef>
                <a:spcPct val="20000"/>
              </a:spcBef>
              <a:buClr>
                <a:schemeClr val="tx1">
                  <a:lumMod val="95000"/>
                  <a:lumOff val="5000"/>
                </a:schemeClr>
              </a:buClr>
              <a:buSzPct val="100000"/>
              <a:defRPr/>
            </a:pPr>
            <a:r>
              <a:rPr lang="es-MX" sz="1400" dirty="0" smtClean="0"/>
              <a:t>    </a:t>
            </a:r>
            <a:r>
              <a:rPr lang="es-MX" sz="1400" dirty="0" err="1" smtClean="0"/>
              <a:t>Technical</a:t>
            </a:r>
            <a:r>
              <a:rPr lang="es-MX" sz="1400" dirty="0" smtClean="0"/>
              <a:t> </a:t>
            </a:r>
            <a:r>
              <a:rPr lang="es-MX" sz="1400" dirty="0" err="1" smtClean="0"/>
              <a:t>Brief</a:t>
            </a:r>
            <a:r>
              <a:rPr lang="es-MX" sz="1400" dirty="0" smtClean="0"/>
              <a:t>. Virginia, USA. 2007.</a:t>
            </a:r>
            <a:endParaRPr lang="es-SV" sz="1400" dirty="0" smtClean="0"/>
          </a:p>
        </p:txBody>
      </p:sp>
      <p:sp>
        <p:nvSpPr>
          <p:cNvPr id="4" name="3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39</a:t>
            </a:fld>
            <a:endParaRPr lang="es-ES">
              <a:solidFill>
                <a:srgbClr val="065BAA"/>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285720" y="456583"/>
            <a:ext cx="8501122" cy="54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smtClean="0">
                <a:solidFill>
                  <a:srgbClr val="065BAA"/>
                </a:solidFill>
                <a:latin typeface="Times New Roman" pitchFamily="18" charset="0"/>
                <a:ea typeface="Verdana" pitchFamily="34" charset="0"/>
                <a:cs typeface="Times New Roman" pitchFamily="18" charset="0"/>
              </a:rPr>
              <a:t>Contenido.</a:t>
            </a:r>
            <a:endParaRPr lang="es-ES" sz="2600" b="1" i="0" baseline="0" dirty="0">
              <a:solidFill>
                <a:srgbClr val="065BAA"/>
              </a:solidFill>
              <a:latin typeface="Times New Roman" pitchFamily="18" charset="0"/>
              <a:ea typeface="Verdana" pitchFamily="34" charset="0"/>
              <a:cs typeface="Times New Roman" pitchFamily="18" charset="0"/>
            </a:endParaRPr>
          </a:p>
        </p:txBody>
      </p:sp>
      <p:sp>
        <p:nvSpPr>
          <p:cNvPr id="9" name="Rectangle 5"/>
          <p:cNvSpPr txBox="1">
            <a:spLocks noChangeArrowheads="1"/>
          </p:cNvSpPr>
          <p:nvPr/>
        </p:nvSpPr>
        <p:spPr bwMode="auto">
          <a:xfrm>
            <a:off x="285720" y="1142984"/>
            <a:ext cx="8501122" cy="535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1950" indent="-361950">
              <a:spcBef>
                <a:spcPts val="0"/>
              </a:spcBef>
              <a:spcAft>
                <a:spcPts val="600"/>
              </a:spcAft>
              <a:buClr>
                <a:srgbClr val="002E89"/>
              </a:buClr>
              <a:buSzPct val="110000"/>
              <a:buFont typeface="Wingdings" pitchFamily="2" charset="2"/>
              <a:buAutoNum type="arabicPeriod"/>
              <a:tabLst>
                <a:tab pos="361950" algn="l"/>
              </a:tabLst>
            </a:pPr>
            <a:r>
              <a:rPr lang="es-ES_tradnl" sz="2000" dirty="0" smtClean="0">
                <a:solidFill>
                  <a:schemeClr val="tx1">
                    <a:lumMod val="95000"/>
                    <a:lumOff val="5000"/>
                  </a:schemeClr>
                </a:solidFill>
                <a:ea typeface="Times New Roman" pitchFamily="18" charset="0"/>
                <a:cs typeface="Times New Roman" pitchFamily="18" charset="0"/>
              </a:rPr>
              <a:t>Introducción.</a:t>
            </a:r>
          </a:p>
          <a:p>
            <a:pPr marL="361950" indent="-361950">
              <a:spcBef>
                <a:spcPts val="0"/>
              </a:spcBef>
              <a:spcAft>
                <a:spcPts val="600"/>
              </a:spcAft>
              <a:buClr>
                <a:srgbClr val="002E89"/>
              </a:buClr>
              <a:buSzPct val="110000"/>
              <a:buFont typeface="Wingdings" pitchFamily="2" charset="2"/>
              <a:buAutoNum type="arabicPeriod"/>
              <a:tabLst>
                <a:tab pos="361950" algn="l"/>
              </a:tabLst>
            </a:pPr>
            <a:endParaRPr lang="es-ES_tradnl" sz="2000" dirty="0" smtClean="0">
              <a:solidFill>
                <a:schemeClr val="tx1">
                  <a:lumMod val="95000"/>
                  <a:lumOff val="5000"/>
                </a:schemeClr>
              </a:solidFill>
              <a:ea typeface="Times New Roman" pitchFamily="18" charset="0"/>
              <a:cs typeface="Times New Roman" pitchFamily="18" charset="0"/>
            </a:endParaRPr>
          </a:p>
          <a:p>
            <a:pPr marL="361950" indent="-361950">
              <a:spcBef>
                <a:spcPts val="0"/>
              </a:spcBef>
              <a:spcAft>
                <a:spcPts val="600"/>
              </a:spcAft>
              <a:buClr>
                <a:srgbClr val="002E89"/>
              </a:buClr>
              <a:buSzPct val="110000"/>
              <a:buFont typeface="Wingdings" pitchFamily="2" charset="2"/>
              <a:buAutoNum type="arabicPeriod"/>
              <a:tabLst>
                <a:tab pos="361950" algn="l"/>
              </a:tabLst>
            </a:pPr>
            <a:r>
              <a:rPr lang="es-ES_tradnl" sz="2000" dirty="0" smtClean="0">
                <a:solidFill>
                  <a:schemeClr val="tx1">
                    <a:lumMod val="95000"/>
                    <a:lumOff val="5000"/>
                  </a:schemeClr>
                </a:solidFill>
                <a:ea typeface="Times New Roman" pitchFamily="18" charset="0"/>
                <a:cs typeface="Times New Roman" pitchFamily="18" charset="0"/>
              </a:rPr>
              <a:t>Generalidades.</a:t>
            </a:r>
          </a:p>
          <a:p>
            <a:pPr marL="361950" indent="-361950">
              <a:spcBef>
                <a:spcPts val="0"/>
              </a:spcBef>
              <a:spcAft>
                <a:spcPts val="600"/>
              </a:spcAft>
              <a:buClr>
                <a:srgbClr val="002E89"/>
              </a:buClr>
              <a:buSzPct val="110000"/>
              <a:buFont typeface="Wingdings" pitchFamily="2" charset="2"/>
              <a:buAutoNum type="arabicPeriod"/>
              <a:tabLst>
                <a:tab pos="361950" algn="l"/>
              </a:tabLst>
            </a:pPr>
            <a:endParaRPr lang="es-ES_tradnl" sz="2000" dirty="0" smtClean="0">
              <a:solidFill>
                <a:schemeClr val="tx1">
                  <a:lumMod val="95000"/>
                  <a:lumOff val="5000"/>
                </a:schemeClr>
              </a:solidFill>
              <a:ea typeface="Times New Roman" pitchFamily="18" charset="0"/>
              <a:cs typeface="Times New Roman" pitchFamily="18" charset="0"/>
            </a:endParaRPr>
          </a:p>
          <a:p>
            <a:pPr marL="361950" indent="-361950">
              <a:spcBef>
                <a:spcPts val="0"/>
              </a:spcBef>
              <a:spcAft>
                <a:spcPts val="600"/>
              </a:spcAft>
              <a:buClr>
                <a:srgbClr val="002E89"/>
              </a:buClr>
              <a:buSzPct val="110000"/>
              <a:buFont typeface="Wingdings" pitchFamily="2" charset="2"/>
              <a:buAutoNum type="arabicPeriod"/>
              <a:tabLst>
                <a:tab pos="361950" algn="l"/>
              </a:tabLst>
            </a:pPr>
            <a:r>
              <a:rPr lang="es-ES_tradnl" sz="2000" dirty="0" smtClean="0">
                <a:solidFill>
                  <a:schemeClr val="tx1">
                    <a:lumMod val="95000"/>
                    <a:lumOff val="5000"/>
                  </a:schemeClr>
                </a:solidFill>
                <a:ea typeface="Times New Roman" pitchFamily="18" charset="0"/>
                <a:cs typeface="Times New Roman" pitchFamily="18" charset="0"/>
              </a:rPr>
              <a:t>Estabilización de suelos con cal.</a:t>
            </a:r>
          </a:p>
          <a:p>
            <a:pPr marL="361950" indent="-361950">
              <a:spcBef>
                <a:spcPts val="0"/>
              </a:spcBef>
              <a:spcAft>
                <a:spcPts val="600"/>
              </a:spcAft>
              <a:buClr>
                <a:srgbClr val="002E89"/>
              </a:buClr>
              <a:buSzPct val="110000"/>
              <a:buFont typeface="Wingdings" pitchFamily="2" charset="2"/>
              <a:buAutoNum type="arabicPeriod"/>
              <a:tabLst>
                <a:tab pos="361950" algn="l"/>
              </a:tabLst>
            </a:pPr>
            <a:endParaRPr lang="es-ES_tradnl" sz="2000" dirty="0" smtClean="0">
              <a:solidFill>
                <a:schemeClr val="tx1">
                  <a:lumMod val="95000"/>
                  <a:lumOff val="5000"/>
                </a:schemeClr>
              </a:solidFill>
              <a:ea typeface="Times New Roman" pitchFamily="18" charset="0"/>
              <a:cs typeface="Times New Roman" pitchFamily="18" charset="0"/>
            </a:endParaRPr>
          </a:p>
          <a:p>
            <a:pPr marL="361950" indent="-361950">
              <a:spcBef>
                <a:spcPts val="0"/>
              </a:spcBef>
              <a:spcAft>
                <a:spcPts val="600"/>
              </a:spcAft>
              <a:buClr>
                <a:srgbClr val="002E89"/>
              </a:buClr>
              <a:buSzPct val="110000"/>
              <a:buFont typeface="Wingdings" pitchFamily="2" charset="2"/>
              <a:buAutoNum type="arabicPeriod"/>
              <a:tabLst>
                <a:tab pos="361950" algn="l"/>
              </a:tabLst>
            </a:pPr>
            <a:r>
              <a:rPr lang="es-ES" sz="2000" dirty="0" smtClean="0">
                <a:solidFill>
                  <a:schemeClr val="tx1">
                    <a:lumMod val="95000"/>
                    <a:lumOff val="5000"/>
                  </a:schemeClr>
                </a:solidFill>
                <a:ea typeface="Times New Roman" pitchFamily="18" charset="0"/>
                <a:cs typeface="Times New Roman" pitchFamily="18" charset="0"/>
              </a:rPr>
              <a:t>Diseño de </a:t>
            </a:r>
            <a:r>
              <a:rPr lang="es-ES" sz="2000" dirty="0">
                <a:solidFill>
                  <a:schemeClr val="tx1">
                    <a:lumMod val="95000"/>
                    <a:lumOff val="5000"/>
                  </a:schemeClr>
                </a:solidFill>
                <a:ea typeface="Times New Roman" pitchFamily="18" charset="0"/>
                <a:cs typeface="Times New Roman" pitchFamily="18" charset="0"/>
              </a:rPr>
              <a:t>m</a:t>
            </a:r>
            <a:r>
              <a:rPr lang="es-ES" sz="2000" dirty="0" smtClean="0">
                <a:solidFill>
                  <a:schemeClr val="tx1">
                    <a:lumMod val="95000"/>
                    <a:lumOff val="5000"/>
                  </a:schemeClr>
                </a:solidFill>
                <a:ea typeface="Times New Roman" pitchFamily="18" charset="0"/>
                <a:cs typeface="Times New Roman" pitchFamily="18" charset="0"/>
              </a:rPr>
              <a:t>ezclas suelo - cal.</a:t>
            </a:r>
          </a:p>
          <a:p>
            <a:pPr marL="361950" indent="-361950">
              <a:spcBef>
                <a:spcPts val="0"/>
              </a:spcBef>
              <a:spcAft>
                <a:spcPts val="600"/>
              </a:spcAft>
              <a:buClr>
                <a:srgbClr val="002E89"/>
              </a:buClr>
              <a:buSzPct val="110000"/>
              <a:buFont typeface="Wingdings" pitchFamily="2" charset="2"/>
              <a:buAutoNum type="arabicPeriod"/>
              <a:tabLst>
                <a:tab pos="361950" algn="l"/>
              </a:tabLst>
            </a:pPr>
            <a:endParaRPr lang="es-ES" sz="2000" dirty="0" smtClean="0">
              <a:solidFill>
                <a:schemeClr val="tx1">
                  <a:lumMod val="95000"/>
                  <a:lumOff val="5000"/>
                </a:schemeClr>
              </a:solidFill>
              <a:ea typeface="Times New Roman" pitchFamily="18" charset="0"/>
              <a:cs typeface="Times New Roman" pitchFamily="18" charset="0"/>
            </a:endParaRPr>
          </a:p>
          <a:p>
            <a:pPr marL="361950" indent="-361950">
              <a:spcBef>
                <a:spcPts val="0"/>
              </a:spcBef>
              <a:spcAft>
                <a:spcPts val="600"/>
              </a:spcAft>
              <a:buClr>
                <a:srgbClr val="002E89"/>
              </a:buClr>
              <a:buSzPct val="110000"/>
              <a:buFont typeface="Wingdings" pitchFamily="2" charset="2"/>
              <a:buAutoNum type="arabicPeriod"/>
              <a:tabLst>
                <a:tab pos="361950" algn="l"/>
              </a:tabLst>
            </a:pPr>
            <a:r>
              <a:rPr lang="es-MX" sz="2000" dirty="0" smtClean="0">
                <a:solidFill>
                  <a:schemeClr val="tx1">
                    <a:lumMod val="95000"/>
                    <a:lumOff val="5000"/>
                  </a:schemeClr>
                </a:solidFill>
                <a:ea typeface="Times New Roman" pitchFamily="18" charset="0"/>
                <a:cs typeface="Times New Roman" pitchFamily="18" charset="0"/>
              </a:rPr>
              <a:t>Proceso constructivo de capas estabilizadas con cal.</a:t>
            </a:r>
          </a:p>
          <a:p>
            <a:pPr marL="361950" indent="-361950">
              <a:spcBef>
                <a:spcPts val="0"/>
              </a:spcBef>
              <a:spcAft>
                <a:spcPts val="600"/>
              </a:spcAft>
              <a:buClr>
                <a:srgbClr val="002E89"/>
              </a:buClr>
              <a:buSzPct val="110000"/>
              <a:buFont typeface="Wingdings" pitchFamily="2" charset="2"/>
              <a:buAutoNum type="arabicPeriod"/>
              <a:tabLst>
                <a:tab pos="361950" algn="l"/>
              </a:tabLst>
            </a:pPr>
            <a:endParaRPr lang="es-MX" sz="2000" dirty="0" smtClean="0">
              <a:solidFill>
                <a:schemeClr val="tx1">
                  <a:lumMod val="95000"/>
                  <a:lumOff val="5000"/>
                </a:schemeClr>
              </a:solidFill>
              <a:ea typeface="Times New Roman" pitchFamily="18" charset="0"/>
              <a:cs typeface="Times New Roman" pitchFamily="18" charset="0"/>
            </a:endParaRPr>
          </a:p>
          <a:p>
            <a:pPr marL="361950" indent="-361950">
              <a:spcBef>
                <a:spcPts val="0"/>
              </a:spcBef>
              <a:spcAft>
                <a:spcPts val="600"/>
              </a:spcAft>
              <a:buClr>
                <a:srgbClr val="002E89"/>
              </a:buClr>
              <a:buSzPct val="110000"/>
              <a:buFont typeface="Wingdings" pitchFamily="2" charset="2"/>
              <a:buAutoNum type="arabicPeriod"/>
              <a:tabLst>
                <a:tab pos="361950" algn="l"/>
              </a:tabLst>
            </a:pPr>
            <a:r>
              <a:rPr lang="es-MX" sz="2000" dirty="0" smtClean="0">
                <a:solidFill>
                  <a:schemeClr val="tx1">
                    <a:lumMod val="95000"/>
                    <a:lumOff val="5000"/>
                  </a:schemeClr>
                </a:solidFill>
                <a:ea typeface="Times New Roman" pitchFamily="18" charset="0"/>
                <a:cs typeface="Times New Roman" pitchFamily="18" charset="0"/>
              </a:rPr>
              <a:t>Referencias </a:t>
            </a:r>
            <a:r>
              <a:rPr lang="es-MX" sz="2000" dirty="0">
                <a:solidFill>
                  <a:schemeClr val="tx1">
                    <a:lumMod val="95000"/>
                    <a:lumOff val="5000"/>
                  </a:schemeClr>
                </a:solidFill>
                <a:ea typeface="Times New Roman" pitchFamily="18" charset="0"/>
                <a:cs typeface="Times New Roman" pitchFamily="18" charset="0"/>
              </a:rPr>
              <a:t>b</a:t>
            </a:r>
            <a:r>
              <a:rPr lang="es-MX" sz="2000" dirty="0" smtClean="0">
                <a:solidFill>
                  <a:schemeClr val="tx1">
                    <a:lumMod val="95000"/>
                    <a:lumOff val="5000"/>
                  </a:schemeClr>
                </a:solidFill>
                <a:ea typeface="Times New Roman" pitchFamily="18" charset="0"/>
                <a:cs typeface="Times New Roman" pitchFamily="18" charset="0"/>
              </a:rPr>
              <a:t>ibliográficas.</a:t>
            </a:r>
          </a:p>
          <a:p>
            <a:pPr marL="361950" indent="-361950">
              <a:spcBef>
                <a:spcPts val="0"/>
              </a:spcBef>
              <a:spcAft>
                <a:spcPts val="600"/>
              </a:spcAft>
              <a:buClr>
                <a:srgbClr val="002E89"/>
              </a:buClr>
              <a:buSzPct val="110000"/>
              <a:buFont typeface="Wingdings" pitchFamily="2" charset="2"/>
              <a:buAutoNum type="arabicPeriod"/>
              <a:tabLst>
                <a:tab pos="361950" algn="l"/>
              </a:tabLst>
            </a:pPr>
            <a:endParaRPr lang="es-MX" sz="2000" dirty="0" smtClean="0">
              <a:solidFill>
                <a:schemeClr val="tx1">
                  <a:lumMod val="95000"/>
                  <a:lumOff val="5000"/>
                </a:schemeClr>
              </a:solidFill>
              <a:ea typeface="Times New Roman" pitchFamily="18" charset="0"/>
              <a:cs typeface="Times New Roman" pitchFamily="18" charset="0"/>
            </a:endParaRPr>
          </a:p>
          <a:p>
            <a:pPr marL="361950" indent="-361950">
              <a:spcBef>
                <a:spcPts val="0"/>
              </a:spcBef>
              <a:spcAft>
                <a:spcPts val="600"/>
              </a:spcAft>
              <a:buClr>
                <a:srgbClr val="002E89"/>
              </a:buClr>
              <a:buSzPct val="110000"/>
              <a:buFont typeface="Wingdings" pitchFamily="2" charset="2"/>
              <a:buAutoNum type="arabicPeriod"/>
              <a:tabLst>
                <a:tab pos="361950" algn="l"/>
              </a:tabLst>
            </a:pPr>
            <a:r>
              <a:rPr lang="es-MX" sz="2000" dirty="0" smtClean="0">
                <a:solidFill>
                  <a:schemeClr val="tx1">
                    <a:lumMod val="95000"/>
                    <a:lumOff val="5000"/>
                  </a:schemeClr>
                </a:solidFill>
                <a:ea typeface="Times New Roman" pitchFamily="18" charset="0"/>
                <a:cs typeface="Times New Roman" pitchFamily="18" charset="0"/>
              </a:rPr>
              <a:t>Reflexiones.</a:t>
            </a:r>
          </a:p>
        </p:txBody>
      </p:sp>
      <p:sp>
        <p:nvSpPr>
          <p:cNvPr id="4" name="3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4</a:t>
            </a:fld>
            <a:endParaRPr lang="es-ES">
              <a:solidFill>
                <a:srgbClr val="065BAA"/>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54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marL="361950" indent="-361950" algn="just" eaLnBrk="1" hangingPunct="1">
              <a:spcBef>
                <a:spcPct val="20000"/>
              </a:spcBef>
              <a:buClr>
                <a:schemeClr val="bg2"/>
              </a:buClr>
              <a:buSzPct val="75000"/>
            </a:pPr>
            <a:r>
              <a:rPr lang="es-SV" sz="2600" b="1" i="0" baseline="0" dirty="0" smtClean="0">
                <a:solidFill>
                  <a:srgbClr val="065BAA"/>
                </a:solidFill>
                <a:latin typeface="Times New Roman" pitchFamily="18" charset="0"/>
                <a:ea typeface="Verdana" pitchFamily="34" charset="0"/>
                <a:cs typeface="Times New Roman" pitchFamily="18" charset="0"/>
              </a:rPr>
              <a:t>7. Reflexiones.</a:t>
            </a:r>
          </a:p>
        </p:txBody>
      </p:sp>
      <p:sp>
        <p:nvSpPr>
          <p:cNvPr id="12" name="Rectangle 5"/>
          <p:cNvSpPr txBox="1">
            <a:spLocks noChangeArrowheads="1"/>
          </p:cNvSpPr>
          <p:nvPr/>
        </p:nvSpPr>
        <p:spPr bwMode="auto">
          <a:xfrm>
            <a:off x="214282" y="1127098"/>
            <a:ext cx="8786874" cy="53022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algn="just" eaLnBrk="0" hangingPunct="0">
              <a:spcBef>
                <a:spcPts val="0"/>
              </a:spcBef>
              <a:spcAft>
                <a:spcPts val="1000"/>
              </a:spcAft>
              <a:buSzPct val="100000"/>
              <a:buFont typeface="Times New Roman" pitchFamily="18" charset="0"/>
              <a:buChar char="■"/>
              <a:defRPr/>
            </a:pPr>
            <a:r>
              <a:rPr lang="es-MX" sz="2000" i="1" dirty="0" smtClean="0">
                <a:cs typeface="Times New Roman" pitchFamily="18" charset="0"/>
              </a:rPr>
              <a:t>¿Debe el Diseñador – Contratista – </a:t>
            </a:r>
            <a:r>
              <a:rPr lang="es-MX" sz="2000" i="1" dirty="0">
                <a:cs typeface="Times New Roman" pitchFamily="18" charset="0"/>
              </a:rPr>
              <a:t>Supervisor – </a:t>
            </a:r>
            <a:r>
              <a:rPr lang="es-MX" sz="2000" i="1" dirty="0" smtClean="0">
                <a:cs typeface="Times New Roman" pitchFamily="18" charset="0"/>
              </a:rPr>
              <a:t>Administrador del Proyecto conocer los criterios de diseño y los procesos constructivos de mezclas suelo-cal?</a:t>
            </a:r>
          </a:p>
          <a:p>
            <a:pPr marL="273050" lvl="0" indent="-273050" algn="just" eaLnBrk="0" hangingPunct="0">
              <a:spcBef>
                <a:spcPts val="0"/>
              </a:spcBef>
              <a:spcAft>
                <a:spcPts val="1000"/>
              </a:spcAft>
              <a:buSzPct val="100000"/>
              <a:buFont typeface="Times New Roman" pitchFamily="18" charset="0"/>
              <a:buChar char="■"/>
              <a:defRPr/>
            </a:pPr>
            <a:r>
              <a:rPr lang="es-MX" sz="2000" i="1" kern="0" dirty="0" smtClean="0">
                <a:cs typeface="Times New Roman" pitchFamily="18" charset="0"/>
              </a:rPr>
              <a:t>¿Es necesario implementar un adecuado Control de la Calidad durante la fase constructiva de una capa a base de material estabilizado con cal?</a:t>
            </a:r>
          </a:p>
          <a:p>
            <a:pPr marL="273050" indent="-273050" algn="just" eaLnBrk="0" hangingPunct="0">
              <a:spcBef>
                <a:spcPts val="0"/>
              </a:spcBef>
              <a:spcAft>
                <a:spcPts val="1000"/>
              </a:spcAft>
              <a:buSzPct val="100000"/>
              <a:buFont typeface="Times New Roman" pitchFamily="18" charset="0"/>
              <a:buChar char="■"/>
              <a:defRPr/>
            </a:pPr>
            <a:r>
              <a:rPr lang="es-MX" sz="2000" i="1" kern="0" dirty="0" smtClean="0">
                <a:cs typeface="Times New Roman" pitchFamily="18" charset="0"/>
              </a:rPr>
              <a:t>¿Qué sucede si no se permite un período de maduración adecuado en una mezcla suelo-cal</a:t>
            </a:r>
            <a:r>
              <a:rPr lang="es-MX" sz="2000" i="1" dirty="0" smtClean="0"/>
              <a:t>?</a:t>
            </a:r>
          </a:p>
          <a:p>
            <a:pPr marL="273050" indent="-273050" algn="just" eaLnBrk="0" hangingPunct="0">
              <a:spcBef>
                <a:spcPts val="0"/>
              </a:spcBef>
              <a:spcAft>
                <a:spcPts val="1000"/>
              </a:spcAft>
              <a:buSzPct val="100000"/>
              <a:buFont typeface="Times New Roman" pitchFamily="18" charset="0"/>
              <a:buChar char="■"/>
              <a:defRPr/>
            </a:pPr>
            <a:r>
              <a:rPr lang="es-MX" sz="2000" i="1" kern="0" dirty="0" smtClean="0">
                <a:cs typeface="Times New Roman" pitchFamily="18" charset="0"/>
              </a:rPr>
              <a:t>¿Por qué es necesario verificar la eficiencia de mezclado en campo durante la fase constructiva?</a:t>
            </a:r>
          </a:p>
          <a:p>
            <a:pPr marL="273050" indent="-273050" algn="just" eaLnBrk="0" hangingPunct="0">
              <a:spcBef>
                <a:spcPts val="0"/>
              </a:spcBef>
              <a:spcAft>
                <a:spcPts val="1000"/>
              </a:spcAft>
              <a:buSzPct val="100000"/>
              <a:buFont typeface="Times New Roman" pitchFamily="18" charset="0"/>
              <a:buChar char="■"/>
              <a:defRPr/>
            </a:pPr>
            <a:r>
              <a:rPr lang="es-MX" sz="2000" i="1" dirty="0" smtClean="0"/>
              <a:t> ¿Por qué cuando se utiliza un densímetro nuclear es importante hacer correlaciones entre éste y métodos directos para verificar el grado de compactación en mezclas suelo-cal?</a:t>
            </a:r>
            <a:endParaRPr lang="es-MX" sz="2000" i="1" kern="0" dirty="0" smtClean="0">
              <a:cs typeface="Times New Roman" pitchFamily="18" charset="0"/>
            </a:endParaRPr>
          </a:p>
          <a:p>
            <a:pPr marL="273050" indent="-273050" algn="just" eaLnBrk="0" hangingPunct="0">
              <a:spcBef>
                <a:spcPts val="0"/>
              </a:spcBef>
              <a:spcAft>
                <a:spcPts val="1000"/>
              </a:spcAft>
              <a:buSzPct val="100000"/>
              <a:buFont typeface="Times New Roman" pitchFamily="18" charset="0"/>
              <a:buChar char="■"/>
              <a:defRPr/>
            </a:pPr>
            <a:r>
              <a:rPr lang="es-MX" sz="2000" i="1" kern="0" dirty="0" smtClean="0">
                <a:cs typeface="Times New Roman" pitchFamily="18" charset="0"/>
              </a:rPr>
              <a:t>¿Es necesario realizar un riego de imprimación y/o de liga en una base estabilizada con cal cuando sobre ésta se coloque una capa de rodadura bituminosa?</a:t>
            </a:r>
          </a:p>
        </p:txBody>
      </p:sp>
      <p:sp>
        <p:nvSpPr>
          <p:cNvPr id="4" name="3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40</a:t>
            </a:fld>
            <a:endParaRPr lang="es-ES">
              <a:solidFill>
                <a:srgbClr val="065BA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12">
                                            <p:txEl>
                                              <p:pRg st="0" end="0"/>
                                            </p:txEl>
                                          </p:spTgt>
                                        </p:tgtEl>
                                        <p:attrNameLst>
                                          <p:attrName>style.opacity</p:attrName>
                                        </p:attrNameLst>
                                      </p:cBhvr>
                                      <p:to>
                                        <p:strVal val="0.25"/>
                                      </p:to>
                                    </p:set>
                                    <p:animEffect filter="image" prLst="opacity: 0.25">
                                      <p:cBhvr rctx="IE">
                                        <p:cTn id="12" dur="indefinite"/>
                                        <p:tgtEl>
                                          <p:spTgt spid="1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20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12">
                                            <p:txEl>
                                              <p:pRg st="1" end="1"/>
                                            </p:txEl>
                                          </p:spTgt>
                                        </p:tgtEl>
                                        <p:attrNameLst>
                                          <p:attrName>style.opacity</p:attrName>
                                        </p:attrNameLst>
                                      </p:cBhvr>
                                      <p:to>
                                        <p:strVal val="0.25"/>
                                      </p:to>
                                    </p:set>
                                    <p:animEffect filter="image" prLst="opacity: 0.25">
                                      <p:cBhvr rctx="IE">
                                        <p:cTn id="20" dur="indefinite"/>
                                        <p:tgtEl>
                                          <p:spTgt spid="12">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fade">
                                      <p:cBhvr>
                                        <p:cTn id="23" dur="20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12">
                                            <p:txEl>
                                              <p:pRg st="2" end="2"/>
                                            </p:txEl>
                                          </p:spTgt>
                                        </p:tgtEl>
                                        <p:attrNameLst>
                                          <p:attrName>style.opacity</p:attrName>
                                        </p:attrNameLst>
                                      </p:cBhvr>
                                      <p:to>
                                        <p:strVal val="0.25"/>
                                      </p:to>
                                    </p:set>
                                    <p:animEffect filter="image" prLst="opacity: 0.25">
                                      <p:cBhvr rctx="IE">
                                        <p:cTn id="28" dur="indefinite"/>
                                        <p:tgtEl>
                                          <p:spTgt spid="12">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fade">
                                      <p:cBhvr>
                                        <p:cTn id="31" dur="2000"/>
                                        <p:tgtEl>
                                          <p:spTgt spid="1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childTnLst>
                                    <p:set>
                                      <p:cBhvr rctx="PPT">
                                        <p:cTn id="35" dur="indefinite"/>
                                        <p:tgtEl>
                                          <p:spTgt spid="12">
                                            <p:txEl>
                                              <p:pRg st="3" end="3"/>
                                            </p:txEl>
                                          </p:spTgt>
                                        </p:tgtEl>
                                        <p:attrNameLst>
                                          <p:attrName>style.opacity</p:attrName>
                                        </p:attrNameLst>
                                      </p:cBhvr>
                                      <p:to>
                                        <p:strVal val="0.25"/>
                                      </p:to>
                                    </p:set>
                                    <p:animEffect filter="image" prLst="opacity: 0.25">
                                      <p:cBhvr rctx="IE">
                                        <p:cTn id="36" dur="indefinite"/>
                                        <p:tgtEl>
                                          <p:spTgt spid="12">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animEffect transition="in" filter="fade">
                                      <p:cBhvr>
                                        <p:cTn id="39" dur="2000"/>
                                        <p:tgtEl>
                                          <p:spTgt spid="1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nodeType="clickEffect">
                                  <p:stCondLst>
                                    <p:cond delay="0"/>
                                  </p:stCondLst>
                                  <p:childTnLst>
                                    <p:set>
                                      <p:cBhvr rctx="PPT">
                                        <p:cTn id="43" dur="indefinite"/>
                                        <p:tgtEl>
                                          <p:spTgt spid="12">
                                            <p:txEl>
                                              <p:pRg st="4" end="4"/>
                                            </p:txEl>
                                          </p:spTgt>
                                        </p:tgtEl>
                                        <p:attrNameLst>
                                          <p:attrName>style.opacity</p:attrName>
                                        </p:attrNameLst>
                                      </p:cBhvr>
                                      <p:to>
                                        <p:strVal val="0.25"/>
                                      </p:to>
                                    </p:set>
                                    <p:animEffect filter="image" prLst="opacity: 0.25">
                                      <p:cBhvr rctx="IE">
                                        <p:cTn id="44" dur="indefinite"/>
                                        <p:tgtEl>
                                          <p:spTgt spid="12">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animEffect transition="in" filter="fade">
                                      <p:cBhvr>
                                        <p:cTn id="47"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ChangeArrowheads="1"/>
          </p:cNvSpPr>
          <p:nvPr/>
        </p:nvSpPr>
        <p:spPr bwMode="auto">
          <a:xfrm>
            <a:off x="157163" y="3857628"/>
            <a:ext cx="8820150" cy="73025"/>
          </a:xfrm>
          <a:prstGeom prst="rect">
            <a:avLst/>
          </a:prstGeom>
          <a:gradFill rotWithShape="1">
            <a:gsLst>
              <a:gs pos="0">
                <a:schemeClr val="bg2"/>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s-ES" sz="1700" i="1" baseline="-25000">
              <a:latin typeface="Verdana" pitchFamily="34" charset="0"/>
            </a:endParaRPr>
          </a:p>
        </p:txBody>
      </p:sp>
      <p:sp>
        <p:nvSpPr>
          <p:cNvPr id="30725" name="Text Box 6"/>
          <p:cNvSpPr txBox="1">
            <a:spLocks noChangeArrowheads="1"/>
          </p:cNvSpPr>
          <p:nvPr/>
        </p:nvSpPr>
        <p:spPr bwMode="auto">
          <a:xfrm>
            <a:off x="642938" y="4808540"/>
            <a:ext cx="3857625" cy="738664"/>
          </a:xfrm>
          <a:prstGeom prst="rect">
            <a:avLst/>
          </a:prstGeom>
          <a:noFill/>
          <a:ln w="9525">
            <a:noFill/>
            <a:miter lim="800000"/>
            <a:headEnd/>
            <a:tailEnd/>
          </a:ln>
        </p:spPr>
        <p:txBody>
          <a:bodyPr wrap="square">
            <a:spAutoFit/>
          </a:bodyPr>
          <a:lstStyle/>
          <a:p>
            <a:pPr algn="ctr"/>
            <a:r>
              <a:rPr lang="es-ES_tradnl" sz="1400" b="1" i="1" dirty="0" smtClean="0"/>
              <a:t>Ing. José Eduardo Villalobos </a:t>
            </a:r>
            <a:r>
              <a:rPr lang="es-ES_tradnl" sz="1400" b="1" i="1" dirty="0" err="1" smtClean="0"/>
              <a:t>Zetino</a:t>
            </a:r>
            <a:r>
              <a:rPr lang="es-ES_tradnl" sz="1400" b="1" i="1" dirty="0" smtClean="0"/>
              <a:t>.</a:t>
            </a:r>
          </a:p>
          <a:p>
            <a:pPr algn="ctr"/>
            <a:r>
              <a:rPr lang="es-ES_tradnl" sz="1400" b="1" i="1" dirty="0" smtClean="0"/>
              <a:t>Unidad Técnica,</a:t>
            </a:r>
          </a:p>
          <a:p>
            <a:pPr algn="ctr"/>
            <a:r>
              <a:rPr lang="es-ES_tradnl" sz="1400" b="1" i="1" dirty="0" smtClean="0"/>
              <a:t>Subdirección de Auditoría de la Calidad.</a:t>
            </a:r>
            <a:endParaRPr lang="es-ES" sz="1400" b="1" i="1" dirty="0"/>
          </a:p>
        </p:txBody>
      </p:sp>
      <p:sp>
        <p:nvSpPr>
          <p:cNvPr id="30726" name="Text Box 7"/>
          <p:cNvSpPr txBox="1">
            <a:spLocks noChangeArrowheads="1"/>
          </p:cNvSpPr>
          <p:nvPr/>
        </p:nvSpPr>
        <p:spPr bwMode="auto">
          <a:xfrm>
            <a:off x="4786314" y="5929330"/>
            <a:ext cx="3357586" cy="738664"/>
          </a:xfrm>
          <a:prstGeom prst="rect">
            <a:avLst/>
          </a:prstGeom>
          <a:noFill/>
          <a:ln w="9525">
            <a:noFill/>
            <a:miter lim="800000"/>
            <a:headEnd/>
            <a:tailEnd/>
          </a:ln>
        </p:spPr>
        <p:txBody>
          <a:bodyPr wrap="square">
            <a:spAutoFit/>
          </a:bodyPr>
          <a:lstStyle/>
          <a:p>
            <a:pPr algn="ctr"/>
            <a:r>
              <a:rPr lang="es-ES_tradnl" sz="1400" b="1" i="1" dirty="0" smtClean="0"/>
              <a:t>Ing. Daniel Antonio Hernández Flores</a:t>
            </a:r>
          </a:p>
          <a:p>
            <a:pPr algn="ctr"/>
            <a:r>
              <a:rPr lang="es-ES_tradnl" sz="1400" b="1" i="1" dirty="0" smtClean="0"/>
              <a:t>Director de Investigación y Desarrollo  de la Obra Pública</a:t>
            </a:r>
            <a:endParaRPr lang="es-ES" sz="1400" b="1" i="1" dirty="0"/>
          </a:p>
        </p:txBody>
      </p:sp>
      <p:sp>
        <p:nvSpPr>
          <p:cNvPr id="30727" name="Text Box 6"/>
          <p:cNvSpPr txBox="1">
            <a:spLocks noChangeArrowheads="1"/>
          </p:cNvSpPr>
          <p:nvPr/>
        </p:nvSpPr>
        <p:spPr bwMode="auto">
          <a:xfrm>
            <a:off x="714348" y="5929330"/>
            <a:ext cx="3689350" cy="738664"/>
          </a:xfrm>
          <a:prstGeom prst="rect">
            <a:avLst/>
          </a:prstGeom>
          <a:noFill/>
          <a:ln w="9525">
            <a:noFill/>
            <a:miter lim="800000"/>
            <a:headEnd/>
            <a:tailEnd/>
          </a:ln>
        </p:spPr>
        <p:txBody>
          <a:bodyPr>
            <a:spAutoFit/>
          </a:bodyPr>
          <a:lstStyle/>
          <a:p>
            <a:pPr algn="ctr"/>
            <a:r>
              <a:rPr lang="es-ES_tradnl" sz="1400" b="1" i="1" dirty="0"/>
              <a:t>Ing. William Antonio </a:t>
            </a:r>
            <a:r>
              <a:rPr lang="es-ES_tradnl" sz="1400" b="1" i="1" dirty="0" err="1"/>
              <a:t>Alachán</a:t>
            </a:r>
            <a:r>
              <a:rPr lang="es-ES_tradnl" sz="1400" b="1" i="1" dirty="0"/>
              <a:t> García. </a:t>
            </a:r>
          </a:p>
          <a:p>
            <a:pPr algn="ctr"/>
            <a:r>
              <a:rPr lang="es-ES_tradnl" sz="1400" b="1" i="1" dirty="0" smtClean="0"/>
              <a:t>Subdirector </a:t>
            </a:r>
            <a:r>
              <a:rPr lang="es-ES_tradnl" sz="1400" b="1" i="1" dirty="0"/>
              <a:t>Ad-honorem de Auditoría </a:t>
            </a:r>
            <a:r>
              <a:rPr lang="es-ES_tradnl" sz="1400" b="1" i="1" dirty="0" smtClean="0"/>
              <a:t>de la </a:t>
            </a:r>
            <a:r>
              <a:rPr lang="es-ES_tradnl" sz="1400" b="1" i="1" dirty="0"/>
              <a:t>Calidad. </a:t>
            </a:r>
            <a:endParaRPr lang="es-ES" sz="1400" b="1" i="1" dirty="0"/>
          </a:p>
        </p:txBody>
      </p:sp>
      <p:sp>
        <p:nvSpPr>
          <p:cNvPr id="11" name="Text Box 6"/>
          <p:cNvSpPr txBox="1">
            <a:spLocks noChangeArrowheads="1"/>
          </p:cNvSpPr>
          <p:nvPr/>
        </p:nvSpPr>
        <p:spPr bwMode="auto">
          <a:xfrm>
            <a:off x="4572027" y="4786322"/>
            <a:ext cx="3857625" cy="738664"/>
          </a:xfrm>
          <a:prstGeom prst="rect">
            <a:avLst/>
          </a:prstGeom>
          <a:noFill/>
          <a:ln w="9525">
            <a:noFill/>
            <a:miter lim="800000"/>
            <a:headEnd/>
            <a:tailEnd/>
          </a:ln>
        </p:spPr>
        <p:txBody>
          <a:bodyPr wrap="square">
            <a:spAutoFit/>
          </a:bodyPr>
          <a:lstStyle/>
          <a:p>
            <a:pPr algn="ctr"/>
            <a:r>
              <a:rPr lang="es-ES_tradnl" sz="1400" b="1" i="1" dirty="0" err="1" smtClean="0"/>
              <a:t>Tec</a:t>
            </a:r>
            <a:r>
              <a:rPr lang="es-ES_tradnl" sz="1400" b="1" i="1" dirty="0" smtClean="0"/>
              <a:t>. Javier Fernando Rivera Palencia.</a:t>
            </a:r>
            <a:endParaRPr lang="es-ES_tradnl" sz="1400" b="1" i="1" dirty="0"/>
          </a:p>
          <a:p>
            <a:pPr algn="ctr"/>
            <a:r>
              <a:rPr lang="es-ES_tradnl" sz="1400" b="1" i="1" dirty="0"/>
              <a:t>Unidad Técnica</a:t>
            </a:r>
            <a:r>
              <a:rPr lang="es-ES_tradnl" sz="1400" b="1" i="1" dirty="0" smtClean="0"/>
              <a:t>,</a:t>
            </a:r>
          </a:p>
          <a:p>
            <a:pPr algn="ctr"/>
            <a:r>
              <a:rPr lang="es-ES_tradnl" sz="1400" b="1" i="1" dirty="0" smtClean="0"/>
              <a:t>Subdirección de Investigación y Desarrollo.</a:t>
            </a:r>
            <a:endParaRPr lang="es-ES" sz="1400" b="1" i="1" baseline="-25000" dirty="0"/>
          </a:p>
        </p:txBody>
      </p:sp>
      <p:sp>
        <p:nvSpPr>
          <p:cNvPr id="13" name="Text Box 7"/>
          <p:cNvSpPr txBox="1">
            <a:spLocks noChangeArrowheads="1"/>
          </p:cNvSpPr>
          <p:nvPr/>
        </p:nvSpPr>
        <p:spPr bwMode="auto">
          <a:xfrm>
            <a:off x="385763" y="350129"/>
            <a:ext cx="855599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r" eaLnBrk="0" fontAlgn="base" hangingPunct="0">
              <a:spcBef>
                <a:spcPct val="0"/>
              </a:spcBef>
              <a:spcAft>
                <a:spcPct val="0"/>
              </a:spcAft>
              <a:defRPr>
                <a:solidFill>
                  <a:schemeClr val="tx1"/>
                </a:solidFill>
                <a:latin typeface="Times New Roman" pitchFamily="18" charset="0"/>
              </a:defRPr>
            </a:lvl6pPr>
            <a:lvl7pPr marL="2971800" indent="-228600" algn="r" eaLnBrk="0" fontAlgn="base" hangingPunct="0">
              <a:spcBef>
                <a:spcPct val="0"/>
              </a:spcBef>
              <a:spcAft>
                <a:spcPct val="0"/>
              </a:spcAft>
              <a:defRPr>
                <a:solidFill>
                  <a:schemeClr val="tx1"/>
                </a:solidFill>
                <a:latin typeface="Times New Roman" pitchFamily="18" charset="0"/>
              </a:defRPr>
            </a:lvl7pPr>
            <a:lvl8pPr marL="3429000" indent="-228600" algn="r" eaLnBrk="0" fontAlgn="base" hangingPunct="0">
              <a:spcBef>
                <a:spcPct val="0"/>
              </a:spcBef>
              <a:spcAft>
                <a:spcPct val="0"/>
              </a:spcAft>
              <a:defRPr>
                <a:solidFill>
                  <a:schemeClr val="tx1"/>
                </a:solidFill>
                <a:latin typeface="Times New Roman" pitchFamily="18" charset="0"/>
              </a:defRPr>
            </a:lvl8pPr>
            <a:lvl9pPr marL="3886200" indent="-228600" algn="r" eaLnBrk="0" fontAlgn="base" hangingPunct="0">
              <a:spcBef>
                <a:spcPct val="0"/>
              </a:spcBef>
              <a:spcAft>
                <a:spcPct val="0"/>
              </a:spcAft>
              <a:defRPr>
                <a:solidFill>
                  <a:schemeClr val="tx1"/>
                </a:solidFill>
                <a:latin typeface="Times New Roman" pitchFamily="18" charset="0"/>
              </a:defRPr>
            </a:lvl9pPr>
          </a:lstStyle>
          <a:p>
            <a:pPr algn="ctr" defTabSz="914400" eaLnBrk="1" fontAlgn="base" hangingPunct="1">
              <a:spcBef>
                <a:spcPct val="0"/>
              </a:spcBef>
              <a:spcAft>
                <a:spcPct val="0"/>
              </a:spcAft>
            </a:pPr>
            <a:r>
              <a:rPr lang="es-ES_tradnl" b="1" dirty="0" smtClean="0">
                <a:solidFill>
                  <a:srgbClr val="000000"/>
                </a:solidFill>
                <a:cs typeface="Times New Roman" pitchFamily="18" charset="0"/>
              </a:rPr>
              <a:t>DIRECCIÓN </a:t>
            </a:r>
            <a:r>
              <a:rPr lang="es-ES_tradnl" b="1" dirty="0">
                <a:solidFill>
                  <a:srgbClr val="000000"/>
                </a:solidFill>
                <a:cs typeface="Times New Roman" pitchFamily="18" charset="0"/>
              </a:rPr>
              <a:t>DE </a:t>
            </a:r>
            <a:r>
              <a:rPr lang="es-ES_tradnl" b="1" dirty="0" smtClean="0">
                <a:solidFill>
                  <a:srgbClr val="000000"/>
                </a:solidFill>
                <a:cs typeface="Times New Roman" pitchFamily="18" charset="0"/>
              </a:rPr>
              <a:t>INVESTIGACIÓN </a:t>
            </a:r>
            <a:r>
              <a:rPr lang="es-ES_tradnl" b="1" dirty="0">
                <a:solidFill>
                  <a:srgbClr val="000000"/>
                </a:solidFill>
                <a:cs typeface="Times New Roman" pitchFamily="18" charset="0"/>
              </a:rPr>
              <a:t>Y DESARROLLO </a:t>
            </a:r>
            <a:r>
              <a:rPr lang="es-ES_tradnl" b="1" dirty="0" smtClean="0">
                <a:solidFill>
                  <a:srgbClr val="000000"/>
                </a:solidFill>
                <a:cs typeface="Times New Roman" pitchFamily="18" charset="0"/>
              </a:rPr>
              <a:t>DE LA OBRA PÚBLICA</a:t>
            </a:r>
            <a:endParaRPr lang="es-ES" b="1" dirty="0">
              <a:solidFill>
                <a:srgbClr val="000000"/>
              </a:solidFill>
              <a:cs typeface="Times New Roman" pitchFamily="18" charset="0"/>
            </a:endParaRPr>
          </a:p>
        </p:txBody>
      </p:sp>
      <p:sp>
        <p:nvSpPr>
          <p:cNvPr id="14" name="Rectangle 4"/>
          <p:cNvSpPr>
            <a:spLocks noChangeArrowheads="1"/>
          </p:cNvSpPr>
          <p:nvPr/>
        </p:nvSpPr>
        <p:spPr bwMode="auto">
          <a:xfrm>
            <a:off x="1763713" y="3170496"/>
            <a:ext cx="5761037" cy="792163"/>
          </a:xfrm>
          <a:prstGeom prst="rect">
            <a:avLst/>
          </a:prstGeom>
          <a:noFill/>
          <a:ln w="9525">
            <a:noFill/>
            <a:miter lim="800000"/>
            <a:headEnd/>
            <a:tailEnd/>
          </a:ln>
        </p:spPr>
        <p:txBody>
          <a:bodyPr/>
          <a:lstStyle/>
          <a:p>
            <a:pPr marL="342900" indent="-342900" algn="ctr" fontAlgn="base">
              <a:spcBef>
                <a:spcPct val="20000"/>
              </a:spcBef>
              <a:spcAft>
                <a:spcPct val="0"/>
              </a:spcAft>
              <a:buClr>
                <a:srgbClr val="FF9900"/>
              </a:buClr>
              <a:buSzPct val="75000"/>
              <a:buFont typeface="Wingdings" pitchFamily="2" charset="2"/>
              <a:buNone/>
            </a:pPr>
            <a:r>
              <a:rPr lang="es-SV" sz="4800" i="1" dirty="0">
                <a:solidFill>
                  <a:srgbClr val="000000"/>
                </a:solidFill>
                <a:latin typeface="Times New Roman" pitchFamily="18" charset="0"/>
                <a:cs typeface="Arial" charset="0"/>
              </a:rPr>
              <a:t>MUCHAS GRACIAS</a:t>
            </a:r>
          </a:p>
        </p:txBody>
      </p:sp>
      <p:pic>
        <p:nvPicPr>
          <p:cNvPr id="15" name="14 Imagen" descr="ultimo logo.png"/>
          <p:cNvPicPr>
            <a:picLocks noChangeAspect="1"/>
          </p:cNvPicPr>
          <p:nvPr/>
        </p:nvPicPr>
        <p:blipFill>
          <a:blip r:embed="rId2" cstate="print"/>
          <a:stretch>
            <a:fillRect/>
          </a:stretch>
        </p:blipFill>
        <p:spPr>
          <a:xfrm>
            <a:off x="2690492" y="1187564"/>
            <a:ext cx="3463607" cy="1982932"/>
          </a:xfrm>
          <a:prstGeom prst="rect">
            <a:avLst/>
          </a:prstGeom>
        </p:spPr>
      </p:pic>
      <p:sp>
        <p:nvSpPr>
          <p:cNvPr id="10" name="9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41</a:t>
            </a:fld>
            <a:endParaRPr lang="es-ES">
              <a:solidFill>
                <a:srgbClr val="065BAA"/>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txBox="1">
            <a:spLocks noChangeArrowheads="1"/>
          </p:cNvSpPr>
          <p:nvPr/>
        </p:nvSpPr>
        <p:spPr bwMode="auto">
          <a:xfrm>
            <a:off x="285720" y="456583"/>
            <a:ext cx="8501122" cy="54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smtClean="0">
                <a:solidFill>
                  <a:srgbClr val="065BAA"/>
                </a:solidFill>
                <a:latin typeface="Times New Roman" pitchFamily="18" charset="0"/>
                <a:ea typeface="Verdana" pitchFamily="34" charset="0"/>
                <a:cs typeface="Times New Roman" pitchFamily="18" charset="0"/>
              </a:rPr>
              <a:t>1. Introducción.</a:t>
            </a:r>
            <a:endParaRPr lang="es-ES" sz="2600" b="1" i="0" baseline="0" dirty="0">
              <a:solidFill>
                <a:srgbClr val="065BAA"/>
              </a:solidFill>
              <a:latin typeface="Times New Roman" pitchFamily="18" charset="0"/>
              <a:ea typeface="Verdana" pitchFamily="34" charset="0"/>
              <a:cs typeface="Times New Roman" pitchFamily="18" charset="0"/>
            </a:endParaRPr>
          </a:p>
        </p:txBody>
      </p:sp>
      <p:sp>
        <p:nvSpPr>
          <p:cNvPr id="4098" name="Rectangle 5"/>
          <p:cNvSpPr>
            <a:spLocks noGrp="1" noChangeArrowheads="1"/>
          </p:cNvSpPr>
          <p:nvPr>
            <p:ph type="subTitle" idx="4294967295"/>
          </p:nvPr>
        </p:nvSpPr>
        <p:spPr>
          <a:xfrm>
            <a:off x="214342" y="1143000"/>
            <a:ext cx="8643938" cy="5429250"/>
          </a:xfrm>
        </p:spPr>
        <p:txBody>
          <a:bodyPr>
            <a:normAutofit/>
          </a:bodyPr>
          <a:lstStyle/>
          <a:p>
            <a:pPr marL="0" lvl="0" indent="0" algn="just">
              <a:spcBef>
                <a:spcPts val="0"/>
              </a:spcBef>
              <a:buClr>
                <a:schemeClr val="bg2"/>
              </a:buClr>
              <a:buSzPct val="100000"/>
              <a:buNone/>
              <a:defRPr/>
            </a:pPr>
            <a:r>
              <a:rPr lang="es-MX" sz="2000" dirty="0" smtClean="0">
                <a:latin typeface="Times New Roman" pitchFamily="18" charset="0"/>
                <a:cs typeface="Times New Roman" pitchFamily="18" charset="0"/>
              </a:rPr>
              <a:t>La cal tiene múltiples aplicaciones en diversos tipos de industrias: metalúrgica, química, papelera, agricultura, tratamiento de agua, construcción, entre otras. En la </a:t>
            </a:r>
            <a:r>
              <a:rPr lang="es-MX" sz="2000" dirty="0" smtClean="0">
                <a:solidFill>
                  <a:srgbClr val="0000FF"/>
                </a:solidFill>
                <a:latin typeface="Times New Roman" pitchFamily="18" charset="0"/>
                <a:cs typeface="Times New Roman" pitchFamily="18" charset="0"/>
              </a:rPr>
              <a:t>industria de la construcción</a:t>
            </a:r>
            <a:r>
              <a:rPr lang="es-MX" sz="2000" dirty="0" smtClean="0">
                <a:latin typeface="Times New Roman" pitchFamily="18" charset="0"/>
                <a:cs typeface="Times New Roman" pitchFamily="18" charset="0"/>
              </a:rPr>
              <a:t>, la cal es generalmente usada en el área de carreteras, para la estabilización de suelos </a:t>
            </a:r>
            <a:r>
              <a:rPr lang="es-SV" sz="2000" dirty="0" smtClean="0">
                <a:latin typeface="Times New Roman" pitchFamily="18" charset="0"/>
                <a:cs typeface="Times New Roman" pitchFamily="18" charset="0"/>
              </a:rPr>
              <a:t>(principalmente arcillas) que en su estado natural no presentan propiedades ingenieriles favorables.</a:t>
            </a:r>
          </a:p>
          <a:p>
            <a:pPr marL="0" indent="0" algn="just">
              <a:spcBef>
                <a:spcPts val="0"/>
              </a:spcBef>
              <a:buClr>
                <a:schemeClr val="bg2"/>
              </a:buClr>
              <a:buSzPct val="100000"/>
              <a:buNone/>
              <a:defRPr/>
            </a:pPr>
            <a:endParaRPr lang="es-MX" sz="2000" dirty="0" smtClean="0">
              <a:latin typeface="Times New Roman" pitchFamily="18" charset="0"/>
              <a:cs typeface="Times New Roman" pitchFamily="18" charset="0"/>
            </a:endParaRPr>
          </a:p>
          <a:p>
            <a:pPr marL="0" indent="0" algn="just">
              <a:spcBef>
                <a:spcPts val="0"/>
              </a:spcBef>
              <a:buClr>
                <a:schemeClr val="bg2"/>
              </a:buClr>
              <a:buSzPct val="100000"/>
              <a:buNone/>
              <a:defRPr/>
            </a:pPr>
            <a:r>
              <a:rPr lang="es-MX" sz="2000" dirty="0" smtClean="0">
                <a:latin typeface="Times New Roman" pitchFamily="18" charset="0"/>
                <a:cs typeface="Times New Roman" pitchFamily="18" charset="0"/>
              </a:rPr>
              <a:t>La estabilización de suelos con cal </a:t>
            </a:r>
            <a:r>
              <a:rPr lang="es-MX" sz="2000" kern="0" dirty="0" smtClean="0">
                <a:latin typeface="Times New Roman" pitchFamily="18" charset="0"/>
                <a:cs typeface="Times New Roman" pitchFamily="18" charset="0"/>
              </a:rPr>
              <a:t>requiere de un diseño apropiado de la mezcla para cada proyecto en particular y también del conocimiento de aquellos criterios recomendados por la buena práctica ingenieril, relacionados con materiales y procesos constructivos. </a:t>
            </a:r>
          </a:p>
          <a:p>
            <a:pPr marL="0" indent="0" algn="just">
              <a:spcBef>
                <a:spcPts val="0"/>
              </a:spcBef>
              <a:buClr>
                <a:schemeClr val="bg2"/>
              </a:buClr>
              <a:buSzPct val="100000"/>
              <a:buNone/>
              <a:defRPr/>
            </a:pPr>
            <a:endParaRPr lang="es-MX" sz="2000" kern="0" dirty="0" smtClean="0">
              <a:latin typeface="Times New Roman" pitchFamily="18" charset="0"/>
              <a:cs typeface="Times New Roman" pitchFamily="18" charset="0"/>
            </a:endParaRPr>
          </a:p>
          <a:p>
            <a:pPr marL="0" indent="0" algn="just">
              <a:spcBef>
                <a:spcPts val="0"/>
              </a:spcBef>
              <a:buClr>
                <a:schemeClr val="bg2"/>
              </a:buClr>
              <a:buSzPct val="100000"/>
              <a:buNone/>
              <a:defRPr/>
            </a:pPr>
            <a:r>
              <a:rPr lang="es-MX" sz="2000" kern="0" dirty="0" smtClean="0">
                <a:latin typeface="Times New Roman" pitchFamily="18" charset="0"/>
                <a:cs typeface="Times New Roman" pitchFamily="18" charset="0"/>
              </a:rPr>
              <a:t>Por su relevancia e incidencia en la obtención de un producto que satisfaga la calidad establecida en el diseño, dichos criterios serán abordados y desarrollados a lo largo de esta presentación. </a:t>
            </a:r>
            <a:endParaRPr lang="es-MX" sz="2000" dirty="0" smtClean="0">
              <a:latin typeface="Times New Roman" pitchFamily="18" charset="0"/>
              <a:cs typeface="Times New Roman" pitchFamily="18" charset="0"/>
            </a:endParaRPr>
          </a:p>
        </p:txBody>
      </p:sp>
      <p:sp>
        <p:nvSpPr>
          <p:cNvPr id="4" name="3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5</a:t>
            </a:fld>
            <a:endParaRPr lang="es-ES">
              <a:solidFill>
                <a:srgbClr val="065BAA"/>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065BAA"/>
                </a:solidFill>
                <a:latin typeface="Times New Roman" pitchFamily="18" charset="0"/>
                <a:ea typeface="Verdana" pitchFamily="34" charset="0"/>
                <a:cs typeface="Times New Roman" pitchFamily="18" charset="0"/>
              </a:rPr>
              <a:t>2</a:t>
            </a:r>
            <a:r>
              <a:rPr lang="es-SV" sz="2600" b="1" i="0" baseline="0" dirty="0" smtClean="0">
                <a:solidFill>
                  <a:srgbClr val="065BAA"/>
                </a:solidFill>
                <a:latin typeface="Times New Roman" pitchFamily="18" charset="0"/>
                <a:ea typeface="Verdana" pitchFamily="34" charset="0"/>
                <a:cs typeface="Times New Roman" pitchFamily="18" charset="0"/>
              </a:rPr>
              <a:t>. Generalidades.</a:t>
            </a:r>
          </a:p>
        </p:txBody>
      </p:sp>
      <p:sp>
        <p:nvSpPr>
          <p:cNvPr id="7" name="Rectangle 5"/>
          <p:cNvSpPr txBox="1">
            <a:spLocks noChangeArrowheads="1"/>
          </p:cNvSpPr>
          <p:nvPr/>
        </p:nvSpPr>
        <p:spPr bwMode="auto">
          <a:xfrm>
            <a:off x="251520" y="6357958"/>
            <a:ext cx="8501122"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buClr>
                <a:schemeClr val="bg2"/>
              </a:buClr>
              <a:buSzPct val="100000"/>
              <a:defRPr/>
            </a:pPr>
            <a:r>
              <a:rPr lang="es-MX" sz="1100" b="1" baseline="30000" dirty="0" smtClean="0">
                <a:solidFill>
                  <a:srgbClr val="0000FF"/>
                </a:solidFill>
              </a:rPr>
              <a:t>1</a:t>
            </a:r>
            <a:r>
              <a:rPr lang="es-MX" sz="1100" kern="0" dirty="0" smtClean="0">
                <a:cs typeface="Times New Roman" pitchFamily="18" charset="0"/>
              </a:rPr>
              <a:t> Adaptado de : ASTM C51 </a:t>
            </a:r>
            <a:r>
              <a:rPr lang="es-MX" sz="1100" i="1" kern="0" dirty="0" smtClean="0">
                <a:cs typeface="Times New Roman" pitchFamily="18" charset="0"/>
              </a:rPr>
              <a:t>Standard </a:t>
            </a:r>
            <a:r>
              <a:rPr lang="es-MX" sz="1100" i="1" kern="0" dirty="0" err="1" smtClean="0">
                <a:cs typeface="Times New Roman" pitchFamily="18" charset="0"/>
              </a:rPr>
              <a:t>Terminology</a:t>
            </a:r>
            <a:r>
              <a:rPr lang="es-MX" sz="1100" i="1" kern="0" dirty="0" smtClean="0">
                <a:cs typeface="Times New Roman" pitchFamily="18" charset="0"/>
              </a:rPr>
              <a:t> </a:t>
            </a:r>
            <a:r>
              <a:rPr lang="es-MX" sz="1100" i="1" kern="0" dirty="0" err="1" smtClean="0">
                <a:cs typeface="Times New Roman" pitchFamily="18" charset="0"/>
              </a:rPr>
              <a:t>Relating</a:t>
            </a:r>
            <a:r>
              <a:rPr lang="es-MX" sz="1100" i="1" kern="0" dirty="0" smtClean="0">
                <a:cs typeface="Times New Roman" pitchFamily="18" charset="0"/>
              </a:rPr>
              <a:t> to Lime and </a:t>
            </a:r>
            <a:r>
              <a:rPr lang="es-MX" sz="1100" i="1" kern="0" dirty="0" err="1" smtClean="0">
                <a:cs typeface="Times New Roman" pitchFamily="18" charset="0"/>
              </a:rPr>
              <a:t>Limestone</a:t>
            </a:r>
            <a:r>
              <a:rPr lang="es-MX" sz="1100" i="1" kern="0" dirty="0" smtClean="0">
                <a:cs typeface="Times New Roman" pitchFamily="18" charset="0"/>
              </a:rPr>
              <a:t> (as </a:t>
            </a:r>
            <a:r>
              <a:rPr lang="es-MX" sz="1100" i="1" kern="0" dirty="0" err="1" smtClean="0">
                <a:cs typeface="Times New Roman" pitchFamily="18" charset="0"/>
              </a:rPr>
              <a:t>used</a:t>
            </a:r>
            <a:r>
              <a:rPr lang="es-MX" sz="1100" i="1" kern="0" dirty="0" smtClean="0">
                <a:cs typeface="Times New Roman" pitchFamily="18" charset="0"/>
              </a:rPr>
              <a:t> </a:t>
            </a:r>
            <a:r>
              <a:rPr lang="es-MX" sz="1100" i="1" kern="0" dirty="0" err="1" smtClean="0">
                <a:cs typeface="Times New Roman" pitchFamily="18" charset="0"/>
              </a:rPr>
              <a:t>by</a:t>
            </a:r>
            <a:r>
              <a:rPr lang="es-MX" sz="1100" i="1" kern="0" dirty="0" smtClean="0">
                <a:cs typeface="Times New Roman" pitchFamily="18" charset="0"/>
              </a:rPr>
              <a:t> </a:t>
            </a:r>
            <a:r>
              <a:rPr lang="es-MX" sz="1100" i="1" kern="0" dirty="0" err="1" smtClean="0">
                <a:cs typeface="Times New Roman" pitchFamily="18" charset="0"/>
              </a:rPr>
              <a:t>the</a:t>
            </a:r>
            <a:r>
              <a:rPr lang="es-MX" sz="1100" i="1" kern="0" dirty="0" smtClean="0">
                <a:cs typeface="Times New Roman" pitchFamily="18" charset="0"/>
              </a:rPr>
              <a:t> </a:t>
            </a:r>
            <a:r>
              <a:rPr lang="es-MX" sz="1100" i="1" kern="0" dirty="0" err="1" smtClean="0">
                <a:cs typeface="Times New Roman" pitchFamily="18" charset="0"/>
              </a:rPr>
              <a:t>Industry</a:t>
            </a:r>
            <a:r>
              <a:rPr lang="es-MX" sz="1100" i="1" kern="0" dirty="0" smtClean="0">
                <a:cs typeface="Times New Roman" pitchFamily="18" charset="0"/>
              </a:rPr>
              <a:t>)</a:t>
            </a:r>
            <a:r>
              <a:rPr lang="es-MX" sz="1100" kern="0" dirty="0" smtClean="0">
                <a:cs typeface="Times New Roman" pitchFamily="18" charset="0"/>
              </a:rPr>
              <a:t>.</a:t>
            </a:r>
          </a:p>
          <a:p>
            <a:pPr lvl="0" eaLnBrk="0" hangingPunct="0">
              <a:spcBef>
                <a:spcPct val="20000"/>
              </a:spcBef>
              <a:buClr>
                <a:schemeClr val="bg2"/>
              </a:buClr>
              <a:buSzPct val="100000"/>
              <a:defRPr/>
            </a:pPr>
            <a:r>
              <a:rPr lang="es-MX" sz="1100" b="1" baseline="30000" dirty="0" smtClean="0">
                <a:solidFill>
                  <a:srgbClr val="0000FF"/>
                </a:solidFill>
              </a:rPr>
              <a:t>2</a:t>
            </a:r>
            <a:r>
              <a:rPr lang="es-MX" sz="1100" kern="0" dirty="0" smtClean="0">
                <a:cs typeface="Times New Roman" pitchFamily="18" charset="0"/>
              </a:rPr>
              <a:t> Traducción libre de: ASTM C51 </a:t>
            </a:r>
            <a:r>
              <a:rPr lang="es-MX" sz="1100" i="1" kern="0" dirty="0" smtClean="0">
                <a:cs typeface="Times New Roman" pitchFamily="18" charset="0"/>
              </a:rPr>
              <a:t>Standard </a:t>
            </a:r>
            <a:r>
              <a:rPr lang="es-MX" sz="1100" i="1" kern="0" dirty="0" err="1" smtClean="0">
                <a:cs typeface="Times New Roman" pitchFamily="18" charset="0"/>
              </a:rPr>
              <a:t>Terminology</a:t>
            </a:r>
            <a:r>
              <a:rPr lang="es-MX" sz="1100" i="1" kern="0" dirty="0" smtClean="0">
                <a:cs typeface="Times New Roman" pitchFamily="18" charset="0"/>
              </a:rPr>
              <a:t> </a:t>
            </a:r>
            <a:r>
              <a:rPr lang="es-MX" sz="1100" i="1" kern="0" dirty="0" err="1" smtClean="0">
                <a:cs typeface="Times New Roman" pitchFamily="18" charset="0"/>
              </a:rPr>
              <a:t>Relating</a:t>
            </a:r>
            <a:r>
              <a:rPr lang="es-MX" sz="1100" i="1" kern="0" dirty="0" smtClean="0">
                <a:cs typeface="Times New Roman" pitchFamily="18" charset="0"/>
              </a:rPr>
              <a:t> to Lime and </a:t>
            </a:r>
            <a:r>
              <a:rPr lang="es-MX" sz="1100" i="1" kern="0" dirty="0" err="1" smtClean="0">
                <a:cs typeface="Times New Roman" pitchFamily="18" charset="0"/>
              </a:rPr>
              <a:t>Limestone</a:t>
            </a:r>
            <a:r>
              <a:rPr lang="es-MX" sz="1100" i="1" kern="0" dirty="0" smtClean="0">
                <a:cs typeface="Times New Roman" pitchFamily="18" charset="0"/>
              </a:rPr>
              <a:t> (as </a:t>
            </a:r>
            <a:r>
              <a:rPr lang="es-MX" sz="1100" i="1" kern="0" dirty="0" err="1" smtClean="0">
                <a:cs typeface="Times New Roman" pitchFamily="18" charset="0"/>
              </a:rPr>
              <a:t>used</a:t>
            </a:r>
            <a:r>
              <a:rPr lang="es-MX" sz="1100" i="1" kern="0" dirty="0" smtClean="0">
                <a:cs typeface="Times New Roman" pitchFamily="18" charset="0"/>
              </a:rPr>
              <a:t> </a:t>
            </a:r>
            <a:r>
              <a:rPr lang="es-MX" sz="1100" i="1" kern="0" dirty="0" err="1" smtClean="0">
                <a:cs typeface="Times New Roman" pitchFamily="18" charset="0"/>
              </a:rPr>
              <a:t>by</a:t>
            </a:r>
            <a:r>
              <a:rPr lang="es-MX" sz="1100" i="1" kern="0" dirty="0" smtClean="0">
                <a:cs typeface="Times New Roman" pitchFamily="18" charset="0"/>
              </a:rPr>
              <a:t> </a:t>
            </a:r>
            <a:r>
              <a:rPr lang="es-MX" sz="1100" i="1" kern="0" dirty="0" err="1" smtClean="0">
                <a:cs typeface="Times New Roman" pitchFamily="18" charset="0"/>
              </a:rPr>
              <a:t>the</a:t>
            </a:r>
            <a:r>
              <a:rPr lang="es-MX" sz="1100" i="1" kern="0" dirty="0" smtClean="0">
                <a:cs typeface="Times New Roman" pitchFamily="18" charset="0"/>
              </a:rPr>
              <a:t> </a:t>
            </a:r>
            <a:r>
              <a:rPr lang="es-MX" sz="1100" i="1" kern="0" dirty="0" err="1" smtClean="0">
                <a:cs typeface="Times New Roman" pitchFamily="18" charset="0"/>
              </a:rPr>
              <a:t>Industry</a:t>
            </a:r>
            <a:r>
              <a:rPr lang="es-MX" sz="1100" i="1" kern="0" dirty="0" smtClean="0">
                <a:cs typeface="Times New Roman" pitchFamily="18" charset="0"/>
              </a:rPr>
              <a:t>)</a:t>
            </a:r>
            <a:r>
              <a:rPr lang="es-MX" sz="1100" kern="0" dirty="0" smtClean="0">
                <a:cs typeface="Times New Roman" pitchFamily="18" charset="0"/>
              </a:rPr>
              <a:t>.</a:t>
            </a:r>
          </a:p>
        </p:txBody>
      </p:sp>
      <p:sp>
        <p:nvSpPr>
          <p:cNvPr id="18" name="Rectangle 5"/>
          <p:cNvSpPr txBox="1">
            <a:spLocks noChangeArrowheads="1"/>
          </p:cNvSpPr>
          <p:nvPr/>
        </p:nvSpPr>
        <p:spPr bwMode="auto">
          <a:xfrm>
            <a:off x="214282" y="1142984"/>
            <a:ext cx="8538360" cy="15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spcBef>
                <a:spcPts val="0"/>
              </a:spcBef>
              <a:spcAft>
                <a:spcPct val="0"/>
              </a:spcAft>
              <a:buClr>
                <a:srgbClr val="002E89"/>
              </a:buClr>
              <a:buSzPct val="100000"/>
              <a:tabLst/>
              <a:defRPr/>
            </a:pPr>
            <a:r>
              <a:rPr lang="es-MX" sz="2000" b="1" kern="0" dirty="0" smtClean="0">
                <a:cs typeface="Times New Roman" pitchFamily="18" charset="0"/>
              </a:rPr>
              <a:t>¿Qué es la cal?</a:t>
            </a:r>
          </a:p>
          <a:p>
            <a:pPr algn="just" eaLnBrk="0" hangingPunct="0">
              <a:spcBef>
                <a:spcPts val="0"/>
              </a:spcBef>
              <a:buClr>
                <a:srgbClr val="002E89"/>
              </a:buClr>
              <a:buSzPct val="100000"/>
              <a:tabLst>
                <a:tab pos="363538" algn="l"/>
              </a:tabLst>
              <a:defRPr/>
            </a:pPr>
            <a:r>
              <a:rPr lang="es-MX" sz="2000" kern="0" dirty="0" smtClean="0">
                <a:cs typeface="Times New Roman" pitchFamily="18" charset="0"/>
              </a:rPr>
              <a:t>Término general que incluye las varias formas químicas y físicas de cal viva y cal hidratada.</a:t>
            </a:r>
            <a:r>
              <a:rPr lang="es-MX" sz="2000" b="1" baseline="30000" dirty="0" smtClean="0">
                <a:solidFill>
                  <a:srgbClr val="0000FF"/>
                </a:solidFill>
              </a:rPr>
              <a:t> </a:t>
            </a:r>
            <a:r>
              <a:rPr lang="es-MX" sz="2000" kern="0" dirty="0" smtClean="0">
                <a:cs typeface="Times New Roman" pitchFamily="18" charset="0"/>
              </a:rPr>
              <a:t>Puede ser: de </a:t>
            </a:r>
            <a:r>
              <a:rPr lang="es-MX" sz="2000" kern="0" dirty="0" smtClean="0">
                <a:solidFill>
                  <a:srgbClr val="0000FF"/>
                </a:solidFill>
                <a:cs typeface="Times New Roman" pitchFamily="18" charset="0"/>
              </a:rPr>
              <a:t>alto contenido de calcio </a:t>
            </a:r>
            <a:r>
              <a:rPr lang="es-MX" sz="2000" kern="0" dirty="0" smtClean="0">
                <a:cs typeface="Times New Roman" pitchFamily="18" charset="0"/>
              </a:rPr>
              <a:t>(con 0% a 5% de </a:t>
            </a:r>
            <a:r>
              <a:rPr lang="es-MX" sz="2000" dirty="0" smtClean="0"/>
              <a:t>MgCO</a:t>
            </a:r>
            <a:r>
              <a:rPr lang="es-MX" sz="2000" baseline="-25000" dirty="0" smtClean="0"/>
              <a:t>3</a:t>
            </a:r>
            <a:r>
              <a:rPr lang="es-MX" sz="2000" kern="0" dirty="0" smtClean="0">
                <a:cs typeface="Times New Roman" pitchFamily="18" charset="0"/>
              </a:rPr>
              <a:t>), de magnesio (con 5% a 35% de </a:t>
            </a:r>
            <a:r>
              <a:rPr lang="es-MX" sz="2000" dirty="0" smtClean="0"/>
              <a:t>MgCO</a:t>
            </a:r>
            <a:r>
              <a:rPr lang="es-MX" sz="2000" baseline="-25000" dirty="0" smtClean="0"/>
              <a:t>3</a:t>
            </a:r>
            <a:r>
              <a:rPr lang="es-MX" sz="2000" kern="0" dirty="0" smtClean="0">
                <a:cs typeface="Times New Roman" pitchFamily="18" charset="0"/>
              </a:rPr>
              <a:t>) o dolomítica (con 35% a 46% de </a:t>
            </a:r>
            <a:r>
              <a:rPr lang="es-MX" sz="2000" dirty="0" smtClean="0"/>
              <a:t>MgCO</a:t>
            </a:r>
            <a:r>
              <a:rPr lang="es-MX" sz="2000" baseline="-25000" dirty="0" smtClean="0"/>
              <a:t>3</a:t>
            </a:r>
            <a:r>
              <a:rPr lang="es-MX" sz="2000" kern="0" dirty="0" smtClean="0">
                <a:cs typeface="Times New Roman" pitchFamily="18" charset="0"/>
              </a:rPr>
              <a:t>).</a:t>
            </a:r>
            <a:r>
              <a:rPr lang="es-MX" sz="2000" b="1" baseline="30000" dirty="0" smtClean="0">
                <a:solidFill>
                  <a:srgbClr val="0000FF"/>
                </a:solidFill>
              </a:rPr>
              <a:t>1</a:t>
            </a:r>
          </a:p>
        </p:txBody>
      </p:sp>
      <p:pic>
        <p:nvPicPr>
          <p:cNvPr id="16" name="Picture 3" descr="C:\Users\usertemp\Desktop\índic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5720" y="2842602"/>
            <a:ext cx="3071834" cy="2300910"/>
          </a:xfrm>
          <a:prstGeom prst="roundRect">
            <a:avLst>
              <a:gd name="adj" fmla="val 7678"/>
            </a:avLst>
          </a:prstGeom>
          <a:noFill/>
          <a:ln w="28575">
            <a:solidFill>
              <a:srgbClr val="FFC000"/>
            </a:solidFill>
          </a:ln>
          <a:extLst>
            <a:ext uri="{909E8E84-426E-40DD-AFC4-6F175D3DCCD1}">
              <a14:hiddenFill xmlns="" xmlns:a14="http://schemas.microsoft.com/office/drawing/2010/main">
                <a:solidFill>
                  <a:srgbClr val="FFFFFF"/>
                </a:solidFill>
              </a14:hiddenFill>
            </a:ext>
          </a:extLst>
        </p:spPr>
      </p:pic>
      <p:sp>
        <p:nvSpPr>
          <p:cNvPr id="17" name="Rectangle 5"/>
          <p:cNvSpPr txBox="1">
            <a:spLocks noChangeArrowheads="1"/>
          </p:cNvSpPr>
          <p:nvPr/>
        </p:nvSpPr>
        <p:spPr bwMode="auto">
          <a:xfrm>
            <a:off x="0" y="5143512"/>
            <a:ext cx="3500430"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Figura No.1. Muestra de cal viva</a:t>
            </a:r>
            <a:r>
              <a:rPr lang="es-MX" sz="1200" b="1" kern="0" dirty="0" smtClean="0">
                <a:cs typeface="Times New Roman" pitchFamily="18" charset="0"/>
              </a:rPr>
              <a:t>. </a:t>
            </a:r>
          </a:p>
          <a:p>
            <a:pPr lvl="0" algn="ctr" eaLnBrk="0" hangingPunct="0">
              <a:spcBef>
                <a:spcPts val="0"/>
              </a:spcBef>
              <a:buClr>
                <a:srgbClr val="FFFFCC"/>
              </a:buClr>
              <a:buSzPct val="100000"/>
              <a:defRPr/>
            </a:pPr>
            <a:r>
              <a:rPr lang="es-MX" sz="1200" kern="0" dirty="0" smtClean="0">
                <a:solidFill>
                  <a:srgbClr val="000000"/>
                </a:solidFill>
                <a:cs typeface="Times New Roman" pitchFamily="18" charset="0"/>
              </a:rPr>
              <a:t>Fuente: http://www.vishwakarmalimeproducts.com</a:t>
            </a:r>
          </a:p>
          <a:p>
            <a:pPr lvl="0" algn="ctr" eaLnBrk="0" hangingPunct="0">
              <a:spcBef>
                <a:spcPts val="0"/>
              </a:spcBef>
              <a:buClr>
                <a:schemeClr val="bg2"/>
              </a:buClr>
              <a:buSzPct val="100000"/>
              <a:defRPr/>
            </a:pPr>
            <a:endPar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9" name="Rectangle 5"/>
          <p:cNvSpPr txBox="1">
            <a:spLocks noChangeArrowheads="1"/>
          </p:cNvSpPr>
          <p:nvPr/>
        </p:nvSpPr>
        <p:spPr bwMode="auto">
          <a:xfrm>
            <a:off x="3500430" y="2842602"/>
            <a:ext cx="5466526" cy="178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3538" indent="-363538" algn="just" eaLnBrk="0" hangingPunct="0">
              <a:spcBef>
                <a:spcPts val="0"/>
              </a:spcBef>
              <a:buClr>
                <a:srgbClr val="002E89"/>
              </a:buClr>
              <a:buSzPct val="100000"/>
              <a:tabLst>
                <a:tab pos="363538" algn="l"/>
              </a:tabLst>
              <a:defRPr/>
            </a:pPr>
            <a:r>
              <a:rPr lang="es-MX" sz="2000" b="1" kern="0" dirty="0" smtClean="0">
                <a:cs typeface="Times New Roman" pitchFamily="18" charset="0"/>
              </a:rPr>
              <a:t>¿Qué es la cal viva? </a:t>
            </a:r>
            <a:endParaRPr lang="es-MX" sz="2000" b="1" kern="0" dirty="0" smtClean="0">
              <a:solidFill>
                <a:srgbClr val="FF0000"/>
              </a:solidFill>
              <a:cs typeface="Times New Roman" pitchFamily="18" charset="0"/>
            </a:endParaRPr>
          </a:p>
          <a:p>
            <a:pPr algn="just" eaLnBrk="0" hangingPunct="0">
              <a:spcBef>
                <a:spcPts val="0"/>
              </a:spcBef>
              <a:buClr>
                <a:schemeClr val="bg2"/>
              </a:buClr>
              <a:buSzPct val="150000"/>
              <a:defRPr/>
            </a:pPr>
            <a:r>
              <a:rPr lang="es-MX" sz="2000" kern="0" dirty="0" smtClean="0">
                <a:cs typeface="Times New Roman" pitchFamily="18" charset="0"/>
              </a:rPr>
              <a:t>Piedra caliza calcinada, cuya mayor parte es </a:t>
            </a:r>
            <a:r>
              <a:rPr lang="es-MX" sz="2000" kern="0" dirty="0" smtClean="0">
                <a:solidFill>
                  <a:schemeClr val="tx1">
                    <a:lumMod val="95000"/>
                    <a:lumOff val="5000"/>
                  </a:schemeClr>
                </a:solidFill>
                <a:cs typeface="Times New Roman" pitchFamily="18" charset="0"/>
              </a:rPr>
              <a:t>óxido de calcio </a:t>
            </a:r>
            <a:r>
              <a:rPr lang="es-MX" sz="2000" kern="0" dirty="0" smtClean="0">
                <a:cs typeface="Times New Roman" pitchFamily="18" charset="0"/>
              </a:rPr>
              <a:t>u óxido de calcio junto con óxido de magnesio, capaz de reaccionar con agua.</a:t>
            </a:r>
            <a:r>
              <a:rPr lang="es-MX" sz="2000" b="1" baseline="30000" dirty="0" smtClean="0">
                <a:solidFill>
                  <a:srgbClr val="0000FF"/>
                </a:solidFill>
              </a:rPr>
              <a:t>2</a:t>
            </a:r>
            <a:endParaRPr lang="es-MX" sz="2000" kern="0" dirty="0" smtClean="0">
              <a:solidFill>
                <a:srgbClr val="0000FF"/>
              </a:solidFill>
              <a:cs typeface="Times New Roman" pitchFamily="18" charset="0"/>
            </a:endParaRPr>
          </a:p>
        </p:txBody>
      </p:sp>
      <p:sp>
        <p:nvSpPr>
          <p:cNvPr id="20" name="Rectangle 5"/>
          <p:cNvSpPr txBox="1">
            <a:spLocks noChangeArrowheads="1"/>
          </p:cNvSpPr>
          <p:nvPr/>
        </p:nvSpPr>
        <p:spPr bwMode="auto">
          <a:xfrm>
            <a:off x="3480545" y="2786058"/>
            <a:ext cx="5252212" cy="22145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eaLnBrk="0" hangingPunct="0">
              <a:spcBef>
                <a:spcPts val="0"/>
              </a:spcBef>
              <a:buClr>
                <a:srgbClr val="002E89"/>
              </a:buClr>
              <a:buSzPct val="100000"/>
              <a:tabLst>
                <a:tab pos="0" algn="l"/>
              </a:tabLst>
              <a:defRPr/>
            </a:pPr>
            <a:r>
              <a:rPr lang="es-MX" sz="2000" b="1" kern="0" dirty="0" smtClean="0">
                <a:cs typeface="Times New Roman" pitchFamily="18" charset="0"/>
              </a:rPr>
              <a:t>¿Qué es la cal hidratada? </a:t>
            </a:r>
            <a:endParaRPr lang="es-SV" sz="2000" b="1" kern="0" dirty="0" smtClean="0">
              <a:cs typeface="Times New Roman" pitchFamily="18" charset="0"/>
            </a:endParaRPr>
          </a:p>
          <a:p>
            <a:pPr algn="just" eaLnBrk="0" hangingPunct="0">
              <a:spcBef>
                <a:spcPts val="0"/>
              </a:spcBef>
              <a:buClr>
                <a:schemeClr val="bg2"/>
              </a:buClr>
              <a:buSzPct val="150000"/>
              <a:tabLst>
                <a:tab pos="0" algn="l"/>
              </a:tabLst>
              <a:defRPr/>
            </a:pPr>
            <a:r>
              <a:rPr lang="es-MX" sz="2000" kern="0" dirty="0" smtClean="0">
                <a:cs typeface="Times New Roman" pitchFamily="18" charset="0"/>
              </a:rPr>
              <a:t>Polvo seco obtenido al tratar la cal viva con suficiente agua para generar su hidratación. Consiste esencialmente de </a:t>
            </a:r>
            <a:r>
              <a:rPr lang="es-MX" sz="2000" kern="0" dirty="0" smtClean="0">
                <a:solidFill>
                  <a:schemeClr val="tx1">
                    <a:lumMod val="95000"/>
                    <a:lumOff val="5000"/>
                  </a:schemeClr>
                </a:solidFill>
                <a:cs typeface="Times New Roman" pitchFamily="18" charset="0"/>
              </a:rPr>
              <a:t>hidróxido de calcio </a:t>
            </a:r>
            <a:r>
              <a:rPr lang="es-MX" sz="2000" kern="0" dirty="0" smtClean="0">
                <a:cs typeface="Times New Roman" pitchFamily="18" charset="0"/>
              </a:rPr>
              <a:t>o una mezcla de hidróxido de calcio y óxido de magnesio o hidróxido de magnesio, o ambos.</a:t>
            </a:r>
            <a:r>
              <a:rPr lang="es-MX" sz="2000" b="1" baseline="30000" dirty="0" smtClean="0">
                <a:solidFill>
                  <a:srgbClr val="0000FF"/>
                </a:solidFill>
              </a:rPr>
              <a:t>1</a:t>
            </a:r>
            <a:endParaRPr lang="es-MX" sz="2000" kern="0" dirty="0" smtClean="0">
              <a:solidFill>
                <a:srgbClr val="0000FF"/>
              </a:solidFill>
              <a:cs typeface="Times New Roman" pitchFamily="18" charset="0"/>
            </a:endParaRPr>
          </a:p>
        </p:txBody>
      </p:sp>
      <p:pic>
        <p:nvPicPr>
          <p:cNvPr id="21" name="Picture 4" descr="C:\Users\usertemp\Desktop\índic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5720" y="2786058"/>
            <a:ext cx="3051949" cy="2286016"/>
          </a:xfrm>
          <a:prstGeom prst="roundRect">
            <a:avLst>
              <a:gd name="adj" fmla="val 5715"/>
            </a:avLst>
          </a:prstGeom>
          <a:noFill/>
          <a:ln w="28575">
            <a:solidFill>
              <a:srgbClr val="FFC000"/>
            </a:solidFill>
          </a:ln>
          <a:extLst>
            <a:ext uri="{909E8E84-426E-40DD-AFC4-6F175D3DCCD1}">
              <a14:hiddenFill xmlns="" xmlns:a14="http://schemas.microsoft.com/office/drawing/2010/main">
                <a:solidFill>
                  <a:srgbClr val="FFFFFF"/>
                </a:solidFill>
              </a14:hiddenFill>
            </a:ext>
          </a:extLst>
        </p:spPr>
      </p:pic>
      <p:sp>
        <p:nvSpPr>
          <p:cNvPr id="22" name="Rectangle 5"/>
          <p:cNvSpPr txBox="1">
            <a:spLocks noChangeArrowheads="1"/>
          </p:cNvSpPr>
          <p:nvPr/>
        </p:nvSpPr>
        <p:spPr bwMode="auto">
          <a:xfrm>
            <a:off x="71406" y="5072074"/>
            <a:ext cx="3520348"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Figura No. 2. Muestra de cal hidratada</a:t>
            </a:r>
            <a:r>
              <a:rPr lang="es-MX" sz="1200" b="1" kern="0" dirty="0" smtClean="0">
                <a:cs typeface="Times New Roman" pitchFamily="18" charset="0"/>
              </a:rPr>
              <a:t>.</a:t>
            </a:r>
          </a:p>
          <a:p>
            <a:pPr algn="ctr" eaLnBrk="0" hangingPunct="0">
              <a:spcBef>
                <a:spcPts val="0"/>
              </a:spcBef>
              <a:buClr>
                <a:schemeClr val="bg2"/>
              </a:buClr>
              <a:buSzPct val="100000"/>
              <a:defRPr/>
            </a:pPr>
            <a:r>
              <a:rPr lang="es-MX" sz="1200" kern="0" dirty="0" smtClean="0">
                <a:cs typeface="Times New Roman" pitchFamily="18" charset="0"/>
              </a:rPr>
              <a:t>Fuente: http://www.vishwakarmalimeproducts.com</a:t>
            </a:r>
          </a:p>
          <a:p>
            <a:pPr lvl="0" algn="ctr" eaLnBrk="0" hangingPunct="0">
              <a:spcBef>
                <a:spcPts val="0"/>
              </a:spcBef>
              <a:buClr>
                <a:schemeClr val="bg2"/>
              </a:buClr>
              <a:buSzPct val="100000"/>
              <a:defRPr/>
            </a:pPr>
            <a:r>
              <a:rPr lang="es-MX" sz="1200" b="1" kern="0" dirty="0" smtClean="0">
                <a:cs typeface="Times New Roman" pitchFamily="18" charset="0"/>
              </a:rPr>
              <a:t> </a:t>
            </a:r>
            <a:endPar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2" name="11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6</a:t>
            </a:fld>
            <a:endParaRPr lang="es-ES">
              <a:solidFill>
                <a:srgbClr val="065BAA"/>
              </a:solidFill>
            </a:endParaRPr>
          </a:p>
        </p:txBody>
      </p:sp>
      <p:sp>
        <p:nvSpPr>
          <p:cNvPr id="13" name="12 Rectángulo redondeado"/>
          <p:cNvSpPr/>
          <p:nvPr/>
        </p:nvSpPr>
        <p:spPr bwMode="auto">
          <a:xfrm>
            <a:off x="1500166" y="5143513"/>
            <a:ext cx="7348142" cy="1428759"/>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just" eaLnBrk="0" hangingPunct="0">
              <a:spcBef>
                <a:spcPct val="20000"/>
              </a:spcBef>
              <a:buSzPct val="100000"/>
              <a:defRPr/>
            </a:pPr>
            <a:r>
              <a:rPr lang="es-MX" sz="2000" kern="0" dirty="0" smtClean="0">
                <a:solidFill>
                  <a:srgbClr val="000000"/>
                </a:solidFill>
                <a:cs typeface="Times New Roman" pitchFamily="18" charset="0"/>
              </a:rPr>
              <a:t>ASTM C977 </a:t>
            </a:r>
            <a:r>
              <a:rPr lang="es-MX" sz="2000" i="1" kern="0" dirty="0" smtClean="0">
                <a:solidFill>
                  <a:srgbClr val="000000"/>
                </a:solidFill>
                <a:cs typeface="Times New Roman" pitchFamily="18" charset="0"/>
              </a:rPr>
              <a:t>Standard </a:t>
            </a:r>
            <a:r>
              <a:rPr lang="es-MX" sz="2000" i="1" kern="0" dirty="0" err="1" smtClean="0">
                <a:solidFill>
                  <a:srgbClr val="000000"/>
                </a:solidFill>
                <a:cs typeface="Times New Roman" pitchFamily="18" charset="0"/>
              </a:rPr>
              <a:t>Specification</a:t>
            </a:r>
            <a:r>
              <a:rPr lang="es-MX" sz="2000" i="1" kern="0" dirty="0" smtClean="0">
                <a:solidFill>
                  <a:srgbClr val="000000"/>
                </a:solidFill>
                <a:cs typeface="Times New Roman" pitchFamily="18" charset="0"/>
              </a:rPr>
              <a:t> </a:t>
            </a:r>
            <a:r>
              <a:rPr lang="es-MX" sz="2000" i="1" kern="0" dirty="0" err="1" smtClean="0">
                <a:solidFill>
                  <a:srgbClr val="000000"/>
                </a:solidFill>
                <a:cs typeface="Times New Roman" pitchFamily="18" charset="0"/>
              </a:rPr>
              <a:t>for</a:t>
            </a:r>
            <a:r>
              <a:rPr lang="es-MX" sz="2000" i="1" kern="0" dirty="0" smtClean="0">
                <a:solidFill>
                  <a:srgbClr val="000000"/>
                </a:solidFill>
                <a:cs typeface="Times New Roman" pitchFamily="18" charset="0"/>
              </a:rPr>
              <a:t> </a:t>
            </a:r>
            <a:r>
              <a:rPr lang="es-MX" sz="2000" i="1" kern="0" dirty="0" err="1" smtClean="0">
                <a:solidFill>
                  <a:srgbClr val="000000"/>
                </a:solidFill>
                <a:cs typeface="Times New Roman" pitchFamily="18" charset="0"/>
              </a:rPr>
              <a:t>Quicklime</a:t>
            </a:r>
            <a:r>
              <a:rPr lang="es-MX" sz="2000" i="1" kern="0" dirty="0" smtClean="0">
                <a:solidFill>
                  <a:srgbClr val="000000"/>
                </a:solidFill>
                <a:cs typeface="Times New Roman" pitchFamily="18" charset="0"/>
              </a:rPr>
              <a:t> and </a:t>
            </a:r>
            <a:r>
              <a:rPr lang="es-MX" sz="2000" i="1" kern="0" dirty="0" err="1" smtClean="0">
                <a:solidFill>
                  <a:srgbClr val="000000"/>
                </a:solidFill>
                <a:cs typeface="Times New Roman" pitchFamily="18" charset="0"/>
              </a:rPr>
              <a:t>Hydrated</a:t>
            </a:r>
            <a:r>
              <a:rPr lang="es-MX" sz="2000" i="1" kern="0" dirty="0" smtClean="0">
                <a:solidFill>
                  <a:srgbClr val="000000"/>
                </a:solidFill>
                <a:cs typeface="Times New Roman" pitchFamily="18" charset="0"/>
              </a:rPr>
              <a:t> Lime </a:t>
            </a:r>
            <a:r>
              <a:rPr lang="es-MX" sz="2000" i="1" kern="0" dirty="0" err="1" smtClean="0">
                <a:solidFill>
                  <a:srgbClr val="000000"/>
                </a:solidFill>
                <a:cs typeface="Times New Roman" pitchFamily="18" charset="0"/>
              </a:rPr>
              <a:t>for</a:t>
            </a:r>
            <a:r>
              <a:rPr lang="es-MX" sz="2000" i="1" kern="0" dirty="0" smtClean="0">
                <a:solidFill>
                  <a:srgbClr val="000000"/>
                </a:solidFill>
                <a:cs typeface="Times New Roman" pitchFamily="18" charset="0"/>
              </a:rPr>
              <a:t> </a:t>
            </a:r>
            <a:r>
              <a:rPr lang="es-MX" sz="2000" i="1" kern="0" dirty="0" err="1" smtClean="0">
                <a:solidFill>
                  <a:srgbClr val="000000"/>
                </a:solidFill>
                <a:cs typeface="Times New Roman" pitchFamily="18" charset="0"/>
              </a:rPr>
              <a:t>Soil</a:t>
            </a:r>
            <a:r>
              <a:rPr lang="es-MX" sz="2000" i="1" kern="0" dirty="0" smtClean="0">
                <a:solidFill>
                  <a:srgbClr val="000000"/>
                </a:solidFill>
                <a:cs typeface="Times New Roman" pitchFamily="18" charset="0"/>
              </a:rPr>
              <a:t> </a:t>
            </a:r>
            <a:r>
              <a:rPr lang="es-MX" sz="2000" i="1" kern="0" dirty="0" err="1" smtClean="0">
                <a:solidFill>
                  <a:srgbClr val="000000"/>
                </a:solidFill>
                <a:cs typeface="Times New Roman" pitchFamily="18" charset="0"/>
              </a:rPr>
              <a:t>Stabilization</a:t>
            </a:r>
            <a:r>
              <a:rPr lang="es-MX" sz="2000" kern="0" dirty="0" smtClean="0">
                <a:solidFill>
                  <a:srgbClr val="000000"/>
                </a:solidFill>
                <a:cs typeface="Times New Roman" pitchFamily="18" charset="0"/>
              </a:rPr>
              <a:t> establece los requisitos que la cal viva y la cal hidratada deben cumplir para ser usadas en la estabilización de suelos.</a:t>
            </a:r>
          </a:p>
        </p:txBody>
      </p:sp>
      <p:pic>
        <p:nvPicPr>
          <p:cNvPr id="14" name="foco" descr="foco.png"/>
          <p:cNvPicPr>
            <a:picLocks noChangeAspect="1"/>
          </p:cNvPicPr>
          <p:nvPr/>
        </p:nvPicPr>
        <p:blipFill>
          <a:blip r:embed="rId5" cstate="print">
            <a:clrChange>
              <a:clrFrom>
                <a:srgbClr val="FFFFFF"/>
              </a:clrFrom>
              <a:clrTo>
                <a:srgbClr val="FFFFFF">
                  <a:alpha val="0"/>
                </a:srgbClr>
              </a:clrTo>
            </a:clrChange>
          </a:blip>
          <a:stretch>
            <a:fillRect/>
          </a:stretch>
        </p:blipFill>
        <p:spPr>
          <a:xfrm rot="1332574">
            <a:off x="575784" y="5310762"/>
            <a:ext cx="686244" cy="9134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1000"/>
                                        <p:tgtEl>
                                          <p:spTgt spid="1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fade">
                                      <p:cBhvr>
                                        <p:cTn id="19" dur="1000"/>
                                        <p:tgtEl>
                                          <p:spTgt spid="1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fade">
                                      <p:cBhvr>
                                        <p:cTn id="22" dur="1000"/>
                                        <p:tgtEl>
                                          <p:spTgt spid="19">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6"/>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19">
                                            <p:txEl>
                                              <p:pRg st="0" end="0"/>
                                            </p:txEl>
                                          </p:spTgt>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19">
                                            <p:txEl>
                                              <p:pRg st="1" end="1"/>
                                            </p:txEl>
                                          </p:spTgt>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7">
                                            <p:txEl>
                                              <p:pRg st="1" end="1"/>
                                            </p:txEl>
                                          </p:spTgt>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fade">
                                      <p:cBhvr>
                                        <p:cTn id="40" dur="1000"/>
                                        <p:tgtEl>
                                          <p:spTgt spid="20">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xEl>
                                              <p:pRg st="1" end="1"/>
                                            </p:txEl>
                                          </p:spTgt>
                                        </p:tgtEl>
                                        <p:attrNameLst>
                                          <p:attrName>style.visibility</p:attrName>
                                        </p:attrNameLst>
                                      </p:cBhvr>
                                      <p:to>
                                        <p:strVal val="visible"/>
                                      </p:to>
                                    </p:set>
                                    <p:animEffect transition="in" filter="fade">
                                      <p:cBhvr>
                                        <p:cTn id="46" dur="1000"/>
                                        <p:tgtEl>
                                          <p:spTgt spid="20">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childTnLst>
                                </p:cTn>
                              </p:par>
                              <p:par>
                                <p:cTn id="55" presetID="10" presetClass="entr" presetSubtype="0" repeatCount="indefinite" fill="hold" nodeType="withEffect">
                                  <p:stCondLst>
                                    <p:cond delay="0"/>
                                  </p:stCondLst>
                                  <p:endCondLst>
                                    <p:cond evt="onNext" delay="0">
                                      <p:tgtEl>
                                        <p:sldTgt/>
                                      </p:tgtEl>
                                    </p:cond>
                                  </p:end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childTnLst>
                                </p:cTn>
                              </p:par>
                              <p:par>
                                <p:cTn id="58" presetID="10" presetClass="exit" presetSubtype="0" repeatCount="indefinite" fill="hold" nodeType="withEffect">
                                  <p:stCondLst>
                                    <p:cond delay="0"/>
                                  </p:stCondLst>
                                  <p:endCondLst>
                                    <p:cond evt="onNext" delay="0">
                                      <p:tgtEl>
                                        <p:sldTgt/>
                                      </p:tgtEl>
                                    </p:cond>
                                  </p:endCondLst>
                                  <p:childTnLst>
                                    <p:animEffect transition="out" filter="fade">
                                      <p:cBhvr>
                                        <p:cTn id="59" dur="2000"/>
                                        <p:tgtEl>
                                          <p:spTgt spid="14"/>
                                        </p:tgtEl>
                                      </p:cBhvr>
                                    </p:animEffect>
                                    <p:set>
                                      <p:cBhvr>
                                        <p:cTn id="60"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build="allAtOnce"/>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2</a:t>
            </a:r>
            <a:r>
              <a:rPr lang="es-SV" sz="2600" b="1" i="0" baseline="0" dirty="0" smtClean="0">
                <a:solidFill>
                  <a:srgbClr val="D9D9D9"/>
                </a:solidFill>
                <a:latin typeface="Times New Roman" pitchFamily="18" charset="0"/>
                <a:ea typeface="Verdana" pitchFamily="34" charset="0"/>
                <a:cs typeface="Times New Roman" pitchFamily="18" charset="0"/>
              </a:rPr>
              <a:t>. </a:t>
            </a:r>
            <a:r>
              <a:rPr lang="es-SV" sz="2600" b="1" i="0" baseline="0" dirty="0" smtClean="0">
                <a:solidFill>
                  <a:srgbClr val="DDDDDD"/>
                </a:solidFill>
                <a:latin typeface="Times New Roman" pitchFamily="18" charset="0"/>
                <a:ea typeface="Verdana" pitchFamily="34" charset="0"/>
                <a:cs typeface="Times New Roman" pitchFamily="18" charset="0"/>
              </a:rPr>
              <a:t>Generalidades</a:t>
            </a:r>
            <a:r>
              <a:rPr lang="es-SV" sz="2600" b="1" i="0" baseline="0" dirty="0" smtClean="0">
                <a:solidFill>
                  <a:srgbClr val="D9D9D9"/>
                </a:solidFill>
                <a:latin typeface="Times New Roman" pitchFamily="18" charset="0"/>
                <a:ea typeface="Verdana" pitchFamily="34" charset="0"/>
                <a:cs typeface="Times New Roman" pitchFamily="18" charset="0"/>
              </a:rPr>
              <a:t>.</a:t>
            </a:r>
          </a:p>
          <a:p>
            <a:pPr algn="just" eaLnBrk="1" hangingPunct="1">
              <a:spcBef>
                <a:spcPct val="20000"/>
              </a:spcBef>
              <a:buClr>
                <a:schemeClr val="bg2"/>
              </a:buClr>
              <a:buSzPct val="75000"/>
            </a:pPr>
            <a:r>
              <a:rPr lang="es-ES" sz="2400" i="0" baseline="0" dirty="0" smtClean="0">
                <a:solidFill>
                  <a:srgbClr val="065BAA"/>
                </a:solidFill>
                <a:latin typeface="Times New Roman" pitchFamily="18" charset="0"/>
                <a:ea typeface="Verdana" pitchFamily="34" charset="0"/>
                <a:cs typeface="Times New Roman" pitchFamily="18" charset="0"/>
              </a:rPr>
              <a:t>2.1 Tratamiento de suelos con cal en carreteras.</a:t>
            </a:r>
            <a:endParaRPr lang="es-ES" sz="2400" i="0" baseline="0" dirty="0">
              <a:solidFill>
                <a:srgbClr val="065BAA"/>
              </a:solidFill>
              <a:latin typeface="Times New Roman" pitchFamily="18" charset="0"/>
              <a:ea typeface="Verdana" pitchFamily="34" charset="0"/>
              <a:cs typeface="Times New Roman" pitchFamily="18" charset="0"/>
            </a:endParaRPr>
          </a:p>
        </p:txBody>
      </p:sp>
      <p:sp>
        <p:nvSpPr>
          <p:cNvPr id="12" name="Rectangle 5"/>
          <p:cNvSpPr txBox="1">
            <a:spLocks noChangeArrowheads="1"/>
          </p:cNvSpPr>
          <p:nvPr/>
        </p:nvSpPr>
        <p:spPr bwMode="auto">
          <a:xfrm>
            <a:off x="285720" y="1341412"/>
            <a:ext cx="8501122" cy="4730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eaLnBrk="0" hangingPunct="0">
              <a:spcBef>
                <a:spcPts val="0"/>
              </a:spcBef>
              <a:buClr>
                <a:schemeClr val="bg2"/>
              </a:buClr>
              <a:buSzPct val="150000"/>
              <a:defRPr/>
            </a:pPr>
            <a:r>
              <a:rPr lang="es-MX" sz="2000" dirty="0">
                <a:cs typeface="Times New Roman" pitchFamily="18" charset="0"/>
              </a:rPr>
              <a:t>La cal puede ser usada para el tratamiento de suelos a diferentes niveles, en función </a:t>
            </a:r>
            <a:r>
              <a:rPr lang="es-MX" sz="2000" dirty="0" smtClean="0">
                <a:cs typeface="Times New Roman" pitchFamily="18" charset="0"/>
              </a:rPr>
              <a:t>de los requerimientos del proyecto y del </a:t>
            </a:r>
            <a:r>
              <a:rPr lang="es-MX" sz="2000" dirty="0">
                <a:cs typeface="Times New Roman" pitchFamily="18" charset="0"/>
              </a:rPr>
              <a:t>objetivo que se </a:t>
            </a:r>
            <a:r>
              <a:rPr lang="es-MX" sz="2000" dirty="0" smtClean="0">
                <a:cs typeface="Times New Roman" pitchFamily="18" charset="0"/>
              </a:rPr>
              <a:t>persiga, según se indica a continuación: </a:t>
            </a:r>
          </a:p>
          <a:p>
            <a:pPr lvl="0" algn="just" eaLnBrk="0" hangingPunct="0">
              <a:spcBef>
                <a:spcPts val="0"/>
              </a:spcBef>
              <a:buClr>
                <a:schemeClr val="bg2"/>
              </a:buClr>
              <a:buSzPct val="150000"/>
              <a:defRPr/>
            </a:pPr>
            <a:endParaRPr lang="es-MX" sz="2400" dirty="0" smtClean="0">
              <a:cs typeface="Times New Roman" pitchFamily="18" charset="0"/>
            </a:endParaRPr>
          </a:p>
          <a:p>
            <a:pPr marL="804863" lvl="0" indent="-533400" algn="just" eaLnBrk="0" hangingPunct="0">
              <a:spcBef>
                <a:spcPts val="0"/>
              </a:spcBef>
              <a:buClr>
                <a:schemeClr val="tx1"/>
              </a:buClr>
              <a:buSzPct val="100000"/>
              <a:buFont typeface="Wingdings" pitchFamily="2" charset="2"/>
              <a:buChar char="n"/>
              <a:defRPr/>
            </a:pPr>
            <a:r>
              <a:rPr lang="es-MX" sz="2400" dirty="0" smtClean="0">
                <a:cs typeface="Times New Roman" pitchFamily="18" charset="0"/>
              </a:rPr>
              <a:t>Secado</a:t>
            </a:r>
          </a:p>
          <a:p>
            <a:pPr marL="804863" lvl="0" indent="-533400" algn="just" eaLnBrk="0" hangingPunct="0">
              <a:spcBef>
                <a:spcPts val="0"/>
              </a:spcBef>
              <a:buClr>
                <a:srgbClr val="002E89"/>
              </a:buClr>
              <a:buSzPct val="100000"/>
              <a:buFont typeface="Wingdings" pitchFamily="2" charset="2"/>
              <a:buChar char="n"/>
              <a:defRPr/>
            </a:pPr>
            <a:endParaRPr lang="es-MX" sz="2400" dirty="0" smtClean="0">
              <a:cs typeface="Times New Roman" pitchFamily="18" charset="0"/>
            </a:endParaRPr>
          </a:p>
          <a:p>
            <a:pPr marL="804863" lvl="0" indent="-533400" algn="just" eaLnBrk="0" hangingPunct="0">
              <a:spcBef>
                <a:spcPts val="0"/>
              </a:spcBef>
              <a:buSzPct val="100000"/>
              <a:buFont typeface="Wingdings" pitchFamily="2" charset="2"/>
              <a:buChar char="n"/>
              <a:defRPr/>
            </a:pPr>
            <a:r>
              <a:rPr lang="es-MX" sz="2400" dirty="0" smtClean="0">
                <a:cs typeface="Times New Roman" pitchFamily="18" charset="0"/>
              </a:rPr>
              <a:t>Modificación</a:t>
            </a:r>
          </a:p>
          <a:p>
            <a:pPr marL="804863" lvl="0" indent="-533400" algn="just" eaLnBrk="0" hangingPunct="0">
              <a:spcBef>
                <a:spcPts val="0"/>
              </a:spcBef>
              <a:buSzPct val="100000"/>
              <a:buFont typeface="Wingdings" pitchFamily="2" charset="2"/>
              <a:buChar char="n"/>
              <a:defRPr/>
            </a:pPr>
            <a:endParaRPr lang="es-MX" sz="2400" dirty="0" smtClean="0">
              <a:cs typeface="Times New Roman" pitchFamily="18" charset="0"/>
            </a:endParaRPr>
          </a:p>
          <a:p>
            <a:pPr marL="804863" lvl="0" indent="-533400" algn="just" eaLnBrk="0" hangingPunct="0">
              <a:spcBef>
                <a:spcPts val="0"/>
              </a:spcBef>
              <a:buSzPct val="100000"/>
              <a:buFont typeface="Wingdings" pitchFamily="2" charset="2"/>
              <a:buChar char="n"/>
              <a:defRPr/>
            </a:pPr>
            <a:r>
              <a:rPr lang="es-MX" sz="2400" dirty="0" smtClean="0">
                <a:cs typeface="Times New Roman" pitchFamily="18" charset="0"/>
              </a:rPr>
              <a:t>Estabilización</a:t>
            </a:r>
          </a:p>
        </p:txBody>
      </p:sp>
      <p:sp>
        <p:nvSpPr>
          <p:cNvPr id="20" name="1 Bisel">
            <a:hlinkClick r:id="rId3" action="ppaction://hlinksldjump"/>
          </p:cNvPr>
          <p:cNvSpPr/>
          <p:nvPr/>
        </p:nvSpPr>
        <p:spPr bwMode="auto">
          <a:xfrm>
            <a:off x="3059832" y="2717302"/>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rgbClr val="065BAA"/>
              </a:solidFill>
              <a:effectLst/>
              <a:latin typeface="+mn-lt"/>
            </a:endParaRPr>
          </a:p>
        </p:txBody>
      </p:sp>
      <p:sp>
        <p:nvSpPr>
          <p:cNvPr id="21" name="2 Bisel"/>
          <p:cNvSpPr/>
          <p:nvPr/>
        </p:nvSpPr>
        <p:spPr bwMode="auto">
          <a:xfrm>
            <a:off x="3059832" y="3463725"/>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rgbClr val="065BAA"/>
              </a:solidFill>
              <a:effectLst/>
              <a:latin typeface="+mn-lt"/>
            </a:endParaRPr>
          </a:p>
        </p:txBody>
      </p:sp>
      <p:sp>
        <p:nvSpPr>
          <p:cNvPr id="22" name="3 Bisel"/>
          <p:cNvSpPr/>
          <p:nvPr/>
        </p:nvSpPr>
        <p:spPr bwMode="auto">
          <a:xfrm>
            <a:off x="3059832" y="4178105"/>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rgbClr val="065BAA"/>
              </a:solidFill>
              <a:effectLst/>
              <a:latin typeface="+mn-lt"/>
            </a:endParaRPr>
          </a:p>
        </p:txBody>
      </p:sp>
      <p:sp>
        <p:nvSpPr>
          <p:cNvPr id="14" name="1a Rectángulo redondeado"/>
          <p:cNvSpPr/>
          <p:nvPr/>
        </p:nvSpPr>
        <p:spPr bwMode="auto">
          <a:xfrm>
            <a:off x="323041" y="2500306"/>
            <a:ext cx="8497918" cy="214314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0" hangingPunct="0">
              <a:spcBef>
                <a:spcPts val="0"/>
              </a:spcBef>
              <a:buClr>
                <a:srgbClr val="FF9900"/>
              </a:buClr>
              <a:buSzPct val="150000"/>
              <a:defRPr/>
            </a:pPr>
            <a:r>
              <a:rPr lang="es-MX" sz="2000" b="1" kern="0" dirty="0" smtClean="0">
                <a:solidFill>
                  <a:srgbClr val="000000"/>
                </a:solidFill>
                <a:cs typeface="Times New Roman" pitchFamily="18" charset="0"/>
              </a:rPr>
              <a:t>Secado.</a:t>
            </a:r>
          </a:p>
          <a:p>
            <a:pPr lvl="0" algn="just" eaLnBrk="0" hangingPunct="0">
              <a:spcBef>
                <a:spcPts val="0"/>
              </a:spcBef>
              <a:buClr>
                <a:srgbClr val="FF9900"/>
              </a:buClr>
              <a:buSzPct val="150000"/>
              <a:defRPr/>
            </a:pPr>
            <a:r>
              <a:rPr lang="es-MX" sz="2000" kern="0" dirty="0" smtClean="0">
                <a:solidFill>
                  <a:srgbClr val="000000"/>
                </a:solidFill>
                <a:cs typeface="Times New Roman" pitchFamily="18" charset="0"/>
              </a:rPr>
              <a:t>Tratamiento en el cual se </a:t>
            </a:r>
            <a:r>
              <a:rPr lang="es-MX" sz="2000" dirty="0" smtClean="0">
                <a:solidFill>
                  <a:srgbClr val="000000"/>
                </a:solidFill>
                <a:cs typeface="Times New Roman" pitchFamily="18" charset="0"/>
              </a:rPr>
              <a:t>usan pequeños porcentajes de cal (en el orden de 1%) para lograr </a:t>
            </a:r>
            <a:r>
              <a:rPr lang="es-MX" sz="2000" kern="0" dirty="0" smtClean="0">
                <a:solidFill>
                  <a:srgbClr val="000000"/>
                </a:solidFill>
                <a:cs typeface="Times New Roman" pitchFamily="18" charset="0"/>
              </a:rPr>
              <a:t>una </a:t>
            </a:r>
            <a:r>
              <a:rPr lang="es-MX" sz="2000" kern="0" dirty="0" smtClean="0">
                <a:solidFill>
                  <a:srgbClr val="0000FF"/>
                </a:solidFill>
                <a:cs typeface="Times New Roman" pitchFamily="18" charset="0"/>
              </a:rPr>
              <a:t>rápida disminución en el contenido de humedad </a:t>
            </a:r>
            <a:r>
              <a:rPr lang="es-MX" sz="2000" kern="0" dirty="0" smtClean="0">
                <a:solidFill>
                  <a:srgbClr val="000000"/>
                </a:solidFill>
                <a:cs typeface="Times New Roman" pitchFamily="18" charset="0"/>
              </a:rPr>
              <a:t>del suelo </a:t>
            </a:r>
            <a:r>
              <a:rPr lang="es-MX" sz="2000" dirty="0" smtClean="0">
                <a:solidFill>
                  <a:srgbClr val="000000"/>
                </a:solidFill>
                <a:cs typeface="Times New Roman" pitchFamily="18" charset="0"/>
              </a:rPr>
              <a:t>y generar una plataforma de trabajo razonablemente estable durante la construcción, mediante la </a:t>
            </a:r>
            <a:r>
              <a:rPr lang="es-MX" sz="2000" kern="0" dirty="0" smtClean="0">
                <a:solidFill>
                  <a:srgbClr val="0000FF"/>
                </a:solidFill>
                <a:cs typeface="Times New Roman" pitchFamily="18" charset="0"/>
              </a:rPr>
              <a:t>reacción </a:t>
            </a:r>
            <a:r>
              <a:rPr lang="es-MX" sz="2000" kern="0" dirty="0" err="1" smtClean="0">
                <a:solidFill>
                  <a:srgbClr val="0000FF"/>
                </a:solidFill>
                <a:cs typeface="Times New Roman" pitchFamily="18" charset="0"/>
              </a:rPr>
              <a:t>puzolánica</a:t>
            </a:r>
            <a:r>
              <a:rPr lang="es-MX" sz="2000" kern="0" dirty="0" smtClean="0">
                <a:solidFill>
                  <a:srgbClr val="0000FF"/>
                </a:solidFill>
                <a:cs typeface="Times New Roman" pitchFamily="18" charset="0"/>
              </a:rPr>
              <a:t> </a:t>
            </a:r>
            <a:r>
              <a:rPr lang="es-MX" sz="2000" kern="0" dirty="0" smtClean="0">
                <a:cs typeface="Times New Roman" pitchFamily="18" charset="0"/>
              </a:rPr>
              <a:t>(o reacción química)</a:t>
            </a:r>
            <a:r>
              <a:rPr lang="es-MX" sz="2000" b="1" kern="0" dirty="0" smtClean="0">
                <a:cs typeface="Times New Roman" pitchFamily="18" charset="0"/>
              </a:rPr>
              <a:t> </a:t>
            </a:r>
            <a:r>
              <a:rPr lang="es-MX" sz="2000" kern="0" dirty="0" smtClean="0">
                <a:solidFill>
                  <a:srgbClr val="000000"/>
                </a:solidFill>
                <a:cs typeface="Times New Roman" pitchFamily="18" charset="0"/>
              </a:rPr>
              <a:t>entre el agua (presente en el suelo) y la cal (material seco).</a:t>
            </a:r>
          </a:p>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dirty="0" smtClean="0">
              <a:ln>
                <a:noFill/>
              </a:ln>
              <a:solidFill>
                <a:schemeClr val="tx1"/>
              </a:solidFill>
              <a:effectLst/>
              <a:latin typeface="Times New Roman" pitchFamily="18" charset="0"/>
            </a:endParaRPr>
          </a:p>
        </p:txBody>
      </p:sp>
      <p:sp>
        <p:nvSpPr>
          <p:cNvPr id="27" name="1a Bisel"/>
          <p:cNvSpPr/>
          <p:nvPr/>
        </p:nvSpPr>
        <p:spPr bwMode="auto">
          <a:xfrm>
            <a:off x="8257657" y="4260256"/>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16" name="2b Rectángulo redondeado"/>
          <p:cNvSpPr/>
          <p:nvPr/>
        </p:nvSpPr>
        <p:spPr bwMode="auto">
          <a:xfrm>
            <a:off x="306000" y="2357430"/>
            <a:ext cx="8532000" cy="321471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0" hangingPunct="0">
              <a:spcBef>
                <a:spcPct val="20000"/>
              </a:spcBef>
              <a:buClr>
                <a:srgbClr val="FF9900"/>
              </a:buClr>
              <a:buSzPct val="150000"/>
              <a:defRPr/>
            </a:pPr>
            <a:r>
              <a:rPr lang="es-MX" sz="2000" b="1" kern="0" dirty="0" smtClean="0">
                <a:solidFill>
                  <a:srgbClr val="000000"/>
                </a:solidFill>
                <a:cs typeface="Times New Roman" pitchFamily="18" charset="0"/>
              </a:rPr>
              <a:t>Modificación.</a:t>
            </a:r>
            <a:r>
              <a:rPr lang="es-MX" sz="2000" kern="0" dirty="0" smtClean="0">
                <a:solidFill>
                  <a:srgbClr val="000000"/>
                </a:solidFill>
                <a:cs typeface="Times New Roman" pitchFamily="18" charset="0"/>
              </a:rPr>
              <a:t> </a:t>
            </a:r>
          </a:p>
          <a:p>
            <a:pPr lvl="0" algn="just" eaLnBrk="0" hangingPunct="0">
              <a:spcBef>
                <a:spcPct val="20000"/>
              </a:spcBef>
              <a:buClr>
                <a:srgbClr val="FF9900"/>
              </a:buClr>
              <a:buSzPct val="150000"/>
              <a:defRPr/>
            </a:pPr>
            <a:r>
              <a:rPr lang="es-MX" sz="2000" dirty="0" smtClean="0">
                <a:solidFill>
                  <a:srgbClr val="000000"/>
                </a:solidFill>
              </a:rPr>
              <a:t>Se refiere a la mejora de la </a:t>
            </a:r>
            <a:r>
              <a:rPr lang="es-MX" sz="2000" i="1" dirty="0" err="1" smtClean="0">
                <a:solidFill>
                  <a:srgbClr val="000000"/>
                </a:solidFill>
              </a:rPr>
              <a:t>trabajabilidad</a:t>
            </a:r>
            <a:r>
              <a:rPr lang="es-MX" sz="2000" dirty="0" smtClean="0">
                <a:solidFill>
                  <a:srgbClr val="000000"/>
                </a:solidFill>
              </a:rPr>
              <a:t> del suelo mediante la </a:t>
            </a:r>
            <a:r>
              <a:rPr lang="es-MX" sz="2000" dirty="0" smtClean="0">
                <a:solidFill>
                  <a:srgbClr val="0000FF"/>
                </a:solidFill>
              </a:rPr>
              <a:t>adición de pequeñas cantidades de cal </a:t>
            </a:r>
            <a:r>
              <a:rPr lang="es-MX" sz="2000" dirty="0" smtClean="0">
                <a:solidFill>
                  <a:srgbClr val="000000"/>
                </a:solidFill>
              </a:rPr>
              <a:t>(en el orden de 1% – 3%), pero dicha adición no conlleva a un incremento significativo en la resistencia a la compresi</a:t>
            </a:r>
            <a:r>
              <a:rPr lang="es-MX" sz="2000" kern="0" dirty="0" smtClean="0">
                <a:cs typeface="Times New Roman" pitchFamily="18" charset="0"/>
              </a:rPr>
              <a:t>ó</a:t>
            </a:r>
            <a:r>
              <a:rPr lang="es-MX" sz="2000" dirty="0" smtClean="0">
                <a:solidFill>
                  <a:srgbClr val="000000"/>
                </a:solidFill>
              </a:rPr>
              <a:t>n y durabilidad. </a:t>
            </a:r>
          </a:p>
          <a:p>
            <a:pPr lvl="0" algn="just" eaLnBrk="0" hangingPunct="0">
              <a:spcBef>
                <a:spcPct val="20000"/>
              </a:spcBef>
              <a:buClr>
                <a:srgbClr val="FF9900"/>
              </a:buClr>
              <a:buSzPct val="150000"/>
              <a:defRPr/>
            </a:pPr>
            <a:r>
              <a:rPr lang="es-MX" sz="2000" kern="0" dirty="0" smtClean="0">
                <a:solidFill>
                  <a:srgbClr val="000000"/>
                </a:solidFill>
                <a:cs typeface="Times New Roman" pitchFamily="18" charset="0"/>
              </a:rPr>
              <a:t>Estos efectos </a:t>
            </a:r>
            <a:r>
              <a:rPr lang="es-MX" sz="2000" kern="0" dirty="0" smtClean="0">
                <a:solidFill>
                  <a:srgbClr val="0000FF"/>
                </a:solidFill>
                <a:cs typeface="Times New Roman" pitchFamily="18" charset="0"/>
              </a:rPr>
              <a:t>pueden o no ser permanentes </a:t>
            </a:r>
            <a:r>
              <a:rPr lang="es-MX" sz="2000" kern="0" dirty="0" smtClean="0">
                <a:cs typeface="Times New Roman" pitchFamily="18" charset="0"/>
              </a:rPr>
              <a:t>y </a:t>
            </a:r>
            <a:r>
              <a:rPr lang="es-MX" sz="2000" kern="0" dirty="0" smtClean="0">
                <a:solidFill>
                  <a:srgbClr val="000000"/>
                </a:solidFill>
                <a:cs typeface="Times New Roman" pitchFamily="18" charset="0"/>
              </a:rPr>
              <a:t>ocurren generalmente dentro de un corto período de tiempo (típicamente de 1 a 48 horas), después de haber sido incorporada la cal y son más marcados en suelos con arcillas altamente plásticas.</a:t>
            </a:r>
            <a:endParaRPr lang="es-SV"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dirty="0" smtClean="0">
              <a:ln>
                <a:noFill/>
              </a:ln>
              <a:solidFill>
                <a:schemeClr val="tx1"/>
              </a:solidFill>
              <a:effectLst/>
              <a:latin typeface="Times New Roman" pitchFamily="18" charset="0"/>
            </a:endParaRPr>
          </a:p>
        </p:txBody>
      </p:sp>
      <p:sp>
        <p:nvSpPr>
          <p:cNvPr id="36" name="2b Bisel"/>
          <p:cNvSpPr/>
          <p:nvPr/>
        </p:nvSpPr>
        <p:spPr bwMode="auto">
          <a:xfrm>
            <a:off x="8164148" y="5189812"/>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18" name="3a Rectángulo redondeado"/>
          <p:cNvSpPr/>
          <p:nvPr/>
        </p:nvSpPr>
        <p:spPr bwMode="auto">
          <a:xfrm>
            <a:off x="306000" y="2572314"/>
            <a:ext cx="8532000" cy="258487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0" hangingPunct="0">
              <a:spcBef>
                <a:spcPct val="20000"/>
              </a:spcBef>
              <a:buClr>
                <a:srgbClr val="FF9900"/>
              </a:buClr>
              <a:buSzPct val="150000"/>
              <a:defRPr/>
            </a:pPr>
            <a:r>
              <a:rPr lang="es-MX" sz="2000" b="1" kern="0" dirty="0" smtClean="0">
                <a:solidFill>
                  <a:srgbClr val="000000"/>
                </a:solidFill>
                <a:cs typeface="Times New Roman" pitchFamily="18" charset="0"/>
              </a:rPr>
              <a:t>Estabilización.</a:t>
            </a:r>
          </a:p>
          <a:p>
            <a:pPr lvl="0" algn="just" eaLnBrk="0" hangingPunct="0">
              <a:spcBef>
                <a:spcPct val="20000"/>
              </a:spcBef>
              <a:buClr>
                <a:srgbClr val="FF9900"/>
              </a:buClr>
              <a:buSzPct val="150000"/>
              <a:defRPr/>
            </a:pPr>
            <a:r>
              <a:rPr lang="es-MX" sz="2000" kern="0" dirty="0" smtClean="0">
                <a:solidFill>
                  <a:srgbClr val="000000"/>
                </a:solidFill>
                <a:cs typeface="Times New Roman" pitchFamily="18" charset="0"/>
              </a:rPr>
              <a:t>Se refiere a la mejora </a:t>
            </a:r>
            <a:r>
              <a:rPr lang="es-MX" sz="2000" kern="0" dirty="0" smtClean="0">
                <a:solidFill>
                  <a:srgbClr val="0000FF"/>
                </a:solidFill>
                <a:cs typeface="Times New Roman" pitchFamily="18" charset="0"/>
              </a:rPr>
              <a:t>permanente </a:t>
            </a:r>
            <a:r>
              <a:rPr lang="es-MX" sz="2000" kern="0" dirty="0" smtClean="0">
                <a:solidFill>
                  <a:srgbClr val="000000"/>
                </a:solidFill>
                <a:cs typeface="Times New Roman" pitchFamily="18" charset="0"/>
              </a:rPr>
              <a:t>o </a:t>
            </a:r>
            <a:r>
              <a:rPr lang="es-MX" sz="2000" kern="0" dirty="0" smtClean="0">
                <a:solidFill>
                  <a:srgbClr val="0000FF"/>
                </a:solidFill>
                <a:cs typeface="Times New Roman" pitchFamily="18" charset="0"/>
              </a:rPr>
              <a:t>a largo plazo </a:t>
            </a:r>
            <a:r>
              <a:rPr lang="es-MX" sz="2000" kern="0" dirty="0" smtClean="0">
                <a:solidFill>
                  <a:srgbClr val="000000"/>
                </a:solidFill>
                <a:cs typeface="Times New Roman" pitchFamily="18" charset="0"/>
              </a:rPr>
              <a:t>de ciertas propiedades del suelo, principalmente la </a:t>
            </a:r>
            <a:r>
              <a:rPr lang="es-MX" sz="2000" kern="0" dirty="0" smtClean="0">
                <a:solidFill>
                  <a:srgbClr val="0000FF"/>
                </a:solidFill>
                <a:cs typeface="Times New Roman" pitchFamily="18" charset="0"/>
              </a:rPr>
              <a:t>resistencia a la compresión</a:t>
            </a:r>
            <a:r>
              <a:rPr lang="es-MX" sz="2000" kern="0" dirty="0" smtClean="0">
                <a:solidFill>
                  <a:schemeClr val="tx1">
                    <a:lumMod val="95000"/>
                    <a:lumOff val="5000"/>
                  </a:schemeClr>
                </a:solidFill>
                <a:cs typeface="Times New Roman" pitchFamily="18" charset="0"/>
              </a:rPr>
              <a:t>,</a:t>
            </a:r>
            <a:r>
              <a:rPr lang="es-MX" sz="2000" kern="0" dirty="0" smtClean="0">
                <a:solidFill>
                  <a:srgbClr val="0000FF"/>
                </a:solidFill>
                <a:cs typeface="Times New Roman" pitchFamily="18" charset="0"/>
              </a:rPr>
              <a:t> </a:t>
            </a:r>
            <a:r>
              <a:rPr lang="es-MX" sz="2000" kern="0" dirty="0" smtClean="0">
                <a:solidFill>
                  <a:srgbClr val="000000"/>
                </a:solidFill>
                <a:cs typeface="Times New Roman" pitchFamily="18" charset="0"/>
              </a:rPr>
              <a:t>mediante la adición de porcentajes aproximados de cal de 3% - 6%.</a:t>
            </a:r>
          </a:p>
          <a:p>
            <a:pPr lvl="0" algn="just" eaLnBrk="0" hangingPunct="0">
              <a:spcBef>
                <a:spcPct val="20000"/>
              </a:spcBef>
              <a:buClr>
                <a:srgbClr val="FF9900"/>
              </a:buClr>
              <a:buSzPct val="150000"/>
              <a:defRPr/>
            </a:pPr>
            <a:r>
              <a:rPr lang="es-MX" sz="2000" kern="0" dirty="0" smtClean="0">
                <a:solidFill>
                  <a:srgbClr val="000000"/>
                </a:solidFill>
                <a:cs typeface="Times New Roman" pitchFamily="18" charset="0"/>
              </a:rPr>
              <a:t>Un suelo que es estabilizado con cal, a diferencia del secado y de la modificación, </a:t>
            </a:r>
            <a:r>
              <a:rPr lang="es-MX" sz="2000" kern="0" dirty="0" smtClean="0">
                <a:cs typeface="Times New Roman" pitchFamily="18" charset="0"/>
              </a:rPr>
              <a:t>requiere de un diseño de mezcla.</a:t>
            </a:r>
            <a:r>
              <a:rPr lang="es-MX" sz="2000" kern="0" dirty="0" smtClean="0">
                <a:solidFill>
                  <a:srgbClr val="000000"/>
                </a:solidFill>
                <a:cs typeface="Times New Roman" pitchFamily="18" charset="0"/>
              </a:rPr>
              <a:t> Los efectos de la estabilización con cal son típicamente medidos a los 28 días o a edades posteriores.</a:t>
            </a:r>
            <a:endParaRPr kumimoji="0" lang="es-SV" sz="1800" b="0" i="0" u="none" strike="noStrike" cap="none" normalizeH="0" baseline="0" dirty="0" smtClean="0">
              <a:ln>
                <a:noFill/>
              </a:ln>
              <a:solidFill>
                <a:schemeClr val="tx1"/>
              </a:solidFill>
              <a:effectLst/>
              <a:latin typeface="Times New Roman" pitchFamily="18" charset="0"/>
            </a:endParaRPr>
          </a:p>
        </p:txBody>
      </p:sp>
      <p:sp>
        <p:nvSpPr>
          <p:cNvPr id="26" name="3a Bisel">
            <a:hlinkClick r:id="rId4" action="ppaction://hlinksldjump"/>
          </p:cNvPr>
          <p:cNvSpPr/>
          <p:nvPr/>
        </p:nvSpPr>
        <p:spPr bwMode="auto">
          <a:xfrm>
            <a:off x="8195058" y="4764137"/>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10" name="9 Rectángulo redondeado"/>
          <p:cNvSpPr/>
          <p:nvPr/>
        </p:nvSpPr>
        <p:spPr bwMode="auto">
          <a:xfrm>
            <a:off x="234000" y="933800"/>
            <a:ext cx="8676000" cy="5638472"/>
          </a:xfrm>
          <a:prstGeom prst="roundRect">
            <a:avLst>
              <a:gd name="adj" fmla="val 13487"/>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r>
              <a:rPr lang="es-MX" sz="2000" b="1" kern="0" dirty="0" smtClean="0">
                <a:cs typeface="Times New Roman" pitchFamily="18" charset="0"/>
              </a:rPr>
              <a:t>Reacción </a:t>
            </a:r>
            <a:r>
              <a:rPr lang="es-MX" sz="2000" b="1" kern="0" dirty="0" err="1" smtClean="0">
                <a:cs typeface="Times New Roman" pitchFamily="18" charset="0"/>
              </a:rPr>
              <a:t>puzolánica</a:t>
            </a:r>
            <a:r>
              <a:rPr lang="es-MX" sz="2000" b="1" kern="0" dirty="0" smtClean="0">
                <a:cs typeface="Times New Roman" pitchFamily="18" charset="0"/>
              </a:rPr>
              <a:t>.</a:t>
            </a:r>
          </a:p>
          <a:p>
            <a:pPr algn="just"/>
            <a:r>
              <a:rPr lang="es-MX" sz="2000" kern="0" dirty="0" smtClean="0">
                <a:cs typeface="Times New Roman" pitchFamily="18" charset="0"/>
              </a:rPr>
              <a:t>Reacción entre el </a:t>
            </a:r>
            <a:r>
              <a:rPr lang="es-MX" sz="2000" kern="0" dirty="0" smtClean="0">
                <a:solidFill>
                  <a:srgbClr val="0000FF"/>
                </a:solidFill>
                <a:cs typeface="Times New Roman" pitchFamily="18" charset="0"/>
              </a:rPr>
              <a:t>calcio </a:t>
            </a:r>
            <a:r>
              <a:rPr lang="es-MX" sz="2000" kern="0" dirty="0" smtClean="0">
                <a:cs typeface="Times New Roman" pitchFamily="18" charset="0"/>
              </a:rPr>
              <a:t>de la cal, y la </a:t>
            </a:r>
            <a:r>
              <a:rPr lang="es-MX" sz="2000" kern="0" dirty="0" smtClean="0">
                <a:solidFill>
                  <a:srgbClr val="0000FF"/>
                </a:solidFill>
                <a:cs typeface="Times New Roman" pitchFamily="18" charset="0"/>
              </a:rPr>
              <a:t>sílice</a:t>
            </a:r>
            <a:r>
              <a:rPr lang="es-MX" sz="2000" kern="0" dirty="0" smtClean="0">
                <a:cs typeface="Times New Roman" pitchFamily="18" charset="0"/>
              </a:rPr>
              <a:t> y </a:t>
            </a:r>
            <a:r>
              <a:rPr lang="es-MX" sz="2000" kern="0" dirty="0" smtClean="0">
                <a:solidFill>
                  <a:srgbClr val="0000FF"/>
                </a:solidFill>
                <a:cs typeface="Times New Roman" pitchFamily="18" charset="0"/>
              </a:rPr>
              <a:t>alúmina</a:t>
            </a:r>
            <a:r>
              <a:rPr lang="es-MX" sz="2000" kern="0" dirty="0" smtClean="0">
                <a:cs typeface="Times New Roman" pitchFamily="18" charset="0"/>
              </a:rPr>
              <a:t> liberadas del suelo (principalmente de la arcilla) en el proceso de estabilización con cal. </a:t>
            </a:r>
          </a:p>
          <a:p>
            <a:endParaRPr lang="es-MX" kern="0" dirty="0" smtClean="0">
              <a:cs typeface="Times New Roman" pitchFamily="18" charset="0"/>
            </a:endParaRPr>
          </a:p>
          <a:p>
            <a:endParaRPr lang="es-MX" kern="0" dirty="0" smtClean="0">
              <a:cs typeface="Times New Roman" pitchFamily="18" charset="0"/>
            </a:endParaRPr>
          </a:p>
          <a:p>
            <a:endParaRPr lang="es-MX" kern="0" dirty="0" smtClean="0">
              <a:cs typeface="Times New Roman" pitchFamily="18" charset="0"/>
            </a:endParaRPr>
          </a:p>
          <a:p>
            <a:endParaRPr lang="es-MX" kern="0" dirty="0" smtClean="0">
              <a:cs typeface="Times New Roman" pitchFamily="18" charset="0"/>
            </a:endParaRPr>
          </a:p>
          <a:p>
            <a:endParaRPr lang="es-MX" kern="0" dirty="0" smtClean="0">
              <a:cs typeface="Times New Roman" pitchFamily="18" charset="0"/>
            </a:endParaRPr>
          </a:p>
          <a:p>
            <a:endParaRPr lang="es-MX" kern="0" dirty="0" smtClean="0">
              <a:cs typeface="Times New Roman" pitchFamily="18" charset="0"/>
            </a:endParaRPr>
          </a:p>
          <a:p>
            <a:endParaRPr lang="es-MX" kern="0" dirty="0" smtClean="0">
              <a:cs typeface="Times New Roman" pitchFamily="18" charset="0"/>
            </a:endParaRPr>
          </a:p>
          <a:p>
            <a:pPr algn="ctr"/>
            <a:endParaRPr lang="es-MX" b="1" kern="0" dirty="0" smtClean="0">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dirty="0" smtClean="0">
              <a:ln>
                <a:noFill/>
              </a:ln>
              <a:solidFill>
                <a:schemeClr val="tx1"/>
              </a:solidFill>
              <a:effectLst/>
              <a:latin typeface="Times New Roman" pitchFamily="18" charset="0"/>
            </a:endParaRPr>
          </a:p>
        </p:txBody>
      </p:sp>
      <p:sp>
        <p:nvSpPr>
          <p:cNvPr id="38" name="Rectangle 1"/>
          <p:cNvSpPr txBox="1">
            <a:spLocks noChangeArrowheads="1"/>
          </p:cNvSpPr>
          <p:nvPr/>
        </p:nvSpPr>
        <p:spPr bwMode="auto">
          <a:xfrm>
            <a:off x="4928628" y="2433998"/>
            <a:ext cx="2571768"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Suelo</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en estado natural</a:t>
            </a:r>
          </a:p>
          <a:p>
            <a:pPr lvl="0" eaLnBrk="0" hangingPunct="0">
              <a:spcBef>
                <a:spcPts val="0"/>
              </a:spcBef>
              <a:buClr>
                <a:schemeClr val="bg2"/>
              </a:buClr>
              <a:buSzPct val="100000"/>
              <a:defRPr/>
            </a:pP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(partículas de arcilla)</a:t>
            </a:r>
            <a:endPar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39" name="Rectangle 2"/>
          <p:cNvSpPr txBox="1">
            <a:spLocks noChangeArrowheads="1"/>
          </p:cNvSpPr>
          <p:nvPr/>
        </p:nvSpPr>
        <p:spPr bwMode="auto">
          <a:xfrm>
            <a:off x="4857190" y="2433998"/>
            <a:ext cx="2714644"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bg2"/>
              </a:buClr>
              <a:buSzPct val="100000"/>
              <a:defRPr/>
            </a:pPr>
            <a:r>
              <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Suelo</a:t>
            </a: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con cal adicionada (después</a:t>
            </a:r>
          </a:p>
          <a:p>
            <a:pPr lvl="0" eaLnBrk="0" hangingPunct="0">
              <a:spcBef>
                <a:spcPts val="0"/>
              </a:spcBef>
              <a:buClr>
                <a:schemeClr val="bg2"/>
              </a:buClr>
              <a:buSzPct val="100000"/>
              <a:defRPr/>
            </a:pPr>
            <a:r>
              <a:rPr kumimoji="0" lang="es-MX" sz="1200" b="1"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de la floculación / </a:t>
            </a:r>
            <a:r>
              <a:rPr kumimoji="0" lang="es-MX" sz="1200" b="1" i="0" u="none" strike="noStrike" kern="0" cap="none" spc="0" normalizeH="0" noProof="0" dirty="0" err="1" smtClean="0">
                <a:ln>
                  <a:noFill/>
                </a:ln>
                <a:solidFill>
                  <a:schemeClr val="tx1"/>
                </a:solidFill>
                <a:effectLst/>
                <a:uLnTx/>
                <a:uFillTx/>
                <a:latin typeface="Times New Roman" pitchFamily="18" charset="0"/>
                <a:ea typeface="+mn-ea"/>
                <a:cs typeface="Times New Roman" pitchFamily="18" charset="0"/>
              </a:rPr>
              <a:t>aglomeraci</a:t>
            </a:r>
            <a:r>
              <a:rPr lang="es-MX" sz="1200" b="1" kern="0" dirty="0" err="1" smtClean="0">
                <a:cs typeface="Times New Roman" pitchFamily="18" charset="0"/>
              </a:rPr>
              <a:t>ón</a:t>
            </a:r>
            <a:r>
              <a:rPr lang="es-MX" sz="1200" b="1" kern="0" dirty="0" smtClean="0">
                <a:cs typeface="Times New Roman" pitchFamily="18" charset="0"/>
              </a:rPr>
              <a:t>)</a:t>
            </a:r>
            <a:endParaRPr kumimoji="0" lang="es-MX"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38" name="cuadro 3"/>
          <p:cNvSpPr txBox="1"/>
          <p:nvPr/>
        </p:nvSpPr>
        <p:spPr>
          <a:xfrm>
            <a:off x="4929190" y="3571876"/>
            <a:ext cx="3857651" cy="2831544"/>
          </a:xfrm>
          <a:prstGeom prst="rect">
            <a:avLst/>
          </a:prstGeom>
          <a:noFill/>
        </p:spPr>
        <p:txBody>
          <a:bodyPr wrap="square" rtlCol="0">
            <a:spAutoFit/>
          </a:bodyPr>
          <a:lstStyle/>
          <a:p>
            <a:pPr lvl="0" algn="just"/>
            <a:r>
              <a:rPr lang="es-MX" sz="2000" kern="0" dirty="0" smtClean="0">
                <a:solidFill>
                  <a:srgbClr val="000000"/>
                </a:solidFill>
                <a:cs typeface="Times New Roman" pitchFamily="18" charset="0"/>
              </a:rPr>
              <a:t>La cal altera la capacidad de la arcilla de retener agua en su superficie y reacciona con ésta para producir un material cementante que puede mejorar sustancialmente, entre otros, la resistencia a la compresión del suelo original.</a:t>
            </a:r>
          </a:p>
          <a:p>
            <a:endParaRPr lang="es-SV" dirty="0"/>
          </a:p>
        </p:txBody>
      </p:sp>
      <p:sp>
        <p:nvSpPr>
          <p:cNvPr id="35" name="1b Bisel"/>
          <p:cNvSpPr/>
          <p:nvPr/>
        </p:nvSpPr>
        <p:spPr bwMode="auto">
          <a:xfrm>
            <a:off x="7286644" y="2535031"/>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215" name="Arcilla"/>
          <p:cNvSpPr>
            <a:spLocks noChangeAspect="1"/>
          </p:cNvSpPr>
          <p:nvPr/>
        </p:nvSpPr>
        <p:spPr>
          <a:xfrm>
            <a:off x="785224" y="2156427"/>
            <a:ext cx="3960000" cy="1089000"/>
          </a:xfrm>
          <a:prstGeom prst="rect">
            <a:avLst/>
          </a:prstGeom>
          <a:solidFill>
            <a:srgbClr val="F79646">
              <a:lumMod val="5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216" name="particulas sin reaccion"/>
          <p:cNvGrpSpPr>
            <a:grpSpLocks noChangeAspect="1"/>
          </p:cNvGrpSpPr>
          <p:nvPr/>
        </p:nvGrpSpPr>
        <p:grpSpPr>
          <a:xfrm>
            <a:off x="928100" y="2345142"/>
            <a:ext cx="3672000" cy="667641"/>
            <a:chOff x="1857356" y="1785926"/>
            <a:chExt cx="5500726" cy="1000132"/>
          </a:xfrm>
        </p:grpSpPr>
        <p:sp>
          <p:nvSpPr>
            <p:cNvPr id="217" name="216 Rectángulo"/>
            <p:cNvSpPr/>
            <p:nvPr/>
          </p:nvSpPr>
          <p:spPr>
            <a:xfrm>
              <a:off x="2428860" y="185736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8" name="217 Rectángulo"/>
            <p:cNvSpPr/>
            <p:nvPr/>
          </p:nvSpPr>
          <p:spPr>
            <a:xfrm>
              <a:off x="2581260" y="2143116"/>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9" name="218 Rectángulo"/>
            <p:cNvSpPr/>
            <p:nvPr/>
          </p:nvSpPr>
          <p:spPr>
            <a:xfrm>
              <a:off x="2214546" y="2428868"/>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0" name="219 Rectángulo"/>
            <p:cNvSpPr/>
            <p:nvPr/>
          </p:nvSpPr>
          <p:spPr>
            <a:xfrm>
              <a:off x="1857356" y="200976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1" name="220 Rectángulo"/>
            <p:cNvSpPr/>
            <p:nvPr/>
          </p:nvSpPr>
          <p:spPr>
            <a:xfrm>
              <a:off x="3071802" y="185736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2" name="221 Rectángulo"/>
            <p:cNvSpPr/>
            <p:nvPr/>
          </p:nvSpPr>
          <p:spPr>
            <a:xfrm>
              <a:off x="3286116" y="2071678"/>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3" name="222 Rectángulo"/>
            <p:cNvSpPr/>
            <p:nvPr/>
          </p:nvSpPr>
          <p:spPr>
            <a:xfrm>
              <a:off x="2928926" y="2357430"/>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4" name="223 Rectángulo"/>
            <p:cNvSpPr/>
            <p:nvPr/>
          </p:nvSpPr>
          <p:spPr>
            <a:xfrm>
              <a:off x="3500430" y="2428868"/>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5" name="224 Rectángulo"/>
            <p:cNvSpPr/>
            <p:nvPr/>
          </p:nvSpPr>
          <p:spPr>
            <a:xfrm>
              <a:off x="3929058" y="200976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6" name="225 Rectángulo"/>
            <p:cNvSpPr/>
            <p:nvPr/>
          </p:nvSpPr>
          <p:spPr>
            <a:xfrm>
              <a:off x="3857620" y="221455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7" name="226 Rectángulo"/>
            <p:cNvSpPr/>
            <p:nvPr/>
          </p:nvSpPr>
          <p:spPr>
            <a:xfrm>
              <a:off x="4643438" y="200976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8" name="227 Rectángulo"/>
            <p:cNvSpPr/>
            <p:nvPr/>
          </p:nvSpPr>
          <p:spPr>
            <a:xfrm>
              <a:off x="4214810" y="2428868"/>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9" name="228 Rectángulo"/>
            <p:cNvSpPr/>
            <p:nvPr/>
          </p:nvSpPr>
          <p:spPr>
            <a:xfrm>
              <a:off x="4000496" y="1785926"/>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0" name="229 Rectángulo"/>
            <p:cNvSpPr/>
            <p:nvPr/>
          </p:nvSpPr>
          <p:spPr>
            <a:xfrm>
              <a:off x="5286380" y="1928802"/>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1" name="230 Rectángulo"/>
            <p:cNvSpPr/>
            <p:nvPr/>
          </p:nvSpPr>
          <p:spPr>
            <a:xfrm>
              <a:off x="4786314" y="221455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2" name="231 Rectángulo"/>
            <p:cNvSpPr/>
            <p:nvPr/>
          </p:nvSpPr>
          <p:spPr>
            <a:xfrm>
              <a:off x="5572132" y="2143116"/>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3" name="232 Rectángulo"/>
            <p:cNvSpPr/>
            <p:nvPr/>
          </p:nvSpPr>
          <p:spPr>
            <a:xfrm>
              <a:off x="4857752" y="2428868"/>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4" name="233 Rectángulo"/>
            <p:cNvSpPr/>
            <p:nvPr/>
          </p:nvSpPr>
          <p:spPr>
            <a:xfrm>
              <a:off x="5500694" y="2357430"/>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5" name="234 Rectángulo"/>
            <p:cNvSpPr/>
            <p:nvPr/>
          </p:nvSpPr>
          <p:spPr>
            <a:xfrm>
              <a:off x="6143636" y="2500306"/>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6" name="235 Rectángulo"/>
            <p:cNvSpPr/>
            <p:nvPr/>
          </p:nvSpPr>
          <p:spPr>
            <a:xfrm>
              <a:off x="6072198" y="185736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7" name="236 Rectángulo"/>
            <p:cNvSpPr/>
            <p:nvPr/>
          </p:nvSpPr>
          <p:spPr>
            <a:xfrm>
              <a:off x="6215074" y="221455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8" name="237 Rectángulo"/>
            <p:cNvSpPr/>
            <p:nvPr/>
          </p:nvSpPr>
          <p:spPr>
            <a:xfrm>
              <a:off x="6786578" y="200976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9" name="238 Rectángulo"/>
            <p:cNvSpPr/>
            <p:nvPr/>
          </p:nvSpPr>
          <p:spPr>
            <a:xfrm>
              <a:off x="1928794" y="221455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0" name="239 Rectángulo"/>
            <p:cNvSpPr/>
            <p:nvPr/>
          </p:nvSpPr>
          <p:spPr>
            <a:xfrm>
              <a:off x="6715140" y="2428868"/>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1" name="240 Rectángulo"/>
            <p:cNvSpPr/>
            <p:nvPr/>
          </p:nvSpPr>
          <p:spPr>
            <a:xfrm>
              <a:off x="6858016" y="221455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2" name="241 Rectángulo"/>
            <p:cNvSpPr/>
            <p:nvPr/>
          </p:nvSpPr>
          <p:spPr>
            <a:xfrm>
              <a:off x="6786578" y="1785926"/>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3" name="242 Rectángulo"/>
            <p:cNvSpPr/>
            <p:nvPr/>
          </p:nvSpPr>
          <p:spPr>
            <a:xfrm>
              <a:off x="2786050" y="2643182"/>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4" name="243 Rectángulo"/>
            <p:cNvSpPr/>
            <p:nvPr/>
          </p:nvSpPr>
          <p:spPr>
            <a:xfrm>
              <a:off x="4643438" y="2643182"/>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5" name="244 Rectángulo"/>
            <p:cNvSpPr/>
            <p:nvPr/>
          </p:nvSpPr>
          <p:spPr>
            <a:xfrm>
              <a:off x="5500694" y="2549972"/>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46" name="particulas reaccion"/>
          <p:cNvGrpSpPr>
            <a:grpSpLocks noChangeAspect="1"/>
          </p:cNvGrpSpPr>
          <p:nvPr/>
        </p:nvGrpSpPr>
        <p:grpSpPr>
          <a:xfrm>
            <a:off x="971438" y="2299326"/>
            <a:ext cx="3600000" cy="799350"/>
            <a:chOff x="1652473" y="4192176"/>
            <a:chExt cx="5491295" cy="1219275"/>
          </a:xfrm>
        </p:grpSpPr>
        <p:sp>
          <p:nvSpPr>
            <p:cNvPr id="247" name="246 Rectángulo"/>
            <p:cNvSpPr/>
            <p:nvPr/>
          </p:nvSpPr>
          <p:spPr>
            <a:xfrm rot="1047322">
              <a:off x="2285984" y="435769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8" name="247 Rectángulo"/>
            <p:cNvSpPr/>
            <p:nvPr/>
          </p:nvSpPr>
          <p:spPr>
            <a:xfrm rot="18208947">
              <a:off x="2552809" y="4643446"/>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9" name="248 Rectángulo"/>
            <p:cNvSpPr/>
            <p:nvPr/>
          </p:nvSpPr>
          <p:spPr>
            <a:xfrm rot="18589238">
              <a:off x="2071670" y="4929198"/>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0" name="249 Rectángulo"/>
            <p:cNvSpPr/>
            <p:nvPr/>
          </p:nvSpPr>
          <p:spPr>
            <a:xfrm rot="20414907">
              <a:off x="1652473" y="4366550"/>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1" name="250 Rectángulo"/>
            <p:cNvSpPr/>
            <p:nvPr/>
          </p:nvSpPr>
          <p:spPr>
            <a:xfrm rot="20934772">
              <a:off x="2991293" y="4261567"/>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2" name="251 Rectángulo"/>
            <p:cNvSpPr/>
            <p:nvPr/>
          </p:nvSpPr>
          <p:spPr>
            <a:xfrm rot="1456062">
              <a:off x="3143240" y="4572008"/>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3" name="252 Rectángulo"/>
            <p:cNvSpPr/>
            <p:nvPr/>
          </p:nvSpPr>
          <p:spPr>
            <a:xfrm rot="1699076">
              <a:off x="2924960" y="4962016"/>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4" name="253 Rectángulo"/>
            <p:cNvSpPr/>
            <p:nvPr/>
          </p:nvSpPr>
          <p:spPr>
            <a:xfrm rot="827970">
              <a:off x="3357554" y="4929198"/>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5" name="254 Rectángulo"/>
            <p:cNvSpPr/>
            <p:nvPr/>
          </p:nvSpPr>
          <p:spPr>
            <a:xfrm rot="1824222">
              <a:off x="3573638" y="4474409"/>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6" name="255 Rectángulo"/>
            <p:cNvSpPr/>
            <p:nvPr/>
          </p:nvSpPr>
          <p:spPr>
            <a:xfrm rot="20867066">
              <a:off x="3714744" y="471488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7" name="256 Rectángulo"/>
            <p:cNvSpPr/>
            <p:nvPr/>
          </p:nvSpPr>
          <p:spPr>
            <a:xfrm rot="2264477">
              <a:off x="4500562" y="4352917"/>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8" name="257 Rectángulo"/>
            <p:cNvSpPr/>
            <p:nvPr/>
          </p:nvSpPr>
          <p:spPr>
            <a:xfrm rot="557408">
              <a:off x="3992243" y="4968625"/>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9" name="258 Rectángulo"/>
            <p:cNvSpPr/>
            <p:nvPr/>
          </p:nvSpPr>
          <p:spPr>
            <a:xfrm rot="19757294">
              <a:off x="4070516" y="4286256"/>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0" name="259 Rectángulo"/>
            <p:cNvSpPr/>
            <p:nvPr/>
          </p:nvSpPr>
          <p:spPr>
            <a:xfrm rot="1587332">
              <a:off x="5006271" y="4390166"/>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1" name="260 Rectángulo"/>
            <p:cNvSpPr/>
            <p:nvPr/>
          </p:nvSpPr>
          <p:spPr>
            <a:xfrm rot="20047808">
              <a:off x="4435238" y="4755822"/>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2" name="261 Rectángulo"/>
            <p:cNvSpPr/>
            <p:nvPr/>
          </p:nvSpPr>
          <p:spPr>
            <a:xfrm rot="20635862">
              <a:off x="5429256" y="4566987"/>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3" name="262 Rectángulo"/>
            <p:cNvSpPr/>
            <p:nvPr/>
          </p:nvSpPr>
          <p:spPr>
            <a:xfrm rot="18519618">
              <a:off x="4824367" y="4929198"/>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4" name="263 Rectángulo"/>
            <p:cNvSpPr/>
            <p:nvPr/>
          </p:nvSpPr>
          <p:spPr>
            <a:xfrm rot="771132">
              <a:off x="5357818" y="4857760"/>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5" name="264 Rectángulo"/>
            <p:cNvSpPr/>
            <p:nvPr/>
          </p:nvSpPr>
          <p:spPr>
            <a:xfrm rot="20139117">
              <a:off x="5936536" y="509736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6" name="265 Rectángulo"/>
            <p:cNvSpPr/>
            <p:nvPr/>
          </p:nvSpPr>
          <p:spPr>
            <a:xfrm>
              <a:off x="5929322" y="4286256"/>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7" name="266 Rectángulo"/>
            <p:cNvSpPr/>
            <p:nvPr/>
          </p:nvSpPr>
          <p:spPr>
            <a:xfrm rot="1513252">
              <a:off x="6072198" y="4615152"/>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8" name="267 Rectángulo"/>
            <p:cNvSpPr/>
            <p:nvPr/>
          </p:nvSpPr>
          <p:spPr>
            <a:xfrm rot="20507984">
              <a:off x="6643702" y="451009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9" name="268 Rectángulo"/>
            <p:cNvSpPr/>
            <p:nvPr/>
          </p:nvSpPr>
          <p:spPr>
            <a:xfrm rot="2315445">
              <a:off x="1785918" y="4714884"/>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0" name="269 Rectángulo"/>
            <p:cNvSpPr/>
            <p:nvPr/>
          </p:nvSpPr>
          <p:spPr>
            <a:xfrm rot="1730396">
              <a:off x="6504273" y="5183820"/>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1" name="270 Rectángulo"/>
            <p:cNvSpPr/>
            <p:nvPr/>
          </p:nvSpPr>
          <p:spPr>
            <a:xfrm rot="3346528">
              <a:off x="6593364" y="4890362"/>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2" name="271 Rectángulo"/>
            <p:cNvSpPr/>
            <p:nvPr/>
          </p:nvSpPr>
          <p:spPr>
            <a:xfrm rot="695674">
              <a:off x="6510082" y="4192176"/>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3" name="272 Rectángulo"/>
            <p:cNvSpPr/>
            <p:nvPr/>
          </p:nvSpPr>
          <p:spPr>
            <a:xfrm rot="20118798">
              <a:off x="2435845" y="5169973"/>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4" name="273 Rectángulo"/>
            <p:cNvSpPr/>
            <p:nvPr/>
          </p:nvSpPr>
          <p:spPr>
            <a:xfrm rot="20266767">
              <a:off x="4277800" y="5268575"/>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5" name="274 Rectángulo"/>
            <p:cNvSpPr/>
            <p:nvPr/>
          </p:nvSpPr>
          <p:spPr>
            <a:xfrm rot="21097379">
              <a:off x="5357818" y="5250723"/>
              <a:ext cx="500066" cy="1428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76" name="Cal"/>
          <p:cNvGrpSpPr/>
          <p:nvPr/>
        </p:nvGrpSpPr>
        <p:grpSpPr>
          <a:xfrm>
            <a:off x="999538" y="1109309"/>
            <a:ext cx="3520016" cy="903342"/>
            <a:chOff x="5266826" y="928670"/>
            <a:chExt cx="3520016" cy="903342"/>
          </a:xfrm>
        </p:grpSpPr>
        <p:sp>
          <p:nvSpPr>
            <p:cNvPr id="277" name="276 Elipse"/>
            <p:cNvSpPr/>
            <p:nvPr/>
          </p:nvSpPr>
          <p:spPr>
            <a:xfrm>
              <a:off x="5715008" y="1142984"/>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8" name="277 Elipse"/>
            <p:cNvSpPr/>
            <p:nvPr/>
          </p:nvSpPr>
          <p:spPr>
            <a:xfrm>
              <a:off x="6072198" y="1000108"/>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9" name="278 Elipse"/>
            <p:cNvSpPr/>
            <p:nvPr/>
          </p:nvSpPr>
          <p:spPr>
            <a:xfrm>
              <a:off x="5715008" y="1500174"/>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0" name="279 Elipse"/>
            <p:cNvSpPr/>
            <p:nvPr/>
          </p:nvSpPr>
          <p:spPr>
            <a:xfrm>
              <a:off x="6153160" y="1366822"/>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1" name="280 Elipse"/>
            <p:cNvSpPr/>
            <p:nvPr/>
          </p:nvSpPr>
          <p:spPr>
            <a:xfrm>
              <a:off x="6000760" y="1214422"/>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2" name="281 Elipse"/>
            <p:cNvSpPr/>
            <p:nvPr/>
          </p:nvSpPr>
          <p:spPr>
            <a:xfrm>
              <a:off x="6000760" y="1571612"/>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3" name="282 Elipse"/>
            <p:cNvSpPr/>
            <p:nvPr/>
          </p:nvSpPr>
          <p:spPr>
            <a:xfrm>
              <a:off x="6153160" y="1724012"/>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4" name="283 Elipse"/>
            <p:cNvSpPr/>
            <p:nvPr/>
          </p:nvSpPr>
          <p:spPr>
            <a:xfrm>
              <a:off x="5867408" y="1295384"/>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5" name="284 Elipse"/>
            <p:cNvSpPr/>
            <p:nvPr/>
          </p:nvSpPr>
          <p:spPr>
            <a:xfrm rot="10800000">
              <a:off x="6357950" y="1509698"/>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6" name="285 Elipse"/>
            <p:cNvSpPr/>
            <p:nvPr/>
          </p:nvSpPr>
          <p:spPr>
            <a:xfrm rot="10800000">
              <a:off x="6215074" y="1152508"/>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7" name="286 Elipse"/>
            <p:cNvSpPr/>
            <p:nvPr/>
          </p:nvSpPr>
          <p:spPr>
            <a:xfrm rot="10800000">
              <a:off x="6715140" y="1509698"/>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8" name="287 Elipse"/>
            <p:cNvSpPr/>
            <p:nvPr/>
          </p:nvSpPr>
          <p:spPr>
            <a:xfrm rot="10800000">
              <a:off x="6581788" y="1071546"/>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9" name="288 Elipse"/>
            <p:cNvSpPr/>
            <p:nvPr/>
          </p:nvSpPr>
          <p:spPr>
            <a:xfrm rot="10800000">
              <a:off x="6429388" y="1223946"/>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0" name="289 Elipse"/>
            <p:cNvSpPr/>
            <p:nvPr/>
          </p:nvSpPr>
          <p:spPr>
            <a:xfrm rot="10800000">
              <a:off x="6786578" y="1223946"/>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1" name="290 Elipse"/>
            <p:cNvSpPr/>
            <p:nvPr/>
          </p:nvSpPr>
          <p:spPr>
            <a:xfrm rot="10800000">
              <a:off x="6938978" y="1071546"/>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2" name="291 Elipse"/>
            <p:cNvSpPr/>
            <p:nvPr/>
          </p:nvSpPr>
          <p:spPr>
            <a:xfrm rot="10800000">
              <a:off x="6510350" y="1357298"/>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3" name="292 Elipse"/>
            <p:cNvSpPr/>
            <p:nvPr/>
          </p:nvSpPr>
          <p:spPr>
            <a:xfrm flipV="1">
              <a:off x="6954806" y="1581136"/>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4" name="293 Elipse"/>
            <p:cNvSpPr/>
            <p:nvPr/>
          </p:nvSpPr>
          <p:spPr>
            <a:xfrm flipV="1">
              <a:off x="7311996" y="1724012"/>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5" name="294 Elipse"/>
            <p:cNvSpPr/>
            <p:nvPr/>
          </p:nvSpPr>
          <p:spPr>
            <a:xfrm flipV="1">
              <a:off x="6954806" y="1223946"/>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6" name="295 Elipse"/>
            <p:cNvSpPr/>
            <p:nvPr/>
          </p:nvSpPr>
          <p:spPr>
            <a:xfrm flipV="1">
              <a:off x="7392958" y="1357298"/>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7" name="296 Elipse"/>
            <p:cNvSpPr/>
            <p:nvPr/>
          </p:nvSpPr>
          <p:spPr>
            <a:xfrm flipV="1">
              <a:off x="7240558" y="1509698"/>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8" name="297 Elipse"/>
            <p:cNvSpPr/>
            <p:nvPr/>
          </p:nvSpPr>
          <p:spPr>
            <a:xfrm flipV="1">
              <a:off x="7240558" y="1152508"/>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9" name="298 Elipse"/>
            <p:cNvSpPr/>
            <p:nvPr/>
          </p:nvSpPr>
          <p:spPr>
            <a:xfrm flipV="1">
              <a:off x="7392958" y="1000108"/>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0" name="299 Elipse"/>
            <p:cNvSpPr/>
            <p:nvPr/>
          </p:nvSpPr>
          <p:spPr>
            <a:xfrm flipV="1">
              <a:off x="7107206" y="1428736"/>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1" name="300 Elipse"/>
            <p:cNvSpPr/>
            <p:nvPr/>
          </p:nvSpPr>
          <p:spPr>
            <a:xfrm rot="10800000" flipV="1">
              <a:off x="7597748" y="1214422"/>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2" name="301 Elipse"/>
            <p:cNvSpPr/>
            <p:nvPr/>
          </p:nvSpPr>
          <p:spPr>
            <a:xfrm rot="10800000" flipV="1">
              <a:off x="7454872" y="1571612"/>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3" name="302 Elipse"/>
            <p:cNvSpPr/>
            <p:nvPr/>
          </p:nvSpPr>
          <p:spPr>
            <a:xfrm rot="10800000" flipV="1">
              <a:off x="7954938" y="1214422"/>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4" name="303 Elipse"/>
            <p:cNvSpPr/>
            <p:nvPr/>
          </p:nvSpPr>
          <p:spPr>
            <a:xfrm rot="10800000" flipV="1">
              <a:off x="7821586" y="1652574"/>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5" name="304 Elipse"/>
            <p:cNvSpPr/>
            <p:nvPr/>
          </p:nvSpPr>
          <p:spPr>
            <a:xfrm rot="10800000" flipV="1">
              <a:off x="7669186" y="1500174"/>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6" name="305 Elipse"/>
            <p:cNvSpPr/>
            <p:nvPr/>
          </p:nvSpPr>
          <p:spPr>
            <a:xfrm rot="10800000" flipV="1">
              <a:off x="8026376" y="1500174"/>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7" name="306 Elipse"/>
            <p:cNvSpPr/>
            <p:nvPr/>
          </p:nvSpPr>
          <p:spPr>
            <a:xfrm rot="10800000" flipV="1">
              <a:off x="8178776" y="1652574"/>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8" name="307 Elipse"/>
            <p:cNvSpPr/>
            <p:nvPr/>
          </p:nvSpPr>
          <p:spPr>
            <a:xfrm rot="10800000" flipV="1">
              <a:off x="7750148" y="1366822"/>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9" name="308 Elipse"/>
            <p:cNvSpPr/>
            <p:nvPr/>
          </p:nvSpPr>
          <p:spPr>
            <a:xfrm>
              <a:off x="8321652" y="1000108"/>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0" name="309 Elipse"/>
            <p:cNvSpPr/>
            <p:nvPr/>
          </p:nvSpPr>
          <p:spPr>
            <a:xfrm>
              <a:off x="8169252" y="1204898"/>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1" name="310 Elipse"/>
            <p:cNvSpPr/>
            <p:nvPr/>
          </p:nvSpPr>
          <p:spPr>
            <a:xfrm>
              <a:off x="8321652" y="1357298"/>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2" name="311 Elipse"/>
            <p:cNvSpPr/>
            <p:nvPr/>
          </p:nvSpPr>
          <p:spPr>
            <a:xfrm>
              <a:off x="8035900" y="928670"/>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3" name="312 Elipse"/>
            <p:cNvSpPr/>
            <p:nvPr/>
          </p:nvSpPr>
          <p:spPr>
            <a:xfrm rot="10800000">
              <a:off x="8526442" y="1142984"/>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4" name="313 Elipse"/>
            <p:cNvSpPr/>
            <p:nvPr/>
          </p:nvSpPr>
          <p:spPr>
            <a:xfrm rot="10800000">
              <a:off x="8678842" y="990584"/>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5" name="314 Elipse"/>
            <p:cNvSpPr/>
            <p:nvPr/>
          </p:nvSpPr>
          <p:spPr>
            <a:xfrm rot="5400000">
              <a:off x="5266826" y="1722832"/>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6" name="315 Elipse"/>
            <p:cNvSpPr/>
            <p:nvPr/>
          </p:nvSpPr>
          <p:spPr>
            <a:xfrm rot="16200000" flipV="1">
              <a:off x="5338264" y="1483166"/>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7" name="316 Elipse"/>
            <p:cNvSpPr/>
            <p:nvPr/>
          </p:nvSpPr>
          <p:spPr>
            <a:xfrm rot="16200000" flipV="1">
              <a:off x="5481140" y="1125976"/>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8" name="317 Elipse"/>
            <p:cNvSpPr/>
            <p:nvPr/>
          </p:nvSpPr>
          <p:spPr>
            <a:xfrm rot="16200000" flipV="1">
              <a:off x="5266826" y="1197414"/>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9" name="318 Elipse"/>
            <p:cNvSpPr/>
            <p:nvPr/>
          </p:nvSpPr>
          <p:spPr>
            <a:xfrm rot="5400000" flipV="1">
              <a:off x="5328740" y="983100"/>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0" name="319 Elipse"/>
            <p:cNvSpPr/>
            <p:nvPr/>
          </p:nvSpPr>
          <p:spPr>
            <a:xfrm>
              <a:off x="5572132" y="1285860"/>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1" name="320 Elipse"/>
            <p:cNvSpPr/>
            <p:nvPr/>
          </p:nvSpPr>
          <p:spPr>
            <a:xfrm>
              <a:off x="5500694" y="1606488"/>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2" name="321 Elipse"/>
            <p:cNvSpPr/>
            <p:nvPr/>
          </p:nvSpPr>
          <p:spPr>
            <a:xfrm flipV="1">
              <a:off x="7750148" y="1034984"/>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3" name="322 Elipse"/>
            <p:cNvSpPr/>
            <p:nvPr/>
          </p:nvSpPr>
          <p:spPr>
            <a:xfrm>
              <a:off x="5867408" y="1652574"/>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4" name="323 Elipse"/>
            <p:cNvSpPr/>
            <p:nvPr/>
          </p:nvSpPr>
          <p:spPr>
            <a:xfrm rot="10800000">
              <a:off x="6607140" y="1662098"/>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5" name="324 Elipse"/>
            <p:cNvSpPr/>
            <p:nvPr/>
          </p:nvSpPr>
          <p:spPr>
            <a:xfrm rot="10800000" flipV="1">
              <a:off x="8464528" y="1714488"/>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6" name="325 Elipse"/>
            <p:cNvSpPr/>
            <p:nvPr/>
          </p:nvSpPr>
          <p:spPr>
            <a:xfrm rot="10800000" flipV="1">
              <a:off x="8572528" y="1500174"/>
              <a:ext cx="108000" cy="108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grpSp>
      <p:cxnSp>
        <p:nvCxnSpPr>
          <p:cNvPr id="327" name="326 Conector recto"/>
          <p:cNvCxnSpPr/>
          <p:nvPr/>
        </p:nvCxnSpPr>
        <p:spPr>
          <a:xfrm rot="10800000" flipV="1">
            <a:off x="983848" y="2585054"/>
            <a:ext cx="1479294" cy="829477"/>
          </a:xfrm>
          <a:prstGeom prst="line">
            <a:avLst/>
          </a:prstGeom>
          <a:noFill/>
          <a:ln w="9525" cap="flat" cmpd="sng" algn="ctr">
            <a:solidFill>
              <a:sysClr val="windowText" lastClr="000000"/>
            </a:solidFill>
            <a:prstDash val="solid"/>
          </a:ln>
          <a:effectLst/>
        </p:spPr>
      </p:cxnSp>
      <p:cxnSp>
        <p:nvCxnSpPr>
          <p:cNvPr id="328" name="327 Conector recto"/>
          <p:cNvCxnSpPr/>
          <p:nvPr/>
        </p:nvCxnSpPr>
        <p:spPr>
          <a:xfrm>
            <a:off x="2891770" y="2585055"/>
            <a:ext cx="1552908" cy="864201"/>
          </a:xfrm>
          <a:prstGeom prst="line">
            <a:avLst/>
          </a:prstGeom>
          <a:noFill/>
          <a:ln w="9525" cap="flat" cmpd="sng" algn="ctr">
            <a:solidFill>
              <a:sysClr val="windowText" lastClr="000000"/>
            </a:solidFill>
            <a:prstDash val="solid"/>
          </a:ln>
          <a:effectLst/>
        </p:spPr>
      </p:cxnSp>
      <p:sp>
        <p:nvSpPr>
          <p:cNvPr id="330" name="329 Rectángulo zoom"/>
          <p:cNvSpPr>
            <a:spLocks noChangeAspect="1"/>
          </p:cNvSpPr>
          <p:nvPr/>
        </p:nvSpPr>
        <p:spPr>
          <a:xfrm>
            <a:off x="2391704" y="2585055"/>
            <a:ext cx="576000" cy="468000"/>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9" name="1c Bisel"/>
          <p:cNvSpPr/>
          <p:nvPr/>
        </p:nvSpPr>
        <p:spPr bwMode="auto">
          <a:xfrm>
            <a:off x="8215338" y="6072206"/>
            <a:ext cx="288000" cy="288000"/>
          </a:xfrm>
          <a:prstGeom prst="bevel">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pic>
        <p:nvPicPr>
          <p:cNvPr id="140" name="139 Imagen" descr="Image1.png"/>
          <p:cNvPicPr>
            <a:picLocks noChangeAspect="1"/>
          </p:cNvPicPr>
          <p:nvPr/>
        </p:nvPicPr>
        <p:blipFill>
          <a:blip r:embed="rId5" cstate="print">
            <a:clrChange>
              <a:clrFrom>
                <a:srgbClr val="FFF0D0"/>
              </a:clrFrom>
              <a:clrTo>
                <a:srgbClr val="FFF0D0">
                  <a:alpha val="0"/>
                </a:srgbClr>
              </a:clrTo>
            </a:clrChange>
          </a:blip>
          <a:stretch>
            <a:fillRect/>
          </a:stretch>
        </p:blipFill>
        <p:spPr>
          <a:xfrm>
            <a:off x="619760" y="3429000"/>
            <a:ext cx="4117937" cy="3006000"/>
          </a:xfrm>
          <a:prstGeom prst="roundRect">
            <a:avLst/>
          </a:prstGeom>
          <a:ln w="19050">
            <a:solidFill>
              <a:schemeClr val="tx1"/>
            </a:solidFill>
          </a:ln>
        </p:spPr>
      </p:pic>
      <p:sp>
        <p:nvSpPr>
          <p:cNvPr id="135" name="134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7</a:t>
            </a:fld>
            <a:endParaRPr lang="es-ES">
              <a:solidFill>
                <a:srgbClr val="065BA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3000"/>
                                        <p:tgtEl>
                                          <p:spTgt spid="330"/>
                                        </p:tgtEl>
                                      </p:cBhvr>
                                    </p:animEffect>
                                  </p:childTnLst>
                                </p:cTn>
                              </p:par>
                              <p:par>
                                <p:cTn id="8" presetID="10" presetClass="entr" presetSubtype="0" fill="hold" nodeType="withEffect">
                                  <p:stCondLst>
                                    <p:cond delay="0"/>
                                  </p:stCondLst>
                                  <p:childTnLst>
                                    <p:set>
                                      <p:cBhvr>
                                        <p:cTn id="9" dur="1" fill="hold">
                                          <p:stCondLst>
                                            <p:cond delay="0"/>
                                          </p:stCondLst>
                                        </p:cTn>
                                        <p:tgtEl>
                                          <p:spTgt spid="327"/>
                                        </p:tgtEl>
                                        <p:attrNameLst>
                                          <p:attrName>style.visibility</p:attrName>
                                        </p:attrNameLst>
                                      </p:cBhvr>
                                      <p:to>
                                        <p:strVal val="visible"/>
                                      </p:to>
                                    </p:set>
                                    <p:animEffect transition="in" filter="fade">
                                      <p:cBhvr>
                                        <p:cTn id="10" dur="3000"/>
                                        <p:tgtEl>
                                          <p:spTgt spid="327"/>
                                        </p:tgtEl>
                                      </p:cBhvr>
                                    </p:animEffect>
                                  </p:childTnLst>
                                </p:cTn>
                              </p:par>
                              <p:par>
                                <p:cTn id="11" presetID="10" presetClass="entr" presetSubtype="0" fill="hold" nodeType="withEffect">
                                  <p:stCondLst>
                                    <p:cond delay="0"/>
                                  </p:stCondLst>
                                  <p:childTnLst>
                                    <p:set>
                                      <p:cBhvr>
                                        <p:cTn id="12" dur="1" fill="hold">
                                          <p:stCondLst>
                                            <p:cond delay="0"/>
                                          </p:stCondLst>
                                        </p:cTn>
                                        <p:tgtEl>
                                          <p:spTgt spid="328"/>
                                        </p:tgtEl>
                                        <p:attrNameLst>
                                          <p:attrName>style.visibility</p:attrName>
                                        </p:attrNameLst>
                                      </p:cBhvr>
                                      <p:to>
                                        <p:strVal val="visible"/>
                                      </p:to>
                                    </p:set>
                                    <p:animEffect transition="in" filter="fade">
                                      <p:cBhvr>
                                        <p:cTn id="13" dur="3000"/>
                                        <p:tgtEl>
                                          <p:spTgt spid="328"/>
                                        </p:tgtEl>
                                      </p:cBhvr>
                                    </p:animEffect>
                                  </p:childTnLst>
                                </p:cTn>
                              </p:par>
                              <p:par>
                                <p:cTn id="14" presetID="53" presetClass="entr" presetSubtype="0" fill="hold" nodeType="withEffect">
                                  <p:stCondLst>
                                    <p:cond delay="0"/>
                                  </p:stCondLst>
                                  <p:childTnLst>
                                    <p:set>
                                      <p:cBhvr>
                                        <p:cTn id="15" dur="1" fill="hold">
                                          <p:stCondLst>
                                            <p:cond delay="0"/>
                                          </p:stCondLst>
                                        </p:cTn>
                                        <p:tgtEl>
                                          <p:spTgt spid="140"/>
                                        </p:tgtEl>
                                        <p:attrNameLst>
                                          <p:attrName>style.visibility</p:attrName>
                                        </p:attrNameLst>
                                      </p:cBhvr>
                                      <p:to>
                                        <p:strVal val="visible"/>
                                      </p:to>
                                    </p:set>
                                    <p:anim calcmode="lin" valueType="num">
                                      <p:cBhvr>
                                        <p:cTn id="16" dur="2000" fill="hold"/>
                                        <p:tgtEl>
                                          <p:spTgt spid="140"/>
                                        </p:tgtEl>
                                        <p:attrNameLst>
                                          <p:attrName>ppt_w</p:attrName>
                                        </p:attrNameLst>
                                      </p:cBhvr>
                                      <p:tavLst>
                                        <p:tav tm="0">
                                          <p:val>
                                            <p:fltVal val="0"/>
                                          </p:val>
                                        </p:tav>
                                        <p:tav tm="100000">
                                          <p:val>
                                            <p:strVal val="#ppt_w"/>
                                          </p:val>
                                        </p:tav>
                                      </p:tavLst>
                                    </p:anim>
                                    <p:anim calcmode="lin" valueType="num">
                                      <p:cBhvr>
                                        <p:cTn id="17" dur="2000" fill="hold"/>
                                        <p:tgtEl>
                                          <p:spTgt spid="140"/>
                                        </p:tgtEl>
                                        <p:attrNameLst>
                                          <p:attrName>ppt_h</p:attrName>
                                        </p:attrNameLst>
                                      </p:cBhvr>
                                      <p:tavLst>
                                        <p:tav tm="0">
                                          <p:val>
                                            <p:fltVal val="0"/>
                                          </p:val>
                                        </p:tav>
                                        <p:tav tm="100000">
                                          <p:val>
                                            <p:strVal val="#ppt_h"/>
                                          </p:val>
                                        </p:tav>
                                      </p:tavLst>
                                    </p:anim>
                                    <p:animEffect transition="in" filter="fade">
                                      <p:cBhvr>
                                        <p:cTn id="18" dur="2000"/>
                                        <p:tgtEl>
                                          <p:spTgt spid="140"/>
                                        </p:tgtEl>
                                      </p:cBhvr>
                                    </p:animEffect>
                                  </p:childTnLst>
                                </p:cTn>
                              </p:par>
                              <p:par>
                                <p:cTn id="19" presetID="42" presetClass="path" presetSubtype="0" accel="50000" decel="50000" fill="hold" nodeType="withEffect">
                                  <p:stCondLst>
                                    <p:cond delay="0"/>
                                  </p:stCondLst>
                                  <p:childTnLst>
                                    <p:animMotion origin="layout" path="M 0.00348 -0.32308 L 0.00365 -0.00902 " pathEditMode="relative" rAng="0" ptsTypes="AA">
                                      <p:cBhvr>
                                        <p:cTn id="20" dur="2000" fill="hold"/>
                                        <p:tgtEl>
                                          <p:spTgt spid="140"/>
                                        </p:tgtEl>
                                        <p:attrNameLst>
                                          <p:attrName>ppt_x</p:attrName>
                                          <p:attrName>ppt_y</p:attrName>
                                        </p:attrNameLst>
                                      </p:cBhvr>
                                      <p:rCtr x="0" y="157"/>
                                    </p:animMotion>
                                  </p:childTnLst>
                                </p:cTn>
                              </p:par>
                              <p:par>
                                <p:cTn id="21" presetID="10" presetClass="entr" presetSubtype="0" fill="hold" grpId="0" nodeType="with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2000"/>
                                        <p:tgtEl>
                                          <p:spTgt spid="1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0"/>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2"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cTn>
                              </p:par>
                              <p:par>
                                <p:cTn id="33" presetID="10" presetClass="entr" presetSubtype="0" fill="hold" grpId="2"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childTnLst>
                                </p:cTn>
                              </p:par>
                              <p:par>
                                <p:cTn id="36" presetID="9" presetClass="emph" presetSubtype="0" grpId="0" nodeType="withEffect">
                                  <p:stCondLst>
                                    <p:cond delay="0"/>
                                  </p:stCondLst>
                                  <p:childTnLst>
                                    <p:set>
                                      <p:cBhvr rctx="PPT">
                                        <p:cTn id="37" dur="indefinite"/>
                                        <p:tgtEl>
                                          <p:spTgt spid="20"/>
                                        </p:tgtEl>
                                        <p:attrNameLst>
                                          <p:attrName>style.opacity</p:attrName>
                                        </p:attrNameLst>
                                      </p:cBhvr>
                                      <p:to>
                                        <p:strVal val="0.25"/>
                                      </p:to>
                                    </p:set>
                                    <p:animEffect filter="image" prLst="opacity: 0.25">
                                      <p:cBhvr rctx="IE">
                                        <p:cTn id="38" dur="indefinite"/>
                                        <p:tgtEl>
                                          <p:spTgt spid="20"/>
                                        </p:tgtEl>
                                      </p:cBhvr>
                                    </p:animEffect>
                                  </p:childTnLst>
                                </p:cTn>
                              </p:par>
                            </p:childTnLst>
                          </p:cTn>
                        </p:par>
                      </p:childTnLst>
                    </p:cTn>
                  </p:par>
                </p:childTnLst>
              </p:cTn>
              <p:nextCondLst>
                <p:cond evt="onClick" delay="0">
                  <p:tgtEl>
                    <p:spTgt spid="20"/>
                  </p:tgtEl>
                </p:cond>
              </p:nextCondLst>
            </p:seq>
            <p:seq concurrent="1" nextAc="seek">
              <p:cTn id="39" restart="whenNotActive" fill="hold" evtFilter="cancelBubble" nodeType="interactiveSeq">
                <p:stCondLst>
                  <p:cond evt="onClick" delay="0">
                    <p:tgtEl>
                      <p:spTgt spid="27"/>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bg/>
                                          </p:spTgt>
                                        </p:tgtEl>
                                        <p:attrNameLst>
                                          <p:attrName>style.visibility</p:attrName>
                                        </p:attrNameLst>
                                      </p:cBhvr>
                                      <p:to>
                                        <p:strVal val="visible"/>
                                      </p:to>
                                    </p:set>
                                    <p:animEffect transition="in" filter="fade">
                                      <p:cBhvr>
                                        <p:cTn id="44" dur="1000"/>
                                        <p:tgtEl>
                                          <p:spTgt spid="10">
                                            <p:bg/>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fade">
                                      <p:cBhvr>
                                        <p:cTn id="47" dur="1000"/>
                                        <p:tgtEl>
                                          <p:spTgt spid="10">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childTnLst>
                                </p:cTn>
                              </p:par>
                              <p:par>
                                <p:cTn id="54" presetID="10" presetClass="entr" presetSubtype="0" fill="hold" nodeType="withEffect">
                                  <p:stCondLst>
                                    <p:cond delay="0"/>
                                  </p:stCondLst>
                                  <p:childTnLst>
                                    <p:set>
                                      <p:cBhvr>
                                        <p:cTn id="55" dur="1" fill="hold">
                                          <p:stCondLst>
                                            <p:cond delay="0"/>
                                          </p:stCondLst>
                                        </p:cTn>
                                        <p:tgtEl>
                                          <p:spTgt spid="216"/>
                                        </p:tgtEl>
                                        <p:attrNameLst>
                                          <p:attrName>style.visibility</p:attrName>
                                        </p:attrNameLst>
                                      </p:cBhvr>
                                      <p:to>
                                        <p:strVal val="visible"/>
                                      </p:to>
                                    </p:set>
                                    <p:animEffect transition="in" filter="fade">
                                      <p:cBhvr>
                                        <p:cTn id="56" dur="1000"/>
                                        <p:tgtEl>
                                          <p:spTgt spid="2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xEl>
                                              <p:pRg st="1" end="1"/>
                                            </p:txEl>
                                          </p:spTgt>
                                        </p:tgtEl>
                                        <p:attrNameLst>
                                          <p:attrName>style.visibility</p:attrName>
                                        </p:attrNameLst>
                                      </p:cBhvr>
                                      <p:to>
                                        <p:strVal val="visible"/>
                                      </p:to>
                                    </p:set>
                                    <p:animEffect transition="in" filter="fade">
                                      <p:cBhvr>
                                        <p:cTn id="62" dur="1000"/>
                                        <p:tgtEl>
                                          <p:spTgt spid="10">
                                            <p:txEl>
                                              <p:pRg st="1" end="1"/>
                                            </p:txEl>
                                          </p:spTgt>
                                        </p:tgtEl>
                                      </p:cBhvr>
                                    </p:animEffect>
                                  </p:childTnLst>
                                </p:cTn>
                              </p:par>
                              <p:par>
                                <p:cTn id="63" presetID="1" presetClass="exit" presetSubtype="0" fill="hold" grpId="1" nodeType="withEffect">
                                  <p:stCondLst>
                                    <p:cond delay="0"/>
                                  </p:stCondLst>
                                  <p:childTnLst>
                                    <p:set>
                                      <p:cBhvr>
                                        <p:cTn id="64" dur="1" fill="hold">
                                          <p:stCondLst>
                                            <p:cond delay="0"/>
                                          </p:stCondLst>
                                        </p:cTn>
                                        <p:tgtEl>
                                          <p:spTgt spid="2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76"/>
                                        </p:tgtEl>
                                        <p:attrNameLst>
                                          <p:attrName>style.visibility</p:attrName>
                                        </p:attrNameLst>
                                      </p:cBhvr>
                                      <p:to>
                                        <p:strVal val="visible"/>
                                      </p:to>
                                    </p:set>
                                  </p:childTnLst>
                                </p:cTn>
                              </p:par>
                              <p:par>
                                <p:cTn id="72" presetID="42" presetClass="path" presetSubtype="0" accel="50000" decel="50000" fill="hold" nodeType="withEffect">
                                  <p:stCondLst>
                                    <p:cond delay="0"/>
                                  </p:stCondLst>
                                  <p:childTnLst>
                                    <p:animMotion origin="layout" path="M 0.00105 -0.01967 L 0.00105 0.172 " pathEditMode="relative" rAng="0" ptsTypes="AA">
                                      <p:cBhvr>
                                        <p:cTn id="73" dur="3000" fill="hold"/>
                                        <p:tgtEl>
                                          <p:spTgt spid="276"/>
                                        </p:tgtEl>
                                        <p:attrNameLst>
                                          <p:attrName>ppt_x</p:attrName>
                                          <p:attrName>ppt_y</p:attrName>
                                        </p:attrNameLst>
                                      </p:cBhvr>
                                      <p:rCtr x="0" y="96"/>
                                    </p:animMotion>
                                  </p:childTnLst>
                                </p:cTn>
                              </p:par>
                              <p:par>
                                <p:cTn id="74" presetID="10" presetClass="exit" presetSubtype="0" fill="hold" nodeType="withEffect">
                                  <p:stCondLst>
                                    <p:cond delay="1000"/>
                                  </p:stCondLst>
                                  <p:childTnLst>
                                    <p:animEffect transition="out" filter="fade">
                                      <p:cBhvr>
                                        <p:cTn id="75" dur="5000"/>
                                        <p:tgtEl>
                                          <p:spTgt spid="216"/>
                                        </p:tgtEl>
                                      </p:cBhvr>
                                    </p:animEffect>
                                    <p:set>
                                      <p:cBhvr>
                                        <p:cTn id="76" dur="1" fill="hold">
                                          <p:stCondLst>
                                            <p:cond delay="4999"/>
                                          </p:stCondLst>
                                        </p:cTn>
                                        <p:tgtEl>
                                          <p:spTgt spid="216"/>
                                        </p:tgtEl>
                                        <p:attrNameLst>
                                          <p:attrName>style.visibility</p:attrName>
                                        </p:attrNameLst>
                                      </p:cBhvr>
                                      <p:to>
                                        <p:strVal val="hidden"/>
                                      </p:to>
                                    </p:set>
                                  </p:childTnLst>
                                </p:cTn>
                              </p:par>
                              <p:par>
                                <p:cTn id="77" presetID="10" presetClass="entr" presetSubtype="0" fill="hold" nodeType="withEffect">
                                  <p:stCondLst>
                                    <p:cond delay="2000"/>
                                  </p:stCondLst>
                                  <p:childTnLst>
                                    <p:set>
                                      <p:cBhvr>
                                        <p:cTn id="78" dur="1" fill="hold">
                                          <p:stCondLst>
                                            <p:cond delay="0"/>
                                          </p:stCondLst>
                                        </p:cTn>
                                        <p:tgtEl>
                                          <p:spTgt spid="246"/>
                                        </p:tgtEl>
                                        <p:attrNameLst>
                                          <p:attrName>style.visibility</p:attrName>
                                        </p:attrNameLst>
                                      </p:cBhvr>
                                      <p:to>
                                        <p:strVal val="visible"/>
                                      </p:to>
                                    </p:set>
                                    <p:animEffect transition="in" filter="fade">
                                      <p:cBhvr>
                                        <p:cTn id="79" dur="2000"/>
                                        <p:tgtEl>
                                          <p:spTgt spid="246"/>
                                        </p:tgtEl>
                                      </p:cBhvr>
                                    </p:animEffect>
                                  </p:childTnLst>
                                </p:cTn>
                              </p:par>
                              <p:par>
                                <p:cTn id="80" presetID="32" presetClass="emph" presetSubtype="0" fill="hold" nodeType="withEffect">
                                  <p:stCondLst>
                                    <p:cond delay="2000"/>
                                  </p:stCondLst>
                                  <p:childTnLst>
                                    <p:animClr clrSpc="rgb" dir="cw">
                                      <p:cBhvr override="childStyle">
                                        <p:cTn id="81" dur="200" fill="hold"/>
                                        <p:tgtEl>
                                          <p:spTgt spid="246"/>
                                        </p:tgtEl>
                                        <p:attrNameLst>
                                          <p:attrName>style.color</p:attrName>
                                        </p:attrNameLst>
                                      </p:cBhvr>
                                      <p:to>
                                        <a:schemeClr val="accent2"/>
                                      </p:to>
                                    </p:animClr>
                                    <p:animClr clrSpc="rgb" dir="cw">
                                      <p:cBhvr>
                                        <p:cTn id="82" dur="200" fill="hold"/>
                                        <p:tgtEl>
                                          <p:spTgt spid="246"/>
                                        </p:tgtEl>
                                        <p:attrNameLst>
                                          <p:attrName>fillcolor</p:attrName>
                                        </p:attrNameLst>
                                      </p:cBhvr>
                                      <p:to>
                                        <a:schemeClr val="accent2"/>
                                      </p:to>
                                    </p:animClr>
                                    <p:set>
                                      <p:cBhvr>
                                        <p:cTn id="83" dur="200" fill="hold"/>
                                        <p:tgtEl>
                                          <p:spTgt spid="246"/>
                                        </p:tgtEl>
                                        <p:attrNameLst>
                                          <p:attrName>fill.type</p:attrName>
                                        </p:attrNameLst>
                                      </p:cBhvr>
                                      <p:to>
                                        <p:strVal val="solid"/>
                                      </p:to>
                                    </p:set>
                                    <p:set>
                                      <p:cBhvr>
                                        <p:cTn id="84" dur="200" fill="hold"/>
                                        <p:tgtEl>
                                          <p:spTgt spid="246"/>
                                        </p:tgtEl>
                                        <p:attrNameLst>
                                          <p:attrName>fill.on</p:attrName>
                                        </p:attrNameLst>
                                      </p:cBhvr>
                                      <p:to>
                                        <p:strVal val="true"/>
                                      </p:to>
                                    </p:set>
                                    <p:animRot by="120000">
                                      <p:cBhvr>
                                        <p:cTn id="85" dur="200" fill="hold">
                                          <p:stCondLst>
                                            <p:cond delay="0"/>
                                          </p:stCondLst>
                                        </p:cTn>
                                        <p:tgtEl>
                                          <p:spTgt spid="246"/>
                                        </p:tgtEl>
                                        <p:attrNameLst>
                                          <p:attrName>r</p:attrName>
                                        </p:attrNameLst>
                                      </p:cBhvr>
                                    </p:animRot>
                                    <p:animRot by="-240000">
                                      <p:cBhvr>
                                        <p:cTn id="86" dur="400" fill="hold">
                                          <p:stCondLst>
                                            <p:cond delay="400"/>
                                          </p:stCondLst>
                                        </p:cTn>
                                        <p:tgtEl>
                                          <p:spTgt spid="246"/>
                                        </p:tgtEl>
                                        <p:attrNameLst>
                                          <p:attrName>r</p:attrName>
                                        </p:attrNameLst>
                                      </p:cBhvr>
                                    </p:animRot>
                                    <p:animRot by="240000">
                                      <p:cBhvr>
                                        <p:cTn id="87" dur="400" fill="hold">
                                          <p:stCondLst>
                                            <p:cond delay="800"/>
                                          </p:stCondLst>
                                        </p:cTn>
                                        <p:tgtEl>
                                          <p:spTgt spid="246"/>
                                        </p:tgtEl>
                                        <p:attrNameLst>
                                          <p:attrName>r</p:attrName>
                                        </p:attrNameLst>
                                      </p:cBhvr>
                                    </p:animRot>
                                    <p:animRot by="-240000">
                                      <p:cBhvr>
                                        <p:cTn id="88" dur="400" fill="hold">
                                          <p:stCondLst>
                                            <p:cond delay="1200"/>
                                          </p:stCondLst>
                                        </p:cTn>
                                        <p:tgtEl>
                                          <p:spTgt spid="246"/>
                                        </p:tgtEl>
                                        <p:attrNameLst>
                                          <p:attrName>r</p:attrName>
                                        </p:attrNameLst>
                                      </p:cBhvr>
                                    </p:animRot>
                                    <p:animRot by="120000">
                                      <p:cBhvr>
                                        <p:cTn id="89" dur="400" fill="hold">
                                          <p:stCondLst>
                                            <p:cond delay="1600"/>
                                          </p:stCondLst>
                                        </p:cTn>
                                        <p:tgtEl>
                                          <p:spTgt spid="246"/>
                                        </p:tgtEl>
                                        <p:attrNameLst>
                                          <p:attrName>r</p:attrName>
                                        </p:attrNameLst>
                                      </p:cBhvr>
                                    </p:animRot>
                                  </p:childTnLst>
                                </p:cTn>
                              </p:par>
                              <p:par>
                                <p:cTn id="90" presetID="1" presetClass="exit" presetSubtype="0" fill="hold" grpId="1" nodeType="withEffect">
                                  <p:stCondLst>
                                    <p:cond delay="2000"/>
                                  </p:stCondLst>
                                  <p:childTnLst>
                                    <p:set>
                                      <p:cBhvr>
                                        <p:cTn id="91" dur="1" fill="hold">
                                          <p:stCondLst>
                                            <p:cond delay="0"/>
                                          </p:stCondLst>
                                        </p:cTn>
                                        <p:tgtEl>
                                          <p:spTgt spid="38"/>
                                        </p:tgtEl>
                                        <p:attrNameLst>
                                          <p:attrName>style.visibility</p:attrName>
                                        </p:attrNameLst>
                                      </p:cBhvr>
                                      <p:to>
                                        <p:strVal val="hidden"/>
                                      </p:to>
                                    </p:set>
                                  </p:childTnLst>
                                </p:cTn>
                              </p:par>
                              <p:par>
                                <p:cTn id="92" presetID="10" presetClass="entr" presetSubtype="0" fill="hold" grpId="0" nodeType="withEffect">
                                  <p:stCondLst>
                                    <p:cond delay="200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2000"/>
                                        <p:tgtEl>
                                          <p:spTgt spid="39"/>
                                        </p:tgtEl>
                                      </p:cBhvr>
                                    </p:animEffect>
                                  </p:childTnLst>
                                </p:cTn>
                              </p:par>
                              <p:par>
                                <p:cTn id="95" presetID="1" presetClass="exit" presetSubtype="0" fill="hold" grpId="1" nodeType="withEffect">
                                  <p:stCondLst>
                                    <p:cond delay="2000"/>
                                  </p:stCondLst>
                                  <p:childTnLst>
                                    <p:set>
                                      <p:cBhvr>
                                        <p:cTn id="9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97" restart="whenNotActive" fill="hold" evtFilter="cancelBubble" nodeType="interactiveSeq">
                <p:stCondLst>
                  <p:cond evt="onClick" delay="0">
                    <p:tgtEl>
                      <p:spTgt spid="139"/>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139"/>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10">
                                            <p:txEl>
                                              <p:pRg st="0" end="0"/>
                                            </p:txEl>
                                          </p:spTgt>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140"/>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328"/>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327"/>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276"/>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46"/>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215"/>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138"/>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330"/>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39"/>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10">
                                            <p:txEl>
                                              <p:pRg st="1" end="1"/>
                                            </p:txEl>
                                          </p:spTgt>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10">
                                            <p:bg/>
                                          </p:spTgt>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126" restart="whenNotActive" fill="hold" evtFilter="cancelBubble" nodeType="interactiveSeq">
                <p:stCondLst>
                  <p:cond evt="onClick" delay="0">
                    <p:tgtEl>
                      <p:spTgt spid="21"/>
                    </p:tgtEl>
                  </p:cond>
                </p:stCondLst>
                <p:endSync evt="end" delay="0">
                  <p:rtn val="all"/>
                </p:endSync>
                <p:childTnLst>
                  <p:par>
                    <p:cTn id="127" fill="hold">
                      <p:stCondLst>
                        <p:cond delay="0"/>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fade">
                                      <p:cBhvr>
                                        <p:cTn id="131" dur="2000"/>
                                        <p:tgtEl>
                                          <p:spTgt spid="16"/>
                                        </p:tgtEl>
                                      </p:cBhvr>
                                    </p:animEffect>
                                  </p:childTnLst>
                                </p:cTn>
                              </p:par>
                              <p:par>
                                <p:cTn id="132" presetID="9" presetClass="emph" presetSubtype="0" grpId="0" nodeType="withEffect">
                                  <p:stCondLst>
                                    <p:cond delay="0"/>
                                  </p:stCondLst>
                                  <p:childTnLst>
                                    <p:set>
                                      <p:cBhvr rctx="PPT">
                                        <p:cTn id="133" dur="indefinite"/>
                                        <p:tgtEl>
                                          <p:spTgt spid="21"/>
                                        </p:tgtEl>
                                        <p:attrNameLst>
                                          <p:attrName>style.opacity</p:attrName>
                                        </p:attrNameLst>
                                      </p:cBhvr>
                                      <p:to>
                                        <p:strVal val="0.25"/>
                                      </p:to>
                                    </p:set>
                                    <p:animEffect filter="image" prLst="opacity: 0.25">
                                      <p:cBhvr rctx="IE">
                                        <p:cTn id="134" dur="indefinite"/>
                                        <p:tgtEl>
                                          <p:spTgt spid="21"/>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2000"/>
                                        <p:tgtEl>
                                          <p:spTgt spid="36"/>
                                        </p:tgtEl>
                                      </p:cBhvr>
                                    </p:animEffect>
                                  </p:childTnLst>
                                </p:cTn>
                              </p:par>
                            </p:childTnLst>
                          </p:cTn>
                        </p:par>
                      </p:childTnLst>
                    </p:cTn>
                  </p:par>
                </p:childTnLst>
              </p:cTn>
              <p:nextCondLst>
                <p:cond evt="onClick" delay="0">
                  <p:tgtEl>
                    <p:spTgt spid="21"/>
                  </p:tgtEl>
                </p:cond>
              </p:nextCondLst>
            </p:seq>
            <p:seq concurrent="1" nextAc="seek">
              <p:cTn id="138" restart="whenNotActive" fill="hold" evtFilter="cancelBubble" nodeType="interactiveSeq">
                <p:stCondLst>
                  <p:cond evt="onClick" delay="0">
                    <p:tgtEl>
                      <p:spTgt spid="36"/>
                    </p:tgtEl>
                  </p:cond>
                </p:stCondLst>
                <p:endSync evt="end" delay="0">
                  <p:rtn val="all"/>
                </p:endSync>
                <p:childTnLst>
                  <p:par>
                    <p:cTn id="139" fill="hold">
                      <p:stCondLst>
                        <p:cond delay="0"/>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16"/>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5" restart="whenNotActive" fill="hold" evtFilter="cancelBubble" nodeType="interactiveSeq">
                <p:stCondLst>
                  <p:cond evt="onClick" delay="0">
                    <p:tgtEl>
                      <p:spTgt spid="22"/>
                    </p:tgtEl>
                  </p:cond>
                </p:stCondLst>
                <p:endSync evt="end" delay="0">
                  <p:rtn val="all"/>
                </p:endSync>
                <p:childTnLst>
                  <p:par>
                    <p:cTn id="146" fill="hold">
                      <p:stCondLst>
                        <p:cond delay="0"/>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18"/>
                                        </p:tgtEl>
                                        <p:attrNameLst>
                                          <p:attrName>style.visibility</p:attrName>
                                        </p:attrNameLst>
                                      </p:cBhvr>
                                      <p:to>
                                        <p:strVal val="visible"/>
                                      </p:to>
                                    </p:set>
                                    <p:animEffect transition="in" filter="fade">
                                      <p:cBhvr>
                                        <p:cTn id="150" dur="1000"/>
                                        <p:tgtEl>
                                          <p:spTgt spid="1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fade">
                                      <p:cBhvr>
                                        <p:cTn id="153" dur="1000"/>
                                        <p:tgtEl>
                                          <p:spTgt spid="26"/>
                                        </p:tgtEl>
                                      </p:cBhvr>
                                    </p:animEffect>
                                  </p:childTnLst>
                                </p:cTn>
                              </p:par>
                            </p:childTnLst>
                          </p:cTn>
                        </p:par>
                      </p:childTnLst>
                    </p:cTn>
                  </p:par>
                </p:childTnLst>
              </p:cTn>
              <p:nextCondLst>
                <p:cond evt="onClick" delay="0">
                  <p:tgtEl>
                    <p:spTgt spid="22"/>
                  </p:tgtEl>
                </p:cond>
              </p:nextCondLst>
            </p:seq>
          </p:childTnLst>
        </p:cTn>
      </p:par>
    </p:tnLst>
    <p:bldLst>
      <p:bldP spid="20" grpId="0" animBg="1"/>
      <p:bldP spid="21" grpId="0" animBg="1"/>
      <p:bldP spid="14" grpId="1" animBg="1"/>
      <p:bldP spid="14" grpId="2" animBg="1"/>
      <p:bldP spid="27" grpId="1" animBg="1"/>
      <p:bldP spid="27" grpId="2" animBg="1"/>
      <p:bldP spid="16" grpId="0" animBg="1"/>
      <p:bldP spid="16" grpId="1" animBg="1"/>
      <p:bldP spid="36" grpId="0" animBg="1"/>
      <p:bldP spid="36" grpId="1" animBg="1"/>
      <p:bldP spid="26" grpId="0" animBg="1"/>
      <p:bldP spid="10" grpId="0" uiExpand="1" build="allAtOnce" animBg="1"/>
      <p:bldP spid="10" grpId="1" build="allAtOnce" animBg="1"/>
      <p:bldP spid="38" grpId="0" uiExpand="1"/>
      <p:bldP spid="38" grpId="1"/>
      <p:bldP spid="39" grpId="0"/>
      <p:bldP spid="39" grpId="1" uiExpand="1"/>
      <p:bldP spid="138" grpId="0"/>
      <p:bldP spid="138" grpId="1" uiExpand="1"/>
      <p:bldP spid="35" grpId="0" uiExpand="1" animBg="1"/>
      <p:bldP spid="35" grpId="1" animBg="1"/>
      <p:bldP spid="215" grpId="0" uiExpand="1" animBg="1"/>
      <p:bldP spid="215" grpId="1" uiExpand="1" animBg="1"/>
      <p:bldP spid="330" grpId="0" animBg="1"/>
      <p:bldP spid="330" grpId="1" uiExpand="1" animBg="1"/>
      <p:bldP spid="139" grpId="0" animBg="1"/>
      <p:bldP spid="13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065BAA"/>
                </a:solidFill>
                <a:latin typeface="Times New Roman" pitchFamily="18" charset="0"/>
                <a:ea typeface="Verdana" pitchFamily="34" charset="0"/>
                <a:cs typeface="Times New Roman" pitchFamily="18" charset="0"/>
              </a:rPr>
              <a:t>3</a:t>
            </a:r>
            <a:r>
              <a:rPr lang="es-SV" sz="2600" b="1" i="0" baseline="0" dirty="0" smtClean="0">
                <a:solidFill>
                  <a:srgbClr val="065BAA"/>
                </a:solidFill>
                <a:latin typeface="Times New Roman" pitchFamily="18" charset="0"/>
                <a:ea typeface="Verdana" pitchFamily="34" charset="0"/>
                <a:cs typeface="Times New Roman" pitchFamily="18" charset="0"/>
              </a:rPr>
              <a:t>. Estabilización de suelos con cal.</a:t>
            </a:r>
          </a:p>
        </p:txBody>
      </p:sp>
      <p:sp>
        <p:nvSpPr>
          <p:cNvPr id="12" name="Rectangle 5"/>
          <p:cNvSpPr txBox="1">
            <a:spLocks noChangeArrowheads="1"/>
          </p:cNvSpPr>
          <p:nvPr/>
        </p:nvSpPr>
        <p:spPr bwMode="auto">
          <a:xfrm>
            <a:off x="285720" y="1357298"/>
            <a:ext cx="5357850"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MX" sz="2000" b="1" kern="0" dirty="0" smtClean="0">
                <a:cs typeface="Times New Roman" pitchFamily="18" charset="0"/>
              </a:rPr>
              <a:t>¿Para qué estabilizar suelos en carreteras?</a:t>
            </a:r>
          </a:p>
        </p:txBody>
      </p:sp>
      <p:pic>
        <p:nvPicPr>
          <p:cNvPr id="7" name="Picture 13" descr="https://encrypted-tbn0.gstatic.com/images?q=tbn:ANd9GcR5M4ENkzrpPe8GD0O3c43xxt_4Ed8it1wH_CIsLFe416xCVro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5786" y="1732748"/>
            <a:ext cx="2357454" cy="2124880"/>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Rectangle 5"/>
          <p:cNvSpPr txBox="1">
            <a:spLocks noChangeArrowheads="1"/>
          </p:cNvSpPr>
          <p:nvPr/>
        </p:nvSpPr>
        <p:spPr bwMode="auto">
          <a:xfrm>
            <a:off x="357158" y="1714488"/>
            <a:ext cx="8436944" cy="1071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ts val="0"/>
              </a:spcBef>
              <a:buClr>
                <a:schemeClr val="bg2"/>
              </a:buClr>
              <a:buSzPct val="150000"/>
              <a:defRPr/>
            </a:pPr>
            <a:r>
              <a:rPr lang="es-MX" sz="2000" kern="0" dirty="0" smtClean="0">
                <a:cs typeface="Times New Roman" pitchFamily="18" charset="0"/>
              </a:rPr>
              <a:t>Para mejorar las propiedades ingenieriles de suelos usados como </a:t>
            </a:r>
            <a:r>
              <a:rPr lang="es-MX" sz="2000" kern="0" dirty="0" err="1" smtClean="0">
                <a:cs typeface="Times New Roman" pitchFamily="18" charset="0"/>
              </a:rPr>
              <a:t>subrasantes</a:t>
            </a:r>
            <a:r>
              <a:rPr lang="es-MX" sz="2000" kern="0" dirty="0" smtClean="0">
                <a:cs typeface="Times New Roman" pitchFamily="18" charset="0"/>
              </a:rPr>
              <a:t>, </a:t>
            </a:r>
            <a:r>
              <a:rPr lang="es-MX" sz="2000" kern="0" dirty="0" err="1" smtClean="0">
                <a:cs typeface="Times New Roman" pitchFamily="18" charset="0"/>
              </a:rPr>
              <a:t>subbases</a:t>
            </a:r>
            <a:r>
              <a:rPr lang="es-MX" sz="2000" kern="0" dirty="0" smtClean="0">
                <a:cs typeface="Times New Roman" pitchFamily="18" charset="0"/>
              </a:rPr>
              <a:t> y bases, lo cual se logra mediante el uso de </a:t>
            </a:r>
            <a:r>
              <a:rPr lang="es-MX" sz="2000" kern="0" dirty="0" smtClean="0">
                <a:solidFill>
                  <a:srgbClr val="0000FF"/>
                </a:solidFill>
                <a:cs typeface="Times New Roman" pitchFamily="18" charset="0"/>
              </a:rPr>
              <a:t>agentes estabilizadores </a:t>
            </a:r>
            <a:r>
              <a:rPr lang="es-MX" sz="2000" kern="0" dirty="0" smtClean="0">
                <a:cs typeface="Times New Roman" pitchFamily="18" charset="0"/>
              </a:rPr>
              <a:t>(aditivos) que son mezclados con el suelo para producir la mejora deseada. </a:t>
            </a:r>
          </a:p>
        </p:txBody>
      </p:sp>
      <p:sp>
        <p:nvSpPr>
          <p:cNvPr id="8" name="Rectangle 5"/>
          <p:cNvSpPr txBox="1">
            <a:spLocks noChangeArrowheads="1"/>
          </p:cNvSpPr>
          <p:nvPr/>
        </p:nvSpPr>
        <p:spPr bwMode="auto">
          <a:xfrm>
            <a:off x="285720" y="1214422"/>
            <a:ext cx="5929354"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MX" sz="2000" b="1" kern="0" dirty="0" smtClean="0">
                <a:cs typeface="Times New Roman" pitchFamily="18" charset="0"/>
              </a:rPr>
              <a:t>¿Cuáles son los agentes estabilizadores más usados?</a:t>
            </a:r>
          </a:p>
        </p:txBody>
      </p:sp>
      <p:pic>
        <p:nvPicPr>
          <p:cNvPr id="2050" name="Picture 2" descr="C:\Users\jose.villalobos\Desktop\hands-in-soil.jpg"/>
          <p:cNvPicPr>
            <a:picLocks noChangeAspect="1" noChangeArrowheads="1"/>
          </p:cNvPicPr>
          <p:nvPr/>
        </p:nvPicPr>
        <p:blipFill>
          <a:blip r:embed="rId4" cstate="print"/>
          <a:srcRect/>
          <a:stretch>
            <a:fillRect/>
          </a:stretch>
        </p:blipFill>
        <p:spPr bwMode="auto">
          <a:xfrm>
            <a:off x="3375008" y="3060235"/>
            <a:ext cx="2340000" cy="2307272"/>
          </a:xfrm>
          <a:prstGeom prst="rect">
            <a:avLst/>
          </a:prstGeom>
          <a:noFill/>
          <a:ln w="28575">
            <a:solidFill>
              <a:schemeClr val="bg2"/>
            </a:solidFill>
          </a:ln>
        </p:spPr>
      </p:pic>
      <p:pic>
        <p:nvPicPr>
          <p:cNvPr id="2051" name="Picture 3" descr="C:\01_RESPALDO\01_EVZ\00_UIDV\01_AC\05_Presentaciones, Base de datos\Presentaciones\02_Suelo estabilizado con cal\Borradores\Portland_Cement_PC50.jpg"/>
          <p:cNvPicPr>
            <a:picLocks noChangeAspect="1" noChangeArrowheads="1"/>
          </p:cNvPicPr>
          <p:nvPr/>
        </p:nvPicPr>
        <p:blipFill>
          <a:blip r:embed="rId5" cstate="print"/>
          <a:srcRect/>
          <a:stretch>
            <a:fillRect/>
          </a:stretch>
        </p:blipFill>
        <p:spPr bwMode="auto">
          <a:xfrm>
            <a:off x="303174" y="1774351"/>
            <a:ext cx="2340000" cy="1559025"/>
          </a:xfrm>
          <a:prstGeom prst="rect">
            <a:avLst/>
          </a:prstGeom>
          <a:noFill/>
          <a:ln w="28575">
            <a:solidFill>
              <a:srgbClr val="FFC000"/>
            </a:solidFill>
          </a:ln>
        </p:spPr>
      </p:pic>
      <p:pic>
        <p:nvPicPr>
          <p:cNvPr id="2055" name="Picture 7" descr="C:\Users\jose.villalobos\Desktop\butimen_2.jpg"/>
          <p:cNvPicPr>
            <a:picLocks noChangeAspect="1" noChangeArrowheads="1"/>
          </p:cNvPicPr>
          <p:nvPr/>
        </p:nvPicPr>
        <p:blipFill>
          <a:blip r:embed="rId6" cstate="print"/>
          <a:srcRect/>
          <a:stretch>
            <a:fillRect/>
          </a:stretch>
        </p:blipFill>
        <p:spPr bwMode="auto">
          <a:xfrm>
            <a:off x="1023174" y="4257986"/>
            <a:ext cx="1620000" cy="2314286"/>
          </a:xfrm>
          <a:prstGeom prst="rect">
            <a:avLst/>
          </a:prstGeom>
          <a:noFill/>
          <a:ln w="28575">
            <a:solidFill>
              <a:srgbClr val="FFC000"/>
            </a:solidFill>
          </a:ln>
        </p:spPr>
      </p:pic>
      <p:pic>
        <p:nvPicPr>
          <p:cNvPr id="2056" name="Picture 8" descr="C:\Users\jose.villalobos\Desktop\Fly_Ash_from_Vietnam.jpg"/>
          <p:cNvPicPr>
            <a:picLocks noChangeAspect="1" noChangeArrowheads="1"/>
          </p:cNvPicPr>
          <p:nvPr/>
        </p:nvPicPr>
        <p:blipFill>
          <a:blip r:embed="rId7" cstate="print"/>
          <a:srcRect/>
          <a:stretch>
            <a:fillRect/>
          </a:stretch>
        </p:blipFill>
        <p:spPr bwMode="auto">
          <a:xfrm>
            <a:off x="6446842" y="4786322"/>
            <a:ext cx="2340000" cy="1755000"/>
          </a:xfrm>
          <a:prstGeom prst="rect">
            <a:avLst/>
          </a:prstGeom>
          <a:noFill/>
          <a:ln w="28575">
            <a:solidFill>
              <a:srgbClr val="FFC000"/>
            </a:solidFill>
          </a:ln>
        </p:spPr>
      </p:pic>
      <p:sp>
        <p:nvSpPr>
          <p:cNvPr id="15" name="14 Flecha abajo"/>
          <p:cNvSpPr/>
          <p:nvPr/>
        </p:nvSpPr>
        <p:spPr bwMode="auto">
          <a:xfrm rot="18866701">
            <a:off x="2831019" y="2299908"/>
            <a:ext cx="571504" cy="714380"/>
          </a:xfrm>
          <a:prstGeom prst="downArrow">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smtClean="0">
              <a:ln>
                <a:noFill/>
              </a:ln>
              <a:solidFill>
                <a:schemeClr val="tx1"/>
              </a:solidFill>
              <a:effectLst/>
              <a:latin typeface="Times New Roman" pitchFamily="18" charset="0"/>
            </a:endParaRPr>
          </a:p>
        </p:txBody>
      </p:sp>
      <p:sp>
        <p:nvSpPr>
          <p:cNvPr id="16" name="15 Flecha abajo"/>
          <p:cNvSpPr/>
          <p:nvPr/>
        </p:nvSpPr>
        <p:spPr bwMode="auto">
          <a:xfrm rot="2408448">
            <a:off x="5732543" y="2303216"/>
            <a:ext cx="571504" cy="714380"/>
          </a:xfrm>
          <a:prstGeom prst="downArrow">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smtClean="0">
              <a:ln>
                <a:noFill/>
              </a:ln>
              <a:solidFill>
                <a:schemeClr val="tx1"/>
              </a:solidFill>
              <a:effectLst/>
              <a:latin typeface="Times New Roman" pitchFamily="18" charset="0"/>
            </a:endParaRPr>
          </a:p>
        </p:txBody>
      </p:sp>
      <p:sp>
        <p:nvSpPr>
          <p:cNvPr id="17" name="16 Flecha abajo"/>
          <p:cNvSpPr/>
          <p:nvPr/>
        </p:nvSpPr>
        <p:spPr bwMode="auto">
          <a:xfrm rot="13045318">
            <a:off x="2809183" y="5389819"/>
            <a:ext cx="571504" cy="714380"/>
          </a:xfrm>
          <a:prstGeom prst="downArrow">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smtClean="0">
              <a:ln>
                <a:noFill/>
              </a:ln>
              <a:solidFill>
                <a:schemeClr val="tx1"/>
              </a:solidFill>
              <a:effectLst/>
              <a:latin typeface="Times New Roman" pitchFamily="18" charset="0"/>
            </a:endParaRPr>
          </a:p>
        </p:txBody>
      </p:sp>
      <p:sp>
        <p:nvSpPr>
          <p:cNvPr id="18" name="17 Flecha abajo"/>
          <p:cNvSpPr/>
          <p:nvPr/>
        </p:nvSpPr>
        <p:spPr bwMode="auto">
          <a:xfrm rot="8259938">
            <a:off x="5742482" y="5370236"/>
            <a:ext cx="571504" cy="714380"/>
          </a:xfrm>
          <a:prstGeom prst="downArrow">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smtClean="0">
              <a:ln>
                <a:noFill/>
              </a:ln>
              <a:solidFill>
                <a:schemeClr val="tx1"/>
              </a:solidFill>
              <a:effectLst/>
              <a:latin typeface="Times New Roman" pitchFamily="18" charset="0"/>
            </a:endParaRPr>
          </a:p>
        </p:txBody>
      </p:sp>
      <p:sp>
        <p:nvSpPr>
          <p:cNvPr id="19" name="Rectangle 5"/>
          <p:cNvSpPr txBox="1">
            <a:spLocks noChangeArrowheads="1"/>
          </p:cNvSpPr>
          <p:nvPr/>
        </p:nvSpPr>
        <p:spPr bwMode="auto">
          <a:xfrm>
            <a:off x="580996" y="3274549"/>
            <a:ext cx="191930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MX" kern="0" dirty="0" smtClean="0">
                <a:cs typeface="Times New Roman" pitchFamily="18" charset="0"/>
              </a:rPr>
              <a:t>Cemento Portland</a:t>
            </a:r>
          </a:p>
        </p:txBody>
      </p:sp>
      <p:sp>
        <p:nvSpPr>
          <p:cNvPr id="20" name="Rectangle 5"/>
          <p:cNvSpPr txBox="1">
            <a:spLocks noChangeArrowheads="1"/>
          </p:cNvSpPr>
          <p:nvPr/>
        </p:nvSpPr>
        <p:spPr bwMode="auto">
          <a:xfrm>
            <a:off x="1357290" y="3940641"/>
            <a:ext cx="100013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MX" kern="0" dirty="0" smtClean="0">
                <a:cs typeface="Times New Roman" pitchFamily="18" charset="0"/>
              </a:rPr>
              <a:t>Bitumen</a:t>
            </a:r>
          </a:p>
        </p:txBody>
      </p:sp>
      <p:sp>
        <p:nvSpPr>
          <p:cNvPr id="21" name="Rectangle 5 cal"/>
          <p:cNvSpPr txBox="1">
            <a:spLocks noChangeArrowheads="1"/>
          </p:cNvSpPr>
          <p:nvPr/>
        </p:nvSpPr>
        <p:spPr bwMode="auto">
          <a:xfrm>
            <a:off x="7358082" y="3274549"/>
            <a:ext cx="571504"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MX" kern="0" dirty="0" smtClean="0">
                <a:cs typeface="Times New Roman" pitchFamily="18" charset="0"/>
              </a:rPr>
              <a:t>Cal</a:t>
            </a:r>
          </a:p>
        </p:txBody>
      </p:sp>
      <p:sp>
        <p:nvSpPr>
          <p:cNvPr id="22" name="Rectangle 5"/>
          <p:cNvSpPr txBox="1">
            <a:spLocks noChangeArrowheads="1"/>
          </p:cNvSpPr>
          <p:nvPr/>
        </p:nvSpPr>
        <p:spPr bwMode="auto">
          <a:xfrm>
            <a:off x="6938978" y="4440707"/>
            <a:ext cx="156211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MX" kern="0" dirty="0" smtClean="0">
                <a:cs typeface="Times New Roman" pitchFamily="18" charset="0"/>
              </a:rPr>
              <a:t>Ceniza volante</a:t>
            </a:r>
          </a:p>
        </p:txBody>
      </p:sp>
      <p:sp>
        <p:nvSpPr>
          <p:cNvPr id="23" name="Rectangle 5"/>
          <p:cNvSpPr txBox="1">
            <a:spLocks noChangeArrowheads="1"/>
          </p:cNvSpPr>
          <p:nvPr/>
        </p:nvSpPr>
        <p:spPr bwMode="auto">
          <a:xfrm>
            <a:off x="3795707" y="5346251"/>
            <a:ext cx="1500198"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ct val="20000"/>
              </a:spcBef>
              <a:buClr>
                <a:schemeClr val="bg2"/>
              </a:buClr>
              <a:buSzPct val="150000"/>
              <a:defRPr/>
            </a:pPr>
            <a:r>
              <a:rPr lang="es-MX" kern="0" dirty="0" smtClean="0">
                <a:cs typeface="Times New Roman" pitchFamily="18" charset="0"/>
              </a:rPr>
              <a:t>Suelo natural</a:t>
            </a:r>
          </a:p>
        </p:txBody>
      </p:sp>
      <p:pic>
        <p:nvPicPr>
          <p:cNvPr id="2054" name="CAL" descr="C:\Users\jose.villalobos\Desktop\índice.jpg"/>
          <p:cNvPicPr>
            <a:picLocks noChangeAspect="1" noChangeArrowheads="1"/>
          </p:cNvPicPr>
          <p:nvPr/>
        </p:nvPicPr>
        <p:blipFill>
          <a:blip r:embed="rId8" cstate="print"/>
          <a:srcRect/>
          <a:stretch>
            <a:fillRect/>
          </a:stretch>
        </p:blipFill>
        <p:spPr bwMode="auto">
          <a:xfrm>
            <a:off x="6429388" y="1774351"/>
            <a:ext cx="2340000" cy="1557164"/>
          </a:xfrm>
          <a:prstGeom prst="rect">
            <a:avLst/>
          </a:prstGeom>
          <a:noFill/>
          <a:ln w="28575">
            <a:solidFill>
              <a:srgbClr val="FFC000"/>
            </a:solidFill>
          </a:ln>
        </p:spPr>
      </p:pic>
      <p:sp>
        <p:nvSpPr>
          <p:cNvPr id="25" name="24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8</a:t>
            </a:fld>
            <a:endParaRPr lang="es-ES">
              <a:solidFill>
                <a:srgbClr val="065BAA"/>
              </a:solidFill>
            </a:endParaRPr>
          </a:p>
        </p:txBody>
      </p:sp>
    </p:spTree>
    <p:extLst>
      <p:ext uri="{BB962C8B-B14F-4D97-AF65-F5344CB8AC3E}">
        <p14:creationId xmlns="" xmlns:p14="http://schemas.microsoft.com/office/powerpoint/2010/main" val="37162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53" presetClass="exit" presetSubtype="0" fill="hold" nodeType="withEffect">
                                  <p:stCondLst>
                                    <p:cond delay="0"/>
                                  </p:stCondLst>
                                  <p:childTnLst>
                                    <p:anim calcmode="lin" valueType="num">
                                      <p:cBhvr>
                                        <p:cTn id="9" dur="500"/>
                                        <p:tgtEl>
                                          <p:spTgt spid="7"/>
                                        </p:tgtEl>
                                        <p:attrNameLst>
                                          <p:attrName>ppt_w</p:attrName>
                                        </p:attrNameLst>
                                      </p:cBhvr>
                                      <p:tavLst>
                                        <p:tav tm="0">
                                          <p:val>
                                            <p:strVal val="ppt_w"/>
                                          </p:val>
                                        </p:tav>
                                        <p:tav tm="100000">
                                          <p:val>
                                            <p:fltVal val="0"/>
                                          </p:val>
                                        </p:tav>
                                      </p:tavLst>
                                    </p:anim>
                                    <p:anim calcmode="lin" valueType="num">
                                      <p:cBhvr>
                                        <p:cTn id="10" dur="500"/>
                                        <p:tgtEl>
                                          <p:spTgt spid="7"/>
                                        </p:tgtEl>
                                        <p:attrNameLst>
                                          <p:attrName>ppt_h</p:attrName>
                                        </p:attrNameLst>
                                      </p:cBhvr>
                                      <p:tavLst>
                                        <p:tav tm="0">
                                          <p:val>
                                            <p:strVal val="ppt_h"/>
                                          </p:val>
                                        </p:tav>
                                        <p:tav tm="100000">
                                          <p:val>
                                            <p:fltVal val="0"/>
                                          </p:val>
                                        </p:tav>
                                      </p:tavLst>
                                    </p:anim>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par>
                                <p:cTn id="24" presetID="53"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1000"/>
                                        <p:tgtEl>
                                          <p:spTgt spid="2050"/>
                                        </p:tgtEl>
                                      </p:cBhvr>
                                    </p:animEffect>
                                  </p:childTnLst>
                                </p:cTn>
                              </p:par>
                              <p:par>
                                <p:cTn id="37" presetID="10" presetClass="entr" presetSubtype="0" fill="hold" nodeType="withEffect">
                                  <p:stCondLst>
                                    <p:cond delay="0"/>
                                  </p:stCondLst>
                                  <p:childTnLst>
                                    <p:set>
                                      <p:cBhvr>
                                        <p:cTn id="38" dur="1" fill="hold">
                                          <p:stCondLst>
                                            <p:cond delay="0"/>
                                          </p:stCondLst>
                                        </p:cTn>
                                        <p:tgtEl>
                                          <p:spTgt spid="2051"/>
                                        </p:tgtEl>
                                        <p:attrNameLst>
                                          <p:attrName>style.visibility</p:attrName>
                                        </p:attrNameLst>
                                      </p:cBhvr>
                                      <p:to>
                                        <p:strVal val="visible"/>
                                      </p:to>
                                    </p:set>
                                    <p:animEffect transition="in" filter="fade">
                                      <p:cBhvr>
                                        <p:cTn id="39" dur="1000"/>
                                        <p:tgtEl>
                                          <p:spTgt spid="2051"/>
                                        </p:tgtEl>
                                      </p:cBhvr>
                                    </p:animEffect>
                                  </p:childTnLst>
                                </p:cTn>
                              </p:par>
                              <p:par>
                                <p:cTn id="40" presetID="10" presetClass="entr" presetSubtype="0" fill="hold" nodeType="withEffect">
                                  <p:stCondLst>
                                    <p:cond delay="0"/>
                                  </p:stCondLst>
                                  <p:childTnLst>
                                    <p:set>
                                      <p:cBhvr>
                                        <p:cTn id="41" dur="1" fill="hold">
                                          <p:stCondLst>
                                            <p:cond delay="0"/>
                                          </p:stCondLst>
                                        </p:cTn>
                                        <p:tgtEl>
                                          <p:spTgt spid="2054"/>
                                        </p:tgtEl>
                                        <p:attrNameLst>
                                          <p:attrName>style.visibility</p:attrName>
                                        </p:attrNameLst>
                                      </p:cBhvr>
                                      <p:to>
                                        <p:strVal val="visible"/>
                                      </p:to>
                                    </p:set>
                                    <p:animEffect transition="in" filter="fade">
                                      <p:cBhvr>
                                        <p:cTn id="42" dur="1000"/>
                                        <p:tgtEl>
                                          <p:spTgt spid="2054"/>
                                        </p:tgtEl>
                                      </p:cBhvr>
                                    </p:animEffect>
                                  </p:childTnLst>
                                </p:cTn>
                              </p:par>
                              <p:par>
                                <p:cTn id="43" presetID="10" presetClass="entr" presetSubtype="0" fill="hold" nodeType="withEffect">
                                  <p:stCondLst>
                                    <p:cond delay="0"/>
                                  </p:stCondLst>
                                  <p:childTnLst>
                                    <p:set>
                                      <p:cBhvr>
                                        <p:cTn id="44" dur="1" fill="hold">
                                          <p:stCondLst>
                                            <p:cond delay="0"/>
                                          </p:stCondLst>
                                        </p:cTn>
                                        <p:tgtEl>
                                          <p:spTgt spid="2055"/>
                                        </p:tgtEl>
                                        <p:attrNameLst>
                                          <p:attrName>style.visibility</p:attrName>
                                        </p:attrNameLst>
                                      </p:cBhvr>
                                      <p:to>
                                        <p:strVal val="visible"/>
                                      </p:to>
                                    </p:set>
                                    <p:animEffect transition="in" filter="fade">
                                      <p:cBhvr>
                                        <p:cTn id="45" dur="1000"/>
                                        <p:tgtEl>
                                          <p:spTgt spid="2055"/>
                                        </p:tgtEl>
                                      </p:cBhvr>
                                    </p:animEffect>
                                  </p:childTnLst>
                                </p:cTn>
                              </p:par>
                              <p:par>
                                <p:cTn id="46" presetID="10" presetClass="entr" presetSubtype="0" fill="hold" nodeType="withEffect">
                                  <p:stCondLst>
                                    <p:cond delay="0"/>
                                  </p:stCondLst>
                                  <p:childTnLst>
                                    <p:set>
                                      <p:cBhvr>
                                        <p:cTn id="47" dur="1" fill="hold">
                                          <p:stCondLst>
                                            <p:cond delay="0"/>
                                          </p:stCondLst>
                                        </p:cTn>
                                        <p:tgtEl>
                                          <p:spTgt spid="2056"/>
                                        </p:tgtEl>
                                        <p:attrNameLst>
                                          <p:attrName>style.visibility</p:attrName>
                                        </p:attrNameLst>
                                      </p:cBhvr>
                                      <p:to>
                                        <p:strVal val="visible"/>
                                      </p:to>
                                    </p:set>
                                    <p:animEffect transition="in" filter="fade">
                                      <p:cBhvr>
                                        <p:cTn id="48" dur="1000"/>
                                        <p:tgtEl>
                                          <p:spTgt spid="205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7" presetClass="emph" presetSubtype="2" fill="hold" nodeType="clickEffect">
                                  <p:stCondLst>
                                    <p:cond delay="0"/>
                                  </p:stCondLst>
                                  <p:childTnLst>
                                    <p:animClr clrSpc="rgb" dir="cw">
                                      <p:cBhvr>
                                        <p:cTn id="79" dur="2000" fill="hold"/>
                                        <p:tgtEl>
                                          <p:spTgt spid="2054"/>
                                        </p:tgtEl>
                                        <p:attrNameLst>
                                          <p:attrName>stroke.color</p:attrName>
                                        </p:attrNameLst>
                                      </p:cBhvr>
                                      <p:to>
                                        <a:schemeClr val="accent1"/>
                                      </p:to>
                                    </p:animClr>
                                    <p:set>
                                      <p:cBhvr>
                                        <p:cTn id="80" dur="2000" fill="hold"/>
                                        <p:tgtEl>
                                          <p:spTgt spid="2054"/>
                                        </p:tgtEl>
                                        <p:attrNameLst>
                                          <p:attrName>stroke.on</p:attrName>
                                        </p:attrNameLst>
                                      </p:cBhvr>
                                      <p:to>
                                        <p:strVal val="true"/>
                                      </p:to>
                                    </p:set>
                                  </p:childTnLst>
                                </p:cTn>
                              </p:par>
                              <p:par>
                                <p:cTn id="81" presetID="3" presetClass="emph" presetSubtype="2" fill="hold" grpId="1" nodeType="withEffect">
                                  <p:stCondLst>
                                    <p:cond delay="0"/>
                                  </p:stCondLst>
                                  <p:childTnLst>
                                    <p:animClr clrSpc="rgb" dir="cw">
                                      <p:cBhvr override="childStyle">
                                        <p:cTn id="82" dur="2000" fill="hold"/>
                                        <p:tgtEl>
                                          <p:spTgt spid="21"/>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4" grpId="1"/>
      <p:bldP spid="8" grpId="0"/>
      <p:bldP spid="15" grpId="0" animBg="1"/>
      <p:bldP spid="16" grpId="0" animBg="1"/>
      <p:bldP spid="17" grpId="0" animBg="1"/>
      <p:bldP spid="18" grpId="0" animBg="1"/>
      <p:bldP spid="19" grpId="0"/>
      <p:bldP spid="20" grpId="0"/>
      <p:bldP spid="21" grpId="0"/>
      <p:bldP spid="21" grpId="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285720" y="456583"/>
            <a:ext cx="8501122" cy="9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71500" indent="-571500" eaLnBrk="0" hangingPunct="0">
              <a:defRPr sz="1700" i="1" baseline="-25000">
                <a:solidFill>
                  <a:schemeClr val="tx1"/>
                </a:solidFill>
                <a:latin typeface="Verdana" pitchFamily="34" charset="0"/>
                <a:cs typeface="Arial" charset="0"/>
              </a:defRPr>
            </a:lvl1pPr>
            <a:lvl2pPr marL="742950" indent="-285750" eaLnBrk="0" hangingPunct="0">
              <a:defRPr sz="1700" i="1" baseline="-25000">
                <a:solidFill>
                  <a:schemeClr val="tx1"/>
                </a:solidFill>
                <a:latin typeface="Verdana" pitchFamily="34" charset="0"/>
                <a:cs typeface="Arial" charset="0"/>
              </a:defRPr>
            </a:lvl2pPr>
            <a:lvl3pPr marL="1143000" indent="-228600" eaLnBrk="0" hangingPunct="0">
              <a:defRPr sz="1700" i="1" baseline="-25000">
                <a:solidFill>
                  <a:schemeClr val="tx1"/>
                </a:solidFill>
                <a:latin typeface="Verdana" pitchFamily="34" charset="0"/>
                <a:cs typeface="Arial" charset="0"/>
              </a:defRPr>
            </a:lvl3pPr>
            <a:lvl4pPr marL="1600200" indent="-228600" eaLnBrk="0" hangingPunct="0">
              <a:defRPr sz="1700" i="1" baseline="-25000">
                <a:solidFill>
                  <a:schemeClr val="tx1"/>
                </a:solidFill>
                <a:latin typeface="Verdana" pitchFamily="34" charset="0"/>
                <a:cs typeface="Arial" charset="0"/>
              </a:defRPr>
            </a:lvl4pPr>
            <a:lvl5pPr marL="2057400" indent="-228600" eaLnBrk="0" hangingPunct="0">
              <a:defRPr sz="1700" i="1"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1700" i="1"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1700" i="1"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1700" i="1"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1700" i="1" baseline="-25000">
                <a:solidFill>
                  <a:schemeClr val="tx1"/>
                </a:solidFill>
                <a:latin typeface="Verdana" pitchFamily="34" charset="0"/>
                <a:cs typeface="Arial" charset="0"/>
              </a:defRPr>
            </a:lvl9pPr>
          </a:lstStyle>
          <a:p>
            <a:pPr algn="just" eaLnBrk="1" hangingPunct="1">
              <a:spcBef>
                <a:spcPct val="20000"/>
              </a:spcBef>
              <a:buClr>
                <a:schemeClr val="bg2"/>
              </a:buClr>
              <a:buSzPct val="75000"/>
            </a:pPr>
            <a:r>
              <a:rPr lang="es-SV" sz="2600" b="1" i="0" baseline="0" dirty="0">
                <a:solidFill>
                  <a:srgbClr val="D9D9D9"/>
                </a:solidFill>
                <a:latin typeface="Times New Roman" pitchFamily="18" charset="0"/>
                <a:ea typeface="Verdana" pitchFamily="34" charset="0"/>
                <a:cs typeface="Times New Roman" pitchFamily="18" charset="0"/>
              </a:rPr>
              <a:t>3</a:t>
            </a:r>
            <a:r>
              <a:rPr lang="es-SV" sz="2600" b="1" i="0" baseline="0" dirty="0" smtClean="0">
                <a:solidFill>
                  <a:srgbClr val="D9D9D9"/>
                </a:solidFill>
                <a:latin typeface="Times New Roman" pitchFamily="18" charset="0"/>
                <a:ea typeface="Verdana" pitchFamily="34" charset="0"/>
                <a:cs typeface="Times New Roman" pitchFamily="18" charset="0"/>
              </a:rPr>
              <a:t>. Estabilización </a:t>
            </a:r>
            <a:r>
              <a:rPr lang="es-SV" sz="2600" b="1" i="0" baseline="0" dirty="0">
                <a:solidFill>
                  <a:srgbClr val="D9D9D9"/>
                </a:solidFill>
                <a:latin typeface="Times New Roman" pitchFamily="18" charset="0"/>
                <a:ea typeface="Verdana" pitchFamily="34" charset="0"/>
                <a:cs typeface="Times New Roman" pitchFamily="18" charset="0"/>
              </a:rPr>
              <a:t>de suelos con cal.</a:t>
            </a:r>
            <a:endParaRPr lang="es-SV" sz="2600" b="1" i="0" baseline="0" dirty="0" smtClean="0">
              <a:solidFill>
                <a:srgbClr val="D9D9D9"/>
              </a:solidFill>
              <a:latin typeface="Times New Roman" pitchFamily="18" charset="0"/>
              <a:ea typeface="Verdana" pitchFamily="34" charset="0"/>
              <a:cs typeface="Times New Roman" pitchFamily="18" charset="0"/>
            </a:endParaRPr>
          </a:p>
          <a:p>
            <a:pPr algn="just" eaLnBrk="1" hangingPunct="1">
              <a:spcBef>
                <a:spcPct val="20000"/>
              </a:spcBef>
              <a:buClr>
                <a:schemeClr val="bg2"/>
              </a:buClr>
              <a:buSzPct val="75000"/>
            </a:pPr>
            <a:r>
              <a:rPr lang="es-ES" sz="2400" i="0" baseline="0" dirty="0">
                <a:solidFill>
                  <a:srgbClr val="065BAA"/>
                </a:solidFill>
                <a:latin typeface="Times New Roman" pitchFamily="18" charset="0"/>
                <a:ea typeface="Verdana" pitchFamily="34" charset="0"/>
                <a:cs typeface="Times New Roman" pitchFamily="18" charset="0"/>
              </a:rPr>
              <a:t>3</a:t>
            </a:r>
            <a:r>
              <a:rPr lang="es-ES" sz="2400" i="0" baseline="0" dirty="0" smtClean="0">
                <a:solidFill>
                  <a:srgbClr val="065BAA"/>
                </a:solidFill>
                <a:latin typeface="Times New Roman" pitchFamily="18" charset="0"/>
                <a:ea typeface="Verdana" pitchFamily="34" charset="0"/>
                <a:cs typeface="Times New Roman" pitchFamily="18" charset="0"/>
              </a:rPr>
              <a:t>.1 Selección del agente estabilizador.</a:t>
            </a:r>
            <a:endParaRPr lang="es-ES" sz="2400" i="0" baseline="0" dirty="0">
              <a:solidFill>
                <a:srgbClr val="065BAA"/>
              </a:solidFill>
              <a:latin typeface="Times New Roman" pitchFamily="18" charset="0"/>
              <a:ea typeface="Verdana" pitchFamily="34" charset="0"/>
              <a:cs typeface="Times New Roman" pitchFamily="18" charset="0"/>
            </a:endParaRPr>
          </a:p>
        </p:txBody>
      </p:sp>
      <p:sp>
        <p:nvSpPr>
          <p:cNvPr id="5" name="Rectangle 5"/>
          <p:cNvSpPr txBox="1">
            <a:spLocks noChangeArrowheads="1"/>
          </p:cNvSpPr>
          <p:nvPr/>
        </p:nvSpPr>
        <p:spPr bwMode="auto">
          <a:xfrm>
            <a:off x="285720" y="1341412"/>
            <a:ext cx="8501122" cy="53022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spcBef>
                <a:spcPts val="0"/>
              </a:spcBef>
              <a:buClr>
                <a:schemeClr val="bg2"/>
              </a:buClr>
              <a:buSzPct val="150000"/>
              <a:defRPr/>
            </a:pPr>
            <a:r>
              <a:rPr lang="es-MX" sz="1920" kern="0" dirty="0">
                <a:cs typeface="Times New Roman" pitchFamily="18" charset="0"/>
              </a:rPr>
              <a:t>La selección del agente estabilizador debería estar basada en la efectividad de éste para mejorar las propiedades </a:t>
            </a:r>
            <a:r>
              <a:rPr lang="es-MX" sz="1920" kern="0" dirty="0" smtClean="0">
                <a:cs typeface="Times New Roman" pitchFamily="18" charset="0"/>
              </a:rPr>
              <a:t>ingenieriles </a:t>
            </a:r>
            <a:r>
              <a:rPr lang="es-MX" sz="1920" kern="0" dirty="0">
                <a:cs typeface="Times New Roman" pitchFamily="18" charset="0"/>
              </a:rPr>
              <a:t>del suelo </a:t>
            </a:r>
            <a:r>
              <a:rPr lang="es-MX" sz="1920" kern="0" dirty="0" smtClean="0">
                <a:cs typeface="Times New Roman" pitchFamily="18" charset="0"/>
              </a:rPr>
              <a:t>que se desea estabilizar, para lo cual se recomienda tener en cuenta, entre otros aspectos, los siguientes:</a:t>
            </a:r>
            <a:endParaRPr lang="es-MX" sz="1920" kern="0" dirty="0">
              <a:cs typeface="Times New Roman" pitchFamily="18" charset="0"/>
            </a:endParaRPr>
          </a:p>
          <a:p>
            <a:pPr algn="just" eaLnBrk="0" hangingPunct="0">
              <a:spcBef>
                <a:spcPts val="0"/>
              </a:spcBef>
              <a:buClr>
                <a:schemeClr val="bg2"/>
              </a:buClr>
              <a:buSzPct val="150000"/>
              <a:defRPr/>
            </a:pPr>
            <a:endParaRPr lang="es-MX" sz="800" kern="0" dirty="0" smtClean="0">
              <a:cs typeface="Times New Roman" pitchFamily="18" charset="0"/>
            </a:endParaRPr>
          </a:p>
          <a:p>
            <a:pPr marL="268288" indent="-268288" algn="just" eaLnBrk="0" hangingPunct="0">
              <a:spcBef>
                <a:spcPts val="0"/>
              </a:spcBef>
              <a:spcAft>
                <a:spcPts val="400"/>
              </a:spcAft>
              <a:buSzPct val="100000"/>
              <a:buFont typeface="Wingdings" pitchFamily="2" charset="2"/>
              <a:buChar char="n"/>
              <a:defRPr/>
            </a:pPr>
            <a:r>
              <a:rPr lang="es-MX" sz="1920" kern="0" dirty="0" smtClean="0">
                <a:cs typeface="Times New Roman" pitchFamily="18" charset="0"/>
              </a:rPr>
              <a:t>Consistencia del suelo (determinación de LL, LP e IP).</a:t>
            </a:r>
          </a:p>
          <a:p>
            <a:pPr marL="268288" indent="-268288" algn="just" eaLnBrk="0" hangingPunct="0">
              <a:spcBef>
                <a:spcPts val="0"/>
              </a:spcBef>
              <a:spcAft>
                <a:spcPts val="400"/>
              </a:spcAft>
              <a:buSzPct val="100000"/>
              <a:buFont typeface="Wingdings" pitchFamily="2" charset="2"/>
              <a:buChar char="n"/>
              <a:defRPr/>
            </a:pPr>
            <a:r>
              <a:rPr lang="es-MX" sz="1920" kern="0" dirty="0" smtClean="0">
                <a:cs typeface="Times New Roman" pitchFamily="18" charset="0"/>
              </a:rPr>
              <a:t>Gradación del material (análisis granulométrico).</a:t>
            </a:r>
          </a:p>
          <a:p>
            <a:pPr marL="268288" indent="-268288" algn="just" eaLnBrk="0" hangingPunct="0">
              <a:spcBef>
                <a:spcPts val="0"/>
              </a:spcBef>
              <a:spcAft>
                <a:spcPts val="400"/>
              </a:spcAft>
              <a:buSzPct val="100000"/>
              <a:buFont typeface="Wingdings" pitchFamily="2" charset="2"/>
              <a:buChar char="n"/>
              <a:defRPr/>
            </a:pPr>
            <a:r>
              <a:rPr lang="es-MX" sz="1920" kern="0" dirty="0" smtClean="0">
                <a:cs typeface="Times New Roman" pitchFamily="18" charset="0"/>
              </a:rPr>
              <a:t> Mineralogía del suelo.</a:t>
            </a:r>
          </a:p>
          <a:p>
            <a:pPr marL="268288" indent="-268288" algn="just" eaLnBrk="0" hangingPunct="0">
              <a:spcBef>
                <a:spcPts val="0"/>
              </a:spcBef>
              <a:spcAft>
                <a:spcPts val="400"/>
              </a:spcAft>
              <a:buSzPct val="100000"/>
              <a:buFont typeface="Wingdings" pitchFamily="2" charset="2"/>
              <a:buChar char="n"/>
              <a:defRPr/>
            </a:pPr>
            <a:r>
              <a:rPr lang="es-MX" sz="1920" kern="0" dirty="0" smtClean="0">
                <a:cs typeface="Times New Roman" pitchFamily="18" charset="0"/>
              </a:rPr>
              <a:t> Propósito del tratamiento.</a:t>
            </a:r>
          </a:p>
          <a:p>
            <a:pPr marL="268288" indent="-268288" algn="just" eaLnBrk="0" hangingPunct="0">
              <a:spcBef>
                <a:spcPts val="0"/>
              </a:spcBef>
              <a:spcAft>
                <a:spcPts val="400"/>
              </a:spcAft>
              <a:buSzPct val="100000"/>
              <a:buFont typeface="Wingdings" pitchFamily="2" charset="2"/>
              <a:buChar char="n"/>
              <a:defRPr/>
            </a:pPr>
            <a:r>
              <a:rPr lang="es-MX" sz="1920" kern="0" dirty="0" smtClean="0">
                <a:cs typeface="Times New Roman" pitchFamily="18" charset="0"/>
              </a:rPr>
              <a:t> Propiedades ingenieriles deseadas.</a:t>
            </a:r>
          </a:p>
          <a:p>
            <a:pPr marL="268288" indent="-268288" algn="just" eaLnBrk="0" hangingPunct="0">
              <a:spcBef>
                <a:spcPts val="0"/>
              </a:spcBef>
              <a:buSzPct val="100000"/>
              <a:buFont typeface="Wingdings" pitchFamily="2" charset="2"/>
              <a:buChar char="n"/>
              <a:defRPr/>
            </a:pPr>
            <a:r>
              <a:rPr lang="es-MX" sz="1920" kern="0" dirty="0" smtClean="0">
                <a:cs typeface="Times New Roman" pitchFamily="18" charset="0"/>
              </a:rPr>
              <a:t>Costos y condiciones ambientales.</a:t>
            </a:r>
          </a:p>
          <a:p>
            <a:pPr algn="just" eaLnBrk="0" hangingPunct="0">
              <a:spcBef>
                <a:spcPts val="0"/>
              </a:spcBef>
              <a:buClr>
                <a:srgbClr val="002E89"/>
              </a:buClr>
              <a:buSzPct val="100000"/>
              <a:defRPr/>
            </a:pPr>
            <a:endParaRPr lang="es-MX" sz="800" kern="0" dirty="0" smtClean="0">
              <a:cs typeface="Times New Roman" pitchFamily="18" charset="0"/>
            </a:endParaRPr>
          </a:p>
          <a:p>
            <a:pPr algn="just" eaLnBrk="0" hangingPunct="0">
              <a:spcBef>
                <a:spcPts val="0"/>
              </a:spcBef>
              <a:buClr>
                <a:srgbClr val="002E89"/>
              </a:buClr>
              <a:buSzPct val="100000"/>
              <a:defRPr/>
            </a:pPr>
            <a:r>
              <a:rPr lang="es-MX" sz="1920" kern="0" dirty="0" smtClean="0">
                <a:solidFill>
                  <a:schemeClr val="tx1">
                    <a:lumMod val="95000"/>
                    <a:lumOff val="5000"/>
                  </a:schemeClr>
                </a:solidFill>
                <a:cs typeface="Times New Roman" pitchFamily="18" charset="0"/>
              </a:rPr>
              <a:t>Existen varias alternativas para seleccionar el agente estabilizador. Una metodología simple, pero bastante aceptada para hacer dicha selección es el Sistema del </a:t>
            </a:r>
            <a:r>
              <a:rPr lang="es-MX" sz="1920" kern="0" dirty="0">
                <a:solidFill>
                  <a:schemeClr val="tx1">
                    <a:lumMod val="95000"/>
                    <a:lumOff val="5000"/>
                  </a:schemeClr>
                </a:solidFill>
                <a:cs typeface="Times New Roman" pitchFamily="18" charset="0"/>
              </a:rPr>
              <a:t>Í</a:t>
            </a:r>
            <a:r>
              <a:rPr lang="es-MX" sz="1920" kern="0" dirty="0" smtClean="0">
                <a:solidFill>
                  <a:schemeClr val="tx1">
                    <a:lumMod val="95000"/>
                    <a:lumOff val="5000"/>
                  </a:schemeClr>
                </a:solidFill>
                <a:cs typeface="Times New Roman" pitchFamily="18" charset="0"/>
              </a:rPr>
              <a:t>ndice de Estabilización del Suelo (SSIS, por sus siglas en inglés), el cual se basa en propiedades índices del suelo, tales como, el Índice de Plasticidad y Porcentaje del material que pasa la malla No.200, y es aplicable para usos en:</a:t>
            </a:r>
          </a:p>
          <a:p>
            <a:pPr algn="just" eaLnBrk="0" hangingPunct="0">
              <a:spcBef>
                <a:spcPts val="0"/>
              </a:spcBef>
              <a:buClr>
                <a:srgbClr val="002E89"/>
              </a:buClr>
              <a:buSzPct val="100000"/>
              <a:defRPr/>
            </a:pPr>
            <a:endParaRPr lang="es-MX" sz="800" kern="0" dirty="0" smtClean="0">
              <a:solidFill>
                <a:schemeClr val="tx1">
                  <a:lumMod val="95000"/>
                  <a:lumOff val="5000"/>
                </a:schemeClr>
              </a:solidFill>
              <a:cs typeface="Times New Roman" pitchFamily="18" charset="0"/>
            </a:endParaRPr>
          </a:p>
          <a:p>
            <a:pPr marL="268288" indent="-268288" algn="just" eaLnBrk="0" hangingPunct="0">
              <a:spcBef>
                <a:spcPts val="0"/>
              </a:spcBef>
              <a:spcAft>
                <a:spcPts val="400"/>
              </a:spcAft>
              <a:buClr>
                <a:schemeClr val="tx1">
                  <a:lumMod val="95000"/>
                  <a:lumOff val="5000"/>
                </a:schemeClr>
              </a:buClr>
              <a:buSzPct val="100000"/>
              <a:buFont typeface="Wingdings" pitchFamily="2" charset="2"/>
              <a:buChar char="n"/>
              <a:defRPr/>
            </a:pPr>
            <a:r>
              <a:rPr lang="es-MX" sz="1920" kern="0" dirty="0" err="1" smtClean="0">
                <a:cs typeface="Times New Roman" pitchFamily="18" charset="0"/>
              </a:rPr>
              <a:t>Subrasantes</a:t>
            </a:r>
            <a:endParaRPr lang="es-MX" sz="1920" kern="0" dirty="0" smtClean="0">
              <a:cs typeface="Times New Roman" pitchFamily="18" charset="0"/>
            </a:endParaRPr>
          </a:p>
          <a:p>
            <a:pPr marL="268288" indent="-268288" algn="just" eaLnBrk="0" hangingPunct="0">
              <a:spcBef>
                <a:spcPts val="0"/>
              </a:spcBef>
              <a:spcAft>
                <a:spcPts val="500"/>
              </a:spcAft>
              <a:buClr>
                <a:schemeClr val="tx1">
                  <a:lumMod val="95000"/>
                  <a:lumOff val="5000"/>
                </a:schemeClr>
              </a:buClr>
              <a:buSzPct val="100000"/>
              <a:buFont typeface="Wingdings" pitchFamily="2" charset="2"/>
              <a:buChar char="n"/>
              <a:defRPr/>
            </a:pPr>
            <a:r>
              <a:rPr lang="es-MX" sz="1920" kern="0" dirty="0" smtClean="0">
                <a:cs typeface="Times New Roman" pitchFamily="18" charset="0"/>
              </a:rPr>
              <a:t>Bases</a:t>
            </a:r>
          </a:p>
        </p:txBody>
      </p:sp>
      <p:sp>
        <p:nvSpPr>
          <p:cNvPr id="6" name="1 Bisel">
            <a:hlinkClick r:id="rId3" action="ppaction://hlinksldjump"/>
          </p:cNvPr>
          <p:cNvSpPr/>
          <p:nvPr/>
        </p:nvSpPr>
        <p:spPr bwMode="auto">
          <a:xfrm>
            <a:off x="1928794" y="6093296"/>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smtClean="0">
              <a:ln>
                <a:noFill/>
              </a:ln>
              <a:solidFill>
                <a:schemeClr val="tx1"/>
              </a:solidFill>
              <a:effectLst/>
              <a:latin typeface="+mn-lt"/>
            </a:endParaRPr>
          </a:p>
        </p:txBody>
      </p:sp>
      <p:sp>
        <p:nvSpPr>
          <p:cNvPr id="7" name="2 Bisel">
            <a:hlinkClick r:id="rId4" action="ppaction://hlinksldjump"/>
          </p:cNvPr>
          <p:cNvSpPr/>
          <p:nvPr/>
        </p:nvSpPr>
        <p:spPr bwMode="auto">
          <a:xfrm>
            <a:off x="1928794" y="6450486"/>
            <a:ext cx="288000" cy="288000"/>
          </a:xfrm>
          <a:prstGeom prst="bevel">
            <a:avLst/>
          </a:prstGeom>
          <a:solidFill>
            <a:srgbClr val="065B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SV" sz="1400" b="0" i="0" u="none" strike="noStrike" cap="none" normalizeH="0" baseline="0" dirty="0" smtClean="0">
              <a:ln>
                <a:noFill/>
              </a:ln>
              <a:solidFill>
                <a:schemeClr val="tx1"/>
              </a:solidFill>
              <a:effectLst/>
              <a:latin typeface="+mn-lt"/>
            </a:endParaRPr>
          </a:p>
        </p:txBody>
      </p:sp>
      <p:sp>
        <p:nvSpPr>
          <p:cNvPr id="8" name="7 Marcador de número de diapositiva"/>
          <p:cNvSpPr>
            <a:spLocks noGrp="1"/>
          </p:cNvSpPr>
          <p:nvPr>
            <p:ph type="sldNum" sz="quarter" idx="12"/>
          </p:nvPr>
        </p:nvSpPr>
        <p:spPr/>
        <p:txBody>
          <a:bodyPr vert="horz" lIns="91440" tIns="45720" rIns="91440" bIns="45720" rtlCol="0" anchor="ctr"/>
          <a:lstStyle/>
          <a:p>
            <a:pPr>
              <a:defRPr/>
            </a:pPr>
            <a:fld id="{691325F2-FD2D-47AF-AB1F-66700BCA88FA}" type="slidenum">
              <a:rPr lang="es-ES" smtClean="0">
                <a:solidFill>
                  <a:srgbClr val="065BAA"/>
                </a:solidFill>
              </a:rPr>
              <a:pPr>
                <a:defRPr/>
              </a:pPr>
              <a:t>9</a:t>
            </a:fld>
            <a:endParaRPr lang="es-ES">
              <a:solidFill>
                <a:srgbClr val="065BA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Effect transition="in" filter="fade">
                                      <p:cBhvr>
                                        <p:cTn id="7" dur="1000"/>
                                        <p:tgtEl>
                                          <p:spTgt spid="5">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1" end="11"/>
                                            </p:txEl>
                                          </p:spTgt>
                                        </p:tgtEl>
                                        <p:attrNameLst>
                                          <p:attrName>style.visibility</p:attrName>
                                        </p:attrNameLst>
                                      </p:cBhvr>
                                      <p:to>
                                        <p:strVal val="visible"/>
                                      </p:to>
                                    </p:set>
                                    <p:animEffect transition="in" filter="fade">
                                      <p:cBhvr>
                                        <p:cTn id="10" dur="1000"/>
                                        <p:tgtEl>
                                          <p:spTgt spid="5">
                                            <p:txEl>
                                              <p:pRg st="11" end="1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2" end="12"/>
                                            </p:txEl>
                                          </p:spTgt>
                                        </p:tgtEl>
                                        <p:attrNameLst>
                                          <p:attrName>style.visibility</p:attrName>
                                        </p:attrNameLst>
                                      </p:cBhvr>
                                      <p:to>
                                        <p:strVal val="visible"/>
                                      </p:to>
                                    </p:set>
                                    <p:animEffect transition="in" filter="fade">
                                      <p:cBhvr>
                                        <p:cTn id="13" dur="1000"/>
                                        <p:tgtEl>
                                          <p:spTgt spid="5">
                                            <p:txEl>
                                              <p:pRg st="12" end="12"/>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9" presetClass="emph" presetSubtype="0" grpId="0" nodeType="clickEffect">
                                  <p:stCondLst>
                                    <p:cond delay="0"/>
                                  </p:stCondLst>
                                  <p:childTnLst>
                                    <p:set>
                                      <p:cBhvr rctx="PPT">
                                        <p:cTn id="24" dur="indefinite"/>
                                        <p:tgtEl>
                                          <p:spTgt spid="6"/>
                                        </p:tgtEl>
                                        <p:attrNameLst>
                                          <p:attrName>style.opacity</p:attrName>
                                        </p:attrNameLst>
                                      </p:cBhvr>
                                      <p:to>
                                        <p:strVal val="0.25"/>
                                      </p:to>
                                    </p:set>
                                    <p:animEffect filter="image" prLst="opacity: 0.25">
                                      <p:cBhvr rctx="IE">
                                        <p:cTn id="25" dur="indefinite"/>
                                        <p:tgtEl>
                                          <p:spTgt spid="6"/>
                                        </p:tgtEl>
                                      </p:cBhvr>
                                    </p:animEffec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9" presetClass="emph" presetSubtype="0" grpId="0" nodeType="clickEffect">
                                  <p:stCondLst>
                                    <p:cond delay="0"/>
                                  </p:stCondLst>
                                  <p:childTnLst>
                                    <p:set>
                                      <p:cBhvr rctx="PPT">
                                        <p:cTn id="30" dur="indefinite"/>
                                        <p:tgtEl>
                                          <p:spTgt spid="7"/>
                                        </p:tgtEl>
                                        <p:attrNameLst>
                                          <p:attrName>style.opacity</p:attrName>
                                        </p:attrNameLst>
                                      </p:cBhvr>
                                      <p:to>
                                        <p:strVal val="0.25"/>
                                      </p:to>
                                    </p:set>
                                    <p:animEffect filter="image" prLst="opacity: 0.25">
                                      <p:cBhvr rctx="IE">
                                        <p:cTn id="31" dur="indefinite"/>
                                        <p:tgtEl>
                                          <p:spTgt spid="7"/>
                                        </p:tgtEl>
                                      </p:cBhvr>
                                    </p:animEffect>
                                  </p:childTnLst>
                                </p:cTn>
                              </p:par>
                            </p:childTnLst>
                          </p:cTn>
                        </p:par>
                      </p:childTnLst>
                    </p:cTn>
                  </p:par>
                </p:childTnLst>
              </p:cTn>
              <p:nextCondLst>
                <p:cond evt="onClick" delay="0">
                  <p:tgtEl>
                    <p:spTgt spid="7"/>
                  </p:tgtEl>
                </p:cond>
              </p:nextCondLst>
            </p:seq>
          </p:childTnLst>
        </p:cTn>
      </p:par>
    </p:tnLst>
    <p:bldLst>
      <p:bldP spid="6" grpId="0" animBg="1"/>
      <p:bldP spid="6" grpId="1" animBg="1"/>
      <p:bldP spid="7" grpId="0" animBg="1"/>
      <p:bldP spid="7" grpId="1" animBg="1"/>
    </p:bldLst>
  </p:timing>
</p:sld>
</file>

<file path=ppt/theme/theme1.xml><?xml version="1.0" encoding="utf-8"?>
<a:theme xmlns:a="http://schemas.openxmlformats.org/drawingml/2006/main" name="VMOP1">
  <a:themeElements>
    <a:clrScheme name="VMOP1">
      <a:dk1>
        <a:srgbClr val="000000"/>
      </a:dk1>
      <a:lt1>
        <a:srgbClr val="002060"/>
      </a:lt1>
      <a:dk2>
        <a:srgbClr val="0070C0"/>
      </a:dk2>
      <a:lt2>
        <a:srgbClr val="FFFFCC"/>
      </a:lt2>
      <a:accent1>
        <a:srgbClr val="0000FF"/>
      </a:accent1>
      <a:accent2>
        <a:srgbClr val="CCCC00"/>
      </a:accent2>
      <a:accent3>
        <a:srgbClr val="FFFF00"/>
      </a:accent3>
      <a:accent4>
        <a:srgbClr val="002060"/>
      </a:accent4>
      <a:accent5>
        <a:srgbClr val="0070C0"/>
      </a:accent5>
      <a:accent6>
        <a:srgbClr val="000000"/>
      </a:accent6>
      <a:hlink>
        <a:srgbClr val="D7A529"/>
      </a:hlink>
      <a:folHlink>
        <a:srgbClr val="C9E8FF"/>
      </a:folHlink>
    </a:clrScheme>
    <a:fontScheme name="VMOP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VMOP1</Template>
  <TotalTime>47136</TotalTime>
  <Words>6713</Words>
  <Application>Microsoft Office PowerPoint</Application>
  <PresentationFormat>Presentación en pantalla (4:3)</PresentationFormat>
  <Paragraphs>636</Paragraphs>
  <Slides>41</Slides>
  <Notes>36</Notes>
  <HiddenSlides>2</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VMOP1</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CONCEPTO</dc:title>
  <dc:creator>Javier Rivera</dc:creator>
  <cp:lastModifiedBy>javier.rivera</cp:lastModifiedBy>
  <cp:revision>4907</cp:revision>
  <dcterms:created xsi:type="dcterms:W3CDTF">2001-09-18T05:22:18Z</dcterms:created>
  <dcterms:modified xsi:type="dcterms:W3CDTF">2014-10-17T20:51:57Z</dcterms:modified>
</cp:coreProperties>
</file>